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Default Extension="xlsm" ContentType="application/vnd.ms-excel.sheet.macroEnabled.12"/>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charts/chart3.xml" ContentType="application/vnd.openxmlformats-officedocument.drawingml.char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rawing8.xml" ContentType="application/vnd.ms-office.drawingml.diagramDrawing+xml"/>
  <Override PartName="/ppt/notesSlides/notesSlide8.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11.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9" r:id="rId22"/>
    <p:sldId id="280" r:id="rId23"/>
    <p:sldId id="277" r:id="rId24"/>
    <p:sldId id="281" r:id="rId25"/>
    <p:sldId id="282" r:id="rId26"/>
    <p:sldId id="283" r:id="rId27"/>
    <p:sldId id="284" r:id="rId28"/>
    <p:sldId id="285" r:id="rId29"/>
    <p:sldId id="289" r:id="rId30"/>
    <p:sldId id="290" r:id="rId31"/>
    <p:sldId id="287" r:id="rId32"/>
    <p:sldId id="288" r:id="rId33"/>
    <p:sldId id="291" r:id="rId34"/>
    <p:sldId id="292" r:id="rId35"/>
    <p:sldId id="293" r:id="rId36"/>
    <p:sldId id="294" r:id="rId37"/>
    <p:sldId id="295" r:id="rId38"/>
    <p:sldId id="296" r:id="rId39"/>
    <p:sldId id="297" r:id="rId40"/>
    <p:sldId id="298" r:id="rId41"/>
    <p:sldId id="299" r:id="rId42"/>
    <p:sldId id="301" r:id="rId43"/>
    <p:sldId id="300" r:id="rId44"/>
    <p:sldId id="302" r:id="rId45"/>
    <p:sldId id="303" r:id="rId46"/>
    <p:sldId id="304" r:id="rId47"/>
    <p:sldId id="305"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tente\Desktop\Ingegnerizzazzioni\Valutazione%20investimento\Valutazione%20Investimenti%20(Excel%202007).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tente\Desktop\Ingegnerizzazzioni\Valutazione%20investimento\Valutazione%20Investimenti%20(Excel%202007).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Utente\Desktop\Ingegnerizzazzioni\Valutazione%20investimento\Valutazione%20Investimenti%20(Excel%202007).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style val="42"/>
  <c:chart>
    <c:autoTitleDeleted val="1"/>
    <c:plotArea>
      <c:layout>
        <c:manualLayout>
          <c:layoutTarget val="inner"/>
          <c:xMode val="edge"/>
          <c:yMode val="edge"/>
          <c:x val="9.3133334544536248E-2"/>
          <c:y val="9.385432084147477E-2"/>
          <c:w val="0.81013727490924359"/>
          <c:h val="0.82578363067323779"/>
        </c:manualLayout>
      </c:layout>
      <c:lineChart>
        <c:grouping val="standard"/>
        <c:ser>
          <c:idx val="0"/>
          <c:order val="0"/>
          <c:tx>
            <c:v>VAN</c:v>
          </c:tx>
          <c:marker>
            <c:symbol val="none"/>
          </c:marker>
          <c:trendline>
            <c:spPr>
              <a:ln w="25400">
                <a:solidFill>
                  <a:srgbClr val="FF0000"/>
                </a:solidFill>
                <a:prstDash val="sysDot"/>
              </a:ln>
              <a:effectLst>
                <a:innerShdw blurRad="63500" dist="50800" dir="16200000">
                  <a:prstClr val="black">
                    <a:alpha val="50000"/>
                  </a:prstClr>
                </a:innerShdw>
              </a:effectLst>
            </c:spPr>
            <c:trendlineType val="linear"/>
            <c:dispEq val="1"/>
            <c:trendlineLbl>
              <c:layout>
                <c:manualLayout>
                  <c:x val="1.1323784534686967E-2"/>
                  <c:y val="-0.73256053519625186"/>
                </c:manualLayout>
              </c:layout>
              <c:numFmt formatCode="General" sourceLinked="0"/>
              <c:txPr>
                <a:bodyPr/>
                <a:lstStyle/>
                <a:p>
                  <a:pPr>
                    <a:defRPr sz="1200" b="1" i="1" u="sng"/>
                  </a:pPr>
                  <a:endParaRPr lang="it-IT"/>
                </a:p>
              </c:txPr>
            </c:trendlineLbl>
          </c:trendline>
          <c:cat>
            <c:numRef>
              <c:f>('Analizza VAN'!$B$11:$U$11;'Analizza VAN'!$B$15:$U$15)</c:f>
              <c:numCache>
                <c:formatCode>0.00%</c:formatCode>
                <c:ptCount val="40"/>
                <c:pt idx="0">
                  <c:v>-0.16500000000000012</c:v>
                </c:pt>
                <c:pt idx="1">
                  <c:v>-0.15000000000000011</c:v>
                </c:pt>
                <c:pt idx="2">
                  <c:v>-0.13500000000000001</c:v>
                </c:pt>
                <c:pt idx="3">
                  <c:v>-0.12000000000000002</c:v>
                </c:pt>
                <c:pt idx="4">
                  <c:v>-0.10500000000000002</c:v>
                </c:pt>
                <c:pt idx="5">
                  <c:v>-9.0000000000000052E-2</c:v>
                </c:pt>
                <c:pt idx="6">
                  <c:v>-7.5000000000000039E-2</c:v>
                </c:pt>
                <c:pt idx="7">
                  <c:v>-6.0000000000000032E-2</c:v>
                </c:pt>
                <c:pt idx="8">
                  <c:v>-4.5000000000000026E-2</c:v>
                </c:pt>
                <c:pt idx="9">
                  <c:v>-3.0000000000000016E-2</c:v>
                </c:pt>
                <c:pt idx="10">
                  <c:v>-1.4999999999999998E-2</c:v>
                </c:pt>
                <c:pt idx="11">
                  <c:v>0</c:v>
                </c:pt>
                <c:pt idx="12">
                  <c:v>1.4999999999999998E-2</c:v>
                </c:pt>
                <c:pt idx="13">
                  <c:v>3.0000000000000016E-2</c:v>
                </c:pt>
                <c:pt idx="14">
                  <c:v>4.5000000000000026E-2</c:v>
                </c:pt>
                <c:pt idx="15">
                  <c:v>6.0000000000000032E-2</c:v>
                </c:pt>
                <c:pt idx="16">
                  <c:v>7.5000000000000039E-2</c:v>
                </c:pt>
                <c:pt idx="17">
                  <c:v>9.0000000000000052E-2</c:v>
                </c:pt>
                <c:pt idx="18">
                  <c:v>0.10500000000000002</c:v>
                </c:pt>
                <c:pt idx="19">
                  <c:v>0.12000000000000002</c:v>
                </c:pt>
                <c:pt idx="20">
                  <c:v>0.13500000000000001</c:v>
                </c:pt>
                <c:pt idx="21">
                  <c:v>0.15000000000000011</c:v>
                </c:pt>
                <c:pt idx="22">
                  <c:v>0.16500000000000012</c:v>
                </c:pt>
                <c:pt idx="23">
                  <c:v>0.18000000000000013</c:v>
                </c:pt>
                <c:pt idx="24">
                  <c:v>0.19500000000000017</c:v>
                </c:pt>
                <c:pt idx="25">
                  <c:v>0.21000000000000016</c:v>
                </c:pt>
                <c:pt idx="26">
                  <c:v>0.22500000000000023</c:v>
                </c:pt>
                <c:pt idx="27">
                  <c:v>0.24000000000000019</c:v>
                </c:pt>
                <c:pt idx="28">
                  <c:v>0.25500000000000012</c:v>
                </c:pt>
                <c:pt idx="29">
                  <c:v>0.27000000000000018</c:v>
                </c:pt>
                <c:pt idx="30">
                  <c:v>0.28500000000000031</c:v>
                </c:pt>
                <c:pt idx="31">
                  <c:v>0.30000000000000032</c:v>
                </c:pt>
                <c:pt idx="32">
                  <c:v>0.31500000000000034</c:v>
                </c:pt>
                <c:pt idx="33">
                  <c:v>0.3300000000000004</c:v>
                </c:pt>
                <c:pt idx="34">
                  <c:v>0.34500000000000042</c:v>
                </c:pt>
                <c:pt idx="35">
                  <c:v>0.36000000000000032</c:v>
                </c:pt>
                <c:pt idx="36">
                  <c:v>0.37500000000000039</c:v>
                </c:pt>
                <c:pt idx="37">
                  <c:v>0.39000000000000046</c:v>
                </c:pt>
                <c:pt idx="38">
                  <c:v>0.4050000000000003</c:v>
                </c:pt>
                <c:pt idx="39">
                  <c:v>0.42000000000000032</c:v>
                </c:pt>
              </c:numCache>
            </c:numRef>
          </c:cat>
          <c:val>
            <c:numRef>
              <c:f>('Analizza VAN'!$B$12:$U$12;'Analizza VAN'!$B$16:$U$16)</c:f>
              <c:numCache>
                <c:formatCode>_-"€"\ * #,##0_-;\-"€"\ * #,##0_-;_-"€"\ * "-"??_-;_-@_-</c:formatCode>
                <c:ptCount val="40"/>
                <c:pt idx="0">
                  <c:v>750632.83694806811</c:v>
                </c:pt>
                <c:pt idx="1">
                  <c:v>672369.82315824821</c:v>
                </c:pt>
                <c:pt idx="2">
                  <c:v>599440.63815364207</c:v>
                </c:pt>
                <c:pt idx="3">
                  <c:v>531380.19943992887</c:v>
                </c:pt>
                <c:pt idx="4">
                  <c:v>467771.9132568629</c:v>
                </c:pt>
                <c:pt idx="5">
                  <c:v>408241.85084115434</c:v>
                </c:pt>
                <c:pt idx="6">
                  <c:v>352453.71128734405</c:v>
                </c:pt>
                <c:pt idx="7">
                  <c:v>300104.45354932069</c:v>
                </c:pt>
                <c:pt idx="8">
                  <c:v>250920.49926829399</c:v>
                </c:pt>
                <c:pt idx="9">
                  <c:v>204654.42388490652</c:v>
                </c:pt>
                <c:pt idx="10">
                  <c:v>161082.06653010962</c:v>
                </c:pt>
                <c:pt idx="11">
                  <c:v>120000</c:v>
                </c:pt>
                <c:pt idx="12">
                  <c:v>81223.311111669289</c:v>
                </c:pt>
                <c:pt idx="13">
                  <c:v>44583.649238605169</c:v>
                </c:pt>
                <c:pt idx="14">
                  <c:v>9927.507100346611</c:v>
                </c:pt>
                <c:pt idx="15">
                  <c:v>-22885.296853259104</c:v>
                </c:pt>
                <c:pt idx="16">
                  <c:v>-53982.960692944711</c:v>
                </c:pt>
                <c:pt idx="17">
                  <c:v>-83482.888389287051</c:v>
                </c:pt>
                <c:pt idx="18">
                  <c:v>-111492.74565375841</c:v>
                </c:pt>
                <c:pt idx="19">
                  <c:v>-138111.39889629322</c:v>
                </c:pt>
                <c:pt idx="20">
                  <c:v>-163429.7516777518</c:v>
                </c:pt>
                <c:pt idx="21">
                  <c:v>-187531.49109672962</c:v>
                </c:pt>
                <c:pt idx="22">
                  <c:v>-210493.75489482848</c:v>
                </c:pt>
                <c:pt idx="23">
                  <c:v>-232387.72864817709</c:v>
                </c:pt>
                <c:pt idx="24">
                  <c:v>-253279.18119853971</c:v>
                </c:pt>
                <c:pt idx="25">
                  <c:v>-273228.94543380267</c:v>
                </c:pt>
                <c:pt idx="26">
                  <c:v>-292293.35062910244</c:v>
                </c:pt>
                <c:pt idx="27">
                  <c:v>-310524.61178468057</c:v>
                </c:pt>
                <c:pt idx="28">
                  <c:v>-327971.18072644417</c:v>
                </c:pt>
                <c:pt idx="29">
                  <c:v>-344678.0631548739</c:v>
                </c:pt>
                <c:pt idx="30">
                  <c:v>-360687.10532438511</c:v>
                </c:pt>
                <c:pt idx="31">
                  <c:v>-376037.25359756354</c:v>
                </c:pt>
                <c:pt idx="32">
                  <c:v>-390764.7897375722</c:v>
                </c:pt>
                <c:pt idx="33">
                  <c:v>-404903.54446962121</c:v>
                </c:pt>
                <c:pt idx="34">
                  <c:v>-418485.09155191953</c:v>
                </c:pt>
                <c:pt idx="35">
                  <c:v>-431538.92434238148</c:v>
                </c:pt>
                <c:pt idx="36">
                  <c:v>-444092.61662454746</c:v>
                </c:pt>
                <c:pt idx="37">
                  <c:v>-456171.96926059492</c:v>
                </c:pt>
                <c:pt idx="38">
                  <c:v>-467801.14406732965</c:v>
                </c:pt>
                <c:pt idx="39">
                  <c:v>-479002.78615964076</c:v>
                </c:pt>
              </c:numCache>
            </c:numRef>
          </c:val>
        </c:ser>
        <c:dropLines/>
        <c:marker val="1"/>
        <c:axId val="60355712"/>
        <c:axId val="60357248"/>
      </c:lineChart>
      <c:catAx>
        <c:axId val="60355712"/>
        <c:scaling>
          <c:orientation val="minMax"/>
        </c:scaling>
        <c:axPos val="b"/>
        <c:numFmt formatCode="0.00%" sourceLinked="1"/>
        <c:majorTickMark val="none"/>
        <c:tickLblPos val="low"/>
        <c:txPr>
          <a:bodyPr rot="1140000" vert="horz" anchor="ctr" anchorCtr="0"/>
          <a:lstStyle/>
          <a:p>
            <a:pPr>
              <a:defRPr sz="800"/>
            </a:pPr>
            <a:endParaRPr lang="it-IT"/>
          </a:p>
        </c:txPr>
        <c:crossAx val="60357248"/>
        <c:crosses val="autoZero"/>
        <c:auto val="1"/>
        <c:lblAlgn val="ctr"/>
        <c:lblOffset val="100"/>
        <c:tickLblSkip val="1"/>
      </c:catAx>
      <c:valAx>
        <c:axId val="60357248"/>
        <c:scaling>
          <c:orientation val="minMax"/>
        </c:scaling>
        <c:axPos val="l"/>
        <c:majorGridlines/>
        <c:title>
          <c:tx>
            <c:rich>
              <a:bodyPr/>
              <a:lstStyle/>
              <a:p>
                <a:pPr>
                  <a:defRPr/>
                </a:pPr>
                <a:r>
                  <a:rPr lang="en-US"/>
                  <a:t>€</a:t>
                </a:r>
              </a:p>
            </c:rich>
          </c:tx>
          <c:layout/>
        </c:title>
        <c:numFmt formatCode="_-&quot;€&quot;\ * #,##0_-;\-&quot;€&quot;\ * #,##0_-;_-&quot;€&quot;\ * &quot;-&quot;??_-;_-@_-" sourceLinked="1"/>
        <c:tickLblPos val="nextTo"/>
        <c:crossAx val="60355712"/>
        <c:crosses val="autoZero"/>
        <c:crossBetween val="between"/>
        <c:majorUnit val="50000"/>
      </c:valAx>
    </c:plotArea>
    <c:legend>
      <c:legendPos val="r"/>
      <c:legendEntry>
        <c:idx val="1"/>
        <c:delete val="1"/>
      </c:legendEntry>
      <c:layout>
        <c:manualLayout>
          <c:xMode val="edge"/>
          <c:yMode val="edge"/>
          <c:x val="0.90076839883973259"/>
          <c:y val="0.41460407655854331"/>
          <c:w val="9.0171471864374853E-2"/>
          <c:h val="6.7402951396205085E-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style val="42"/>
  <c:chart>
    <c:autoTitleDeleted val="1"/>
    <c:plotArea>
      <c:layout>
        <c:manualLayout>
          <c:layoutTarget val="inner"/>
          <c:xMode val="edge"/>
          <c:yMode val="edge"/>
          <c:x val="9.3133334544536206E-2"/>
          <c:y val="9.3854320841474756E-2"/>
          <c:w val="0.81013727490924359"/>
          <c:h val="0.82578363067323779"/>
        </c:manualLayout>
      </c:layout>
      <c:lineChart>
        <c:grouping val="standard"/>
        <c:ser>
          <c:idx val="0"/>
          <c:order val="0"/>
          <c:tx>
            <c:v>VAN</c:v>
          </c:tx>
          <c:marker>
            <c:symbol val="none"/>
          </c:marker>
          <c:trendline>
            <c:spPr>
              <a:ln w="25400">
                <a:solidFill>
                  <a:srgbClr val="FF0000"/>
                </a:solidFill>
                <a:prstDash val="sysDot"/>
              </a:ln>
              <a:effectLst>
                <a:innerShdw blurRad="63500" dist="50800" dir="16200000">
                  <a:prstClr val="black">
                    <a:alpha val="50000"/>
                  </a:prstClr>
                </a:innerShdw>
              </a:effectLst>
            </c:spPr>
            <c:trendlineType val="linear"/>
            <c:dispEq val="1"/>
            <c:trendlineLbl>
              <c:layout>
                <c:manualLayout>
                  <c:x val="1.1323784534686961E-2"/>
                  <c:y val="-0.73256053519625186"/>
                </c:manualLayout>
              </c:layout>
              <c:numFmt formatCode="General" sourceLinked="0"/>
              <c:txPr>
                <a:bodyPr/>
                <a:lstStyle/>
                <a:p>
                  <a:pPr>
                    <a:defRPr sz="1200" b="1" i="1" u="sng"/>
                  </a:pPr>
                  <a:endParaRPr lang="it-IT"/>
                </a:p>
              </c:txPr>
            </c:trendlineLbl>
          </c:trendline>
          <c:cat>
            <c:numRef>
              <c:f>('Analizza VAN'!$B$11:$U$11;'Analizza VAN'!$B$15:$U$15)</c:f>
              <c:numCache>
                <c:formatCode>0.00%</c:formatCode>
                <c:ptCount val="40"/>
                <c:pt idx="0">
                  <c:v>-0.16500000000000004</c:v>
                </c:pt>
                <c:pt idx="1">
                  <c:v>-0.15000000000000011</c:v>
                </c:pt>
                <c:pt idx="2">
                  <c:v>-0.13500000000000001</c:v>
                </c:pt>
                <c:pt idx="3">
                  <c:v>-0.12000000000000002</c:v>
                </c:pt>
                <c:pt idx="4">
                  <c:v>-0.10500000000000002</c:v>
                </c:pt>
                <c:pt idx="5">
                  <c:v>-9.0000000000000024E-2</c:v>
                </c:pt>
                <c:pt idx="6">
                  <c:v>-7.5000000000000011E-2</c:v>
                </c:pt>
                <c:pt idx="7">
                  <c:v>-6.0000000000000026E-2</c:v>
                </c:pt>
                <c:pt idx="8">
                  <c:v>-4.5000000000000012E-2</c:v>
                </c:pt>
                <c:pt idx="9">
                  <c:v>-3.0000000000000002E-2</c:v>
                </c:pt>
                <c:pt idx="10">
                  <c:v>-1.4999999999999998E-2</c:v>
                </c:pt>
                <c:pt idx="11">
                  <c:v>0</c:v>
                </c:pt>
                <c:pt idx="12">
                  <c:v>1.4999999999999998E-2</c:v>
                </c:pt>
                <c:pt idx="13">
                  <c:v>3.0000000000000002E-2</c:v>
                </c:pt>
                <c:pt idx="14">
                  <c:v>4.5000000000000012E-2</c:v>
                </c:pt>
                <c:pt idx="15">
                  <c:v>6.0000000000000026E-2</c:v>
                </c:pt>
                <c:pt idx="16">
                  <c:v>7.5000000000000011E-2</c:v>
                </c:pt>
                <c:pt idx="17">
                  <c:v>9.0000000000000024E-2</c:v>
                </c:pt>
                <c:pt idx="18">
                  <c:v>0.10500000000000002</c:v>
                </c:pt>
                <c:pt idx="19">
                  <c:v>0.12000000000000002</c:v>
                </c:pt>
                <c:pt idx="20">
                  <c:v>0.13500000000000001</c:v>
                </c:pt>
                <c:pt idx="21">
                  <c:v>0.15000000000000011</c:v>
                </c:pt>
                <c:pt idx="22">
                  <c:v>0.16500000000000004</c:v>
                </c:pt>
                <c:pt idx="23">
                  <c:v>0.18000000000000013</c:v>
                </c:pt>
                <c:pt idx="24">
                  <c:v>0.19500000000000006</c:v>
                </c:pt>
                <c:pt idx="25">
                  <c:v>0.21000000000000016</c:v>
                </c:pt>
                <c:pt idx="26">
                  <c:v>0.22500000000000009</c:v>
                </c:pt>
                <c:pt idx="27">
                  <c:v>0.24000000000000019</c:v>
                </c:pt>
                <c:pt idx="28">
                  <c:v>0.25500000000000012</c:v>
                </c:pt>
                <c:pt idx="29">
                  <c:v>0.27000000000000018</c:v>
                </c:pt>
                <c:pt idx="30">
                  <c:v>0.28500000000000031</c:v>
                </c:pt>
                <c:pt idx="31">
                  <c:v>0.30000000000000032</c:v>
                </c:pt>
                <c:pt idx="32">
                  <c:v>0.31500000000000034</c:v>
                </c:pt>
                <c:pt idx="33">
                  <c:v>0.3300000000000004</c:v>
                </c:pt>
                <c:pt idx="34">
                  <c:v>0.34500000000000031</c:v>
                </c:pt>
                <c:pt idx="35">
                  <c:v>0.36000000000000032</c:v>
                </c:pt>
                <c:pt idx="36">
                  <c:v>0.37500000000000039</c:v>
                </c:pt>
                <c:pt idx="37">
                  <c:v>0.39000000000000046</c:v>
                </c:pt>
                <c:pt idx="38">
                  <c:v>0.4050000000000003</c:v>
                </c:pt>
                <c:pt idx="39">
                  <c:v>0.42000000000000032</c:v>
                </c:pt>
              </c:numCache>
            </c:numRef>
          </c:cat>
          <c:val>
            <c:numRef>
              <c:f>('Analizza VAN'!$B$12:$U$12;'Analizza VAN'!$B$16:$U$16)</c:f>
              <c:numCache>
                <c:formatCode>_-"€"\ * #,##0_-;\-"€"\ * #,##0_-;_-"€"\ * "-"??_-;_-@_-</c:formatCode>
                <c:ptCount val="40"/>
                <c:pt idx="0">
                  <c:v>750632.83694806811</c:v>
                </c:pt>
                <c:pt idx="1">
                  <c:v>672369.82315824821</c:v>
                </c:pt>
                <c:pt idx="2">
                  <c:v>599440.63815364207</c:v>
                </c:pt>
                <c:pt idx="3">
                  <c:v>531380.19943992887</c:v>
                </c:pt>
                <c:pt idx="4">
                  <c:v>467771.9132568629</c:v>
                </c:pt>
                <c:pt idx="5">
                  <c:v>408241.85084115434</c:v>
                </c:pt>
                <c:pt idx="6">
                  <c:v>352453.71128734405</c:v>
                </c:pt>
                <c:pt idx="7">
                  <c:v>300104.45354932069</c:v>
                </c:pt>
                <c:pt idx="8">
                  <c:v>250920.49926829399</c:v>
                </c:pt>
                <c:pt idx="9">
                  <c:v>204654.42388490652</c:v>
                </c:pt>
                <c:pt idx="10">
                  <c:v>161082.06653010962</c:v>
                </c:pt>
                <c:pt idx="11">
                  <c:v>120000</c:v>
                </c:pt>
                <c:pt idx="12">
                  <c:v>81223.311111669289</c:v>
                </c:pt>
                <c:pt idx="13">
                  <c:v>44583.649238605169</c:v>
                </c:pt>
                <c:pt idx="14">
                  <c:v>9927.507100346611</c:v>
                </c:pt>
                <c:pt idx="15">
                  <c:v>-22885.296853259104</c:v>
                </c:pt>
                <c:pt idx="16">
                  <c:v>-53982.960692944711</c:v>
                </c:pt>
                <c:pt idx="17">
                  <c:v>-83482.888389287051</c:v>
                </c:pt>
                <c:pt idx="18">
                  <c:v>-111492.74565375841</c:v>
                </c:pt>
                <c:pt idx="19">
                  <c:v>-138111.39889629322</c:v>
                </c:pt>
                <c:pt idx="20">
                  <c:v>-163429.7516777518</c:v>
                </c:pt>
                <c:pt idx="21">
                  <c:v>-187531.49109672962</c:v>
                </c:pt>
                <c:pt idx="22">
                  <c:v>-210493.75489482848</c:v>
                </c:pt>
                <c:pt idx="23">
                  <c:v>-232387.72864817709</c:v>
                </c:pt>
                <c:pt idx="24">
                  <c:v>-253279.18119853971</c:v>
                </c:pt>
                <c:pt idx="25">
                  <c:v>-273228.94543380267</c:v>
                </c:pt>
                <c:pt idx="26">
                  <c:v>-292293.35062910244</c:v>
                </c:pt>
                <c:pt idx="27">
                  <c:v>-310524.61178468057</c:v>
                </c:pt>
                <c:pt idx="28">
                  <c:v>-327971.18072644417</c:v>
                </c:pt>
                <c:pt idx="29">
                  <c:v>-344678.0631548739</c:v>
                </c:pt>
                <c:pt idx="30">
                  <c:v>-360687.10532438511</c:v>
                </c:pt>
                <c:pt idx="31">
                  <c:v>-376037.25359756354</c:v>
                </c:pt>
                <c:pt idx="32">
                  <c:v>-390764.7897375722</c:v>
                </c:pt>
                <c:pt idx="33">
                  <c:v>-404903.54446962121</c:v>
                </c:pt>
                <c:pt idx="34">
                  <c:v>-418485.09155191953</c:v>
                </c:pt>
                <c:pt idx="35">
                  <c:v>-431538.92434238148</c:v>
                </c:pt>
                <c:pt idx="36">
                  <c:v>-444092.61662454746</c:v>
                </c:pt>
                <c:pt idx="37">
                  <c:v>-456171.96926059492</c:v>
                </c:pt>
                <c:pt idx="38">
                  <c:v>-467801.14406732965</c:v>
                </c:pt>
                <c:pt idx="39">
                  <c:v>-479002.78615964076</c:v>
                </c:pt>
              </c:numCache>
            </c:numRef>
          </c:val>
        </c:ser>
        <c:dropLines/>
        <c:marker val="1"/>
        <c:axId val="59888384"/>
        <c:axId val="59889920"/>
      </c:lineChart>
      <c:catAx>
        <c:axId val="59888384"/>
        <c:scaling>
          <c:orientation val="minMax"/>
        </c:scaling>
        <c:axPos val="b"/>
        <c:numFmt formatCode="0.00%" sourceLinked="1"/>
        <c:majorTickMark val="none"/>
        <c:tickLblPos val="low"/>
        <c:txPr>
          <a:bodyPr rot="1140000" vert="horz" anchor="ctr" anchorCtr="0"/>
          <a:lstStyle/>
          <a:p>
            <a:pPr>
              <a:defRPr sz="800"/>
            </a:pPr>
            <a:endParaRPr lang="it-IT"/>
          </a:p>
        </c:txPr>
        <c:crossAx val="59889920"/>
        <c:crosses val="autoZero"/>
        <c:auto val="1"/>
        <c:lblAlgn val="ctr"/>
        <c:lblOffset val="100"/>
        <c:tickLblSkip val="1"/>
      </c:catAx>
      <c:valAx>
        <c:axId val="59889920"/>
        <c:scaling>
          <c:orientation val="minMax"/>
        </c:scaling>
        <c:axPos val="l"/>
        <c:majorGridlines/>
        <c:title>
          <c:tx>
            <c:rich>
              <a:bodyPr/>
              <a:lstStyle/>
              <a:p>
                <a:pPr>
                  <a:defRPr/>
                </a:pPr>
                <a:r>
                  <a:rPr lang="en-US"/>
                  <a:t>€</a:t>
                </a:r>
              </a:p>
            </c:rich>
          </c:tx>
          <c:layout/>
        </c:title>
        <c:numFmt formatCode="_-&quot;€&quot;\ * #,##0_-;\-&quot;€&quot;\ * #,##0_-;_-&quot;€&quot;\ * &quot;-&quot;??_-;_-@_-" sourceLinked="1"/>
        <c:tickLblPos val="nextTo"/>
        <c:crossAx val="59888384"/>
        <c:crosses val="autoZero"/>
        <c:crossBetween val="between"/>
        <c:majorUnit val="50000"/>
      </c:valAx>
    </c:plotArea>
    <c:legend>
      <c:legendPos val="r"/>
      <c:legendEntry>
        <c:idx val="1"/>
        <c:delete val="1"/>
      </c:legendEntry>
      <c:layout>
        <c:manualLayout>
          <c:xMode val="edge"/>
          <c:yMode val="edge"/>
          <c:x val="0.90076839883973259"/>
          <c:y val="0.41460407655854331"/>
          <c:w val="9.0171471864374853E-2"/>
          <c:h val="6.7402951396205057E-2"/>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style val="45"/>
  <c:chart>
    <c:autoTitleDeleted val="1"/>
    <c:plotArea>
      <c:layout>
        <c:manualLayout>
          <c:layoutTarget val="inner"/>
          <c:xMode val="edge"/>
          <c:yMode val="edge"/>
          <c:x val="8.6843531765839782E-2"/>
          <c:y val="3.22007747160118E-2"/>
          <c:w val="0.75850676357762958"/>
          <c:h val="0.76204457144509374"/>
        </c:manualLayout>
      </c:layout>
      <c:lineChart>
        <c:grouping val="standard"/>
        <c:ser>
          <c:idx val="0"/>
          <c:order val="0"/>
          <c:tx>
            <c:v>Flussi attualizzati cumulati</c:v>
          </c:tx>
          <c:spPr>
            <a:ln>
              <a:solidFill>
                <a:srgbClr val="00B050"/>
              </a:solidFill>
            </a:ln>
          </c:spPr>
          <c:marker>
            <c:symbol val="none"/>
          </c:marker>
          <c:trendline>
            <c:spPr>
              <a:ln w="25400">
                <a:solidFill>
                  <a:srgbClr val="FFFF00"/>
                </a:solidFill>
                <a:prstDash val="sysDot"/>
              </a:ln>
              <a:effectLst>
                <a:innerShdw blurRad="63500" dist="50800" dir="16200000">
                  <a:srgbClr val="0070C0">
                    <a:alpha val="50000"/>
                  </a:srgbClr>
                </a:innerShdw>
              </a:effectLst>
            </c:spPr>
            <c:trendlineType val="linear"/>
            <c:dispEq val="1"/>
            <c:trendlineLbl>
              <c:layout>
                <c:manualLayout>
                  <c:x val="1.8292871131360981E-3"/>
                  <c:y val="-0.29984503857601763"/>
                </c:manualLayout>
              </c:layout>
              <c:numFmt formatCode="General" sourceLinked="0"/>
              <c:txPr>
                <a:bodyPr/>
                <a:lstStyle/>
                <a:p>
                  <a:pPr>
                    <a:defRPr sz="1100" b="1" u="sng"/>
                  </a:pPr>
                  <a:endParaRPr lang="it-IT"/>
                </a:p>
              </c:txPr>
            </c:trendlineLbl>
          </c:trendline>
          <c:cat>
            <c:strRef>
              <c:f>Analizza_BEP!$B$9:$Q$9</c:f>
              <c:strCache>
                <c:ptCount val="16"/>
                <c:pt idx="0">
                  <c:v>Anno 0</c:v>
                </c:pt>
                <c:pt idx="1">
                  <c:v>31/12/2012</c:v>
                </c:pt>
                <c:pt idx="2">
                  <c:v>31/12/2013</c:v>
                </c:pt>
                <c:pt idx="3">
                  <c:v>31/12/2014</c:v>
                </c:pt>
                <c:pt idx="4">
                  <c:v>31/12/2015</c:v>
                </c:pt>
                <c:pt idx="5">
                  <c:v>31/12/2016</c:v>
                </c:pt>
                <c:pt idx="6">
                  <c:v>31/12/2017</c:v>
                </c:pt>
                <c:pt idx="7">
                  <c:v>31/12/2018</c:v>
                </c:pt>
                <c:pt idx="8">
                  <c:v>31/12/2019</c:v>
                </c:pt>
                <c:pt idx="9">
                  <c:v>31/12/2020</c:v>
                </c:pt>
                <c:pt idx="10">
                  <c:v>31/12/2021</c:v>
                </c:pt>
                <c:pt idx="11">
                  <c:v>31/12/2022</c:v>
                </c:pt>
                <c:pt idx="12">
                  <c:v>31/12/2023</c:v>
                </c:pt>
                <c:pt idx="13">
                  <c:v>31/12/2024</c:v>
                </c:pt>
                <c:pt idx="14">
                  <c:v>31/12/2025</c:v>
                </c:pt>
                <c:pt idx="15">
                  <c:v>31/12/2026</c:v>
                </c:pt>
              </c:strCache>
            </c:strRef>
          </c:cat>
          <c:val>
            <c:numRef>
              <c:f>Analizza_BEP!$B$10:$Q$10</c:f>
              <c:numCache>
                <c:formatCode>_-* #,##0_-;\-* #,##0_-;_-* "-"??_-;_-@_-</c:formatCode>
                <c:ptCount val="16"/>
                <c:pt idx="1">
                  <c:v>267857.14285714243</c:v>
                </c:pt>
                <c:pt idx="2">
                  <c:v>507015.30612244876</c:v>
                </c:pt>
                <c:pt idx="3">
                  <c:v>734784.98542274081</c:v>
                </c:pt>
                <c:pt idx="4">
                  <c:v>861888.60110370675</c:v>
                </c:pt>
                <c:pt idx="5" formatCode="_-&quot;€&quot;\ * #,##0_-;\-&quot;€&quot;\ * #,##0_-;_-&quot;€&quot;\ * &quot;-&quot;??_-;_-@_-">
                  <c:v>861888.60110370675</c:v>
                </c:pt>
                <c:pt idx="6" formatCode="_-&quot;€&quot;\ * #,##0_-;\-&quot;€&quot;\ * #,##0_-;_-&quot;€&quot;\ * &quot;-&quot;??_-;_-@_-">
                  <c:v>861888.60110370675</c:v>
                </c:pt>
                <c:pt idx="7" formatCode="_-&quot;€&quot;\ * #,##0_-;\-&quot;€&quot;\ * #,##0_-;_-&quot;€&quot;\ * &quot;-&quot;??_-;_-@_-">
                  <c:v>861888.60110370675</c:v>
                </c:pt>
                <c:pt idx="8" formatCode="_-&quot;€&quot;\ * #,##0_-;\-&quot;€&quot;\ * #,##0_-;_-&quot;€&quot;\ * &quot;-&quot;??_-;_-@_-">
                  <c:v>861888.60110370675</c:v>
                </c:pt>
                <c:pt idx="9" formatCode="_-&quot;€&quot;\ * #,##0_-;\-&quot;€&quot;\ * #,##0_-;_-&quot;€&quot;\ * &quot;-&quot;??_-;_-@_-">
                  <c:v>861888.60110370675</c:v>
                </c:pt>
                <c:pt idx="10" formatCode="_-&quot;€&quot;\ * #,##0_-;\-&quot;€&quot;\ * #,##0_-;_-&quot;€&quot;\ * &quot;-&quot;??_-;_-@_-">
                  <c:v>861888.60110370675</c:v>
                </c:pt>
                <c:pt idx="11" formatCode="_-&quot;€&quot;\ * #,##0_-;\-&quot;€&quot;\ * #,##0_-;_-&quot;€&quot;\ * &quot;-&quot;??_-;_-@_-">
                  <c:v>861888.60110370675</c:v>
                </c:pt>
                <c:pt idx="12" formatCode="_-&quot;€&quot;\ * #,##0_-;\-&quot;€&quot;\ * #,##0_-;_-&quot;€&quot;\ * &quot;-&quot;??_-;_-@_-">
                  <c:v>861888.60110370675</c:v>
                </c:pt>
                <c:pt idx="13" formatCode="_-&quot;€&quot;\ * #,##0_-;\-&quot;€&quot;\ * #,##0_-;_-&quot;€&quot;\ * &quot;-&quot;??_-;_-@_-">
                  <c:v>861888.60110370675</c:v>
                </c:pt>
                <c:pt idx="14" formatCode="_-&quot;€&quot;\ * #,##0_-;\-&quot;€&quot;\ * #,##0_-;_-&quot;€&quot;\ * &quot;-&quot;??_-;_-@_-">
                  <c:v>861888.60110370675</c:v>
                </c:pt>
                <c:pt idx="15" formatCode="_-&quot;€&quot;\ * #,##0_-;\-&quot;€&quot;\ * #,##0_-;_-&quot;€&quot;\ * &quot;-&quot;??_-;_-@_-">
                  <c:v>861888.60110370675</c:v>
                </c:pt>
              </c:numCache>
            </c:numRef>
          </c:val>
        </c:ser>
        <c:ser>
          <c:idx val="1"/>
          <c:order val="1"/>
          <c:tx>
            <c:v>Investimento</c:v>
          </c:tx>
          <c:spPr>
            <a:ln>
              <a:solidFill>
                <a:srgbClr val="FF0000"/>
              </a:solidFill>
            </a:ln>
          </c:spPr>
          <c:marker>
            <c:symbol val="none"/>
          </c:marker>
          <c:dLbls>
            <c:dLbl>
              <c:idx val="0"/>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txPr>
              <a:bodyPr/>
              <a:lstStyle/>
              <a:p>
                <a:pPr>
                  <a:defRPr b="1" u="sng"/>
                </a:pPr>
                <a:endParaRPr lang="it-IT"/>
              </a:p>
            </c:txPr>
            <c:dLblPos val="t"/>
            <c:showVal val="1"/>
          </c:dLbls>
          <c:val>
            <c:numRef>
              <c:f>Analizza_BEP!$B$11:$Q$11</c:f>
              <c:numCache>
                <c:formatCode>_-"€"\ * #,##0_-;\-"€"\ * #,##0_-;_-"€"\ * "-"??_-;_-@_-</c:formatCode>
                <c:ptCount val="16"/>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numCache>
            </c:numRef>
          </c:val>
        </c:ser>
        <c:dropLines/>
        <c:marker val="1"/>
        <c:axId val="65979520"/>
        <c:axId val="65981440"/>
      </c:lineChart>
      <c:catAx>
        <c:axId val="65979520"/>
        <c:scaling>
          <c:orientation val="minMax"/>
        </c:scaling>
        <c:axPos val="b"/>
        <c:title>
          <c:tx>
            <c:rich>
              <a:bodyPr/>
              <a:lstStyle/>
              <a:p>
                <a:pPr>
                  <a:defRPr/>
                </a:pPr>
                <a:r>
                  <a:rPr lang="en-US"/>
                  <a:t>Anno</a:t>
                </a:r>
              </a:p>
            </c:rich>
          </c:tx>
          <c:layout/>
        </c:title>
        <c:majorTickMark val="none"/>
        <c:tickLblPos val="nextTo"/>
        <c:txPr>
          <a:bodyPr/>
          <a:lstStyle/>
          <a:p>
            <a:pPr>
              <a:defRPr b="1"/>
            </a:pPr>
            <a:endParaRPr lang="it-IT"/>
          </a:p>
        </c:txPr>
        <c:crossAx val="65981440"/>
        <c:crosses val="autoZero"/>
        <c:auto val="1"/>
        <c:lblAlgn val="ctr"/>
        <c:lblOffset val="100"/>
      </c:catAx>
      <c:valAx>
        <c:axId val="65981440"/>
        <c:scaling>
          <c:orientation val="minMax"/>
        </c:scaling>
        <c:axPos val="l"/>
        <c:majorGridlines/>
        <c:title>
          <c:tx>
            <c:rich>
              <a:bodyPr/>
              <a:lstStyle/>
              <a:p>
                <a:pPr>
                  <a:defRPr/>
                </a:pPr>
                <a:r>
                  <a:rPr lang="en-US"/>
                  <a:t>€</a:t>
                </a:r>
              </a:p>
            </c:rich>
          </c:tx>
          <c:layout/>
        </c:title>
        <c:numFmt formatCode="&quot;€&quot;\ #,##0" sourceLinked="0"/>
        <c:tickLblPos val="nextTo"/>
        <c:spPr>
          <a:ln>
            <a:prstDash val="sysDot"/>
          </a:ln>
        </c:spPr>
        <c:crossAx val="65979520"/>
        <c:crosses val="autoZero"/>
        <c:crossBetween val="between"/>
        <c:majorUnit val="200000"/>
      </c:valAx>
    </c:plotArea>
    <c:legend>
      <c:legendPos val="r"/>
      <c:layout>
        <c:manualLayout>
          <c:xMode val="edge"/>
          <c:yMode val="edge"/>
          <c:x val="0.85487179487179565"/>
          <c:y val="0.31372661186185419"/>
          <c:w val="0.13897435897435897"/>
          <c:h val="0.29320155238236184"/>
        </c:manualLayout>
      </c:layout>
    </c:legend>
    <c:plotVisOnly val="1"/>
    <c:dispBlanksAs val="gap"/>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6A789-AD31-4B2B-82A3-94BEDB44CBD3}"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it-IT"/>
        </a:p>
      </dgm:t>
    </dgm:pt>
    <dgm:pt modelId="{BDED70B7-DAC4-4E45-A76B-DDF4837149C2}">
      <dgm:prSet phldrT="[Testo]"/>
      <dgm:spPr>
        <a:solidFill>
          <a:schemeClr val="accent2"/>
        </a:solidFill>
        <a:scene3d>
          <a:camera prst="orthographicFront"/>
          <a:lightRig rig="threePt" dir="t"/>
        </a:scene3d>
        <a:sp3d>
          <a:bevelT/>
        </a:sp3d>
      </dgm:spPr>
      <dgm:t>
        <a:bodyPr/>
        <a:lstStyle/>
        <a:p>
          <a:r>
            <a:rPr lang="it-IT"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Investimenti in beni strumentali</a:t>
          </a:r>
          <a:endParaRPr lang="it-IT"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31334C9D-0BFD-4733-8829-AD775E5167AB}" type="parTrans" cxnId="{EDD4835F-5C5F-4072-B4C0-9A05353F502E}">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F5FD6638-0BA9-450B-8A92-9D5CCE4116A5}" type="sibTrans" cxnId="{EDD4835F-5C5F-4072-B4C0-9A05353F502E}">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1CB6A45C-B91C-461C-94E1-D06A1508797D}">
      <dgm:prSet phldrT="[Testo]"/>
      <dgm:spPr>
        <a:solidFill>
          <a:schemeClr val="bg1">
            <a:lumMod val="65000"/>
          </a:schemeClr>
        </a:solidFill>
        <a:scene3d>
          <a:camera prst="orthographicFront"/>
          <a:lightRig rig="threePt" dir="t"/>
        </a:scene3d>
        <a:sp3d>
          <a:bevelT/>
        </a:sp3d>
      </dgm:spPr>
      <dgm:t>
        <a:bodyPr/>
        <a:lstStyle/>
        <a:p>
          <a:r>
            <a:rPr lang="it-IT"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Sviluppo piani di marketing</a:t>
          </a:r>
          <a:endParaRPr lang="it-IT"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F3285C09-AC35-4FE2-A490-89B49EFF20A7}" type="parTrans" cxnId="{CD821788-8CDD-449C-992B-93FD5527A48A}">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8B7979EE-0F32-4CF9-AC61-02C62A760D59}" type="sibTrans" cxnId="{CD821788-8CDD-449C-992B-93FD5527A48A}">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6C97FA0E-1A4C-4FB4-96DE-3E032E022EC7}">
      <dgm:prSet phldrT="[Testo]"/>
      <dgm:spPr>
        <a:solidFill>
          <a:srgbClr val="7030A0"/>
        </a:solidFill>
        <a:scene3d>
          <a:camera prst="orthographicFront"/>
          <a:lightRig rig="threePt" dir="t"/>
        </a:scene3d>
        <a:sp3d>
          <a:bevelT/>
        </a:sp3d>
      </dgm:spPr>
      <dgm:t>
        <a:bodyPr/>
        <a:lstStyle/>
        <a:p>
          <a:r>
            <a:rPr lang="it-IT"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Business </a:t>
          </a:r>
          <a:r>
            <a:rPr lang="it-IT" b="1" i="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Process</a:t>
          </a:r>
          <a:r>
            <a:rPr lang="it-IT"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it-IT" b="1" i="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Re-Engeneering</a:t>
          </a:r>
          <a:endParaRPr lang="it-IT"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4F7FE33-3367-419A-839C-895E39BCB89F}" type="parTrans" cxnId="{6FBF06F1-E1D9-434C-8573-DBD4186C9405}">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B315ACEE-9F74-425B-8BE9-0AF38EAA05BD}" type="sibTrans" cxnId="{6FBF06F1-E1D9-434C-8573-DBD4186C9405}">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1C7F1987-ADED-490D-AFA5-7695EB995D77}">
      <dgm:prSet/>
      <dgm:spPr>
        <a:scene3d>
          <a:camera prst="orthographicFront"/>
          <a:lightRig rig="threePt" dir="t"/>
        </a:scene3d>
        <a:sp3d>
          <a:bevelT/>
        </a:sp3d>
      </dgm:spPr>
      <dgm:t>
        <a:bodyPr/>
        <a:lstStyle/>
        <a:p>
          <a:endParaRPr lang="it-IT"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it-IT"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Acquisto/Cessione rami d’azienda</a:t>
          </a:r>
          <a:endParaRPr lang="it-IT"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06472590-F634-42E2-9C9F-8164F588EABE}" type="parTrans" cxnId="{9577AE48-15C1-45AD-AF2E-FF7671D1508D}">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A3B7D6B1-E5AB-400C-BC96-AD02121289BE}" type="sibTrans" cxnId="{9577AE48-15C1-45AD-AF2E-FF7671D1508D}">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528D1181-C758-42CF-955C-1AF5F626EC05}">
      <dgm:prSet/>
      <dgm:spPr>
        <a:scene3d>
          <a:camera prst="orthographicFront"/>
          <a:lightRig rig="threePt" dir="t"/>
        </a:scene3d>
        <a:sp3d>
          <a:bevelT/>
        </a:sp3d>
      </dgm:spPr>
      <dgm:t>
        <a:bodyPr/>
        <a:lstStyle/>
        <a:p>
          <a:endParaRPr lang="it-IT"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2AB4F58A-350F-4E7F-8163-6B1216FA4050}" type="parTrans" cxnId="{7D60AA03-41D0-4D71-972B-21F3AE9129ED}">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A70FD9C7-CD81-4E9A-AA05-A972C616488E}" type="sibTrans" cxnId="{7D60AA03-41D0-4D71-972B-21F3AE9129ED}">
      <dgm:prSet/>
      <dgm:spPr/>
      <dgm:t>
        <a:bodyPr/>
        <a:lstStyle/>
        <a:p>
          <a:endParaRPr lang="it-IT" i="1">
            <a:effectLst>
              <a:outerShdw blurRad="38100" dist="38100" dir="2700000" algn="tl">
                <a:srgbClr val="000000">
                  <a:alpha val="43137"/>
                </a:srgbClr>
              </a:outerShdw>
            </a:effectLst>
            <a:latin typeface="Times New Roman" pitchFamily="18" charset="0"/>
            <a:cs typeface="Times New Roman" pitchFamily="18" charset="0"/>
          </a:endParaRPr>
        </a:p>
      </dgm:t>
    </dgm:pt>
    <dgm:pt modelId="{48A7A6C8-6B94-4BE1-80A8-BC1A001B3E0F}" type="pres">
      <dgm:prSet presAssocID="{4F16A789-AD31-4B2B-82A3-94BEDB44CBD3}" presName="linear" presStyleCnt="0">
        <dgm:presLayoutVars>
          <dgm:dir/>
          <dgm:resizeHandles val="exact"/>
        </dgm:presLayoutVars>
      </dgm:prSet>
      <dgm:spPr/>
      <dgm:t>
        <a:bodyPr/>
        <a:lstStyle/>
        <a:p>
          <a:endParaRPr lang="it-IT"/>
        </a:p>
      </dgm:t>
    </dgm:pt>
    <dgm:pt modelId="{22078966-985C-4E00-A05D-53B4F1C5FF99}" type="pres">
      <dgm:prSet presAssocID="{BDED70B7-DAC4-4E45-A76B-DDF4837149C2}" presName="comp" presStyleCnt="0"/>
      <dgm:spPr>
        <a:scene3d>
          <a:camera prst="orthographicFront"/>
          <a:lightRig rig="threePt" dir="t"/>
        </a:scene3d>
        <a:sp3d>
          <a:bevelT/>
        </a:sp3d>
      </dgm:spPr>
    </dgm:pt>
    <dgm:pt modelId="{91CD24D0-2ADF-4008-BB4E-631C300B2D6F}" type="pres">
      <dgm:prSet presAssocID="{BDED70B7-DAC4-4E45-A76B-DDF4837149C2}" presName="box" presStyleLbl="node1" presStyleIdx="0" presStyleCnt="4"/>
      <dgm:spPr/>
      <dgm:t>
        <a:bodyPr/>
        <a:lstStyle/>
        <a:p>
          <a:endParaRPr lang="it-IT"/>
        </a:p>
      </dgm:t>
    </dgm:pt>
    <dgm:pt modelId="{7D5EF7EE-B628-4BD3-82A2-7FB65E5F33FF}" type="pres">
      <dgm:prSet presAssocID="{BDED70B7-DAC4-4E45-A76B-DDF4837149C2}" presName="img" presStyleLbl="fgImgPlace1" presStyleIdx="0" presStyleCnt="4"/>
      <dgm:spPr>
        <a:blipFill rotWithShape="0">
          <a:blip xmlns:r="http://schemas.openxmlformats.org/officeDocument/2006/relationships" r:embed="rId1"/>
          <a:stretch>
            <a:fillRect/>
          </a:stretch>
        </a:blipFill>
        <a:scene3d>
          <a:camera prst="orthographicFront"/>
          <a:lightRig rig="threePt" dir="t"/>
        </a:scene3d>
        <a:sp3d>
          <a:bevelT/>
        </a:sp3d>
      </dgm:spPr>
    </dgm:pt>
    <dgm:pt modelId="{04E2B908-A847-4EE1-B11C-CB555BABE45E}" type="pres">
      <dgm:prSet presAssocID="{BDED70B7-DAC4-4E45-A76B-DDF4837149C2}" presName="text" presStyleLbl="node1" presStyleIdx="0" presStyleCnt="4">
        <dgm:presLayoutVars>
          <dgm:bulletEnabled val="1"/>
        </dgm:presLayoutVars>
      </dgm:prSet>
      <dgm:spPr/>
      <dgm:t>
        <a:bodyPr/>
        <a:lstStyle/>
        <a:p>
          <a:endParaRPr lang="it-IT"/>
        </a:p>
      </dgm:t>
    </dgm:pt>
    <dgm:pt modelId="{21E74103-E2B1-4032-9411-E4A0C383DA0D}" type="pres">
      <dgm:prSet presAssocID="{F5FD6638-0BA9-450B-8A92-9D5CCE4116A5}" presName="spacer" presStyleCnt="0"/>
      <dgm:spPr>
        <a:scene3d>
          <a:camera prst="orthographicFront"/>
          <a:lightRig rig="threePt" dir="t"/>
        </a:scene3d>
        <a:sp3d>
          <a:bevelT/>
        </a:sp3d>
      </dgm:spPr>
    </dgm:pt>
    <dgm:pt modelId="{32EC53AE-BAB6-45E8-BC6B-D95C269078E1}" type="pres">
      <dgm:prSet presAssocID="{1CB6A45C-B91C-461C-94E1-D06A1508797D}" presName="comp" presStyleCnt="0"/>
      <dgm:spPr>
        <a:scene3d>
          <a:camera prst="orthographicFront"/>
          <a:lightRig rig="threePt" dir="t"/>
        </a:scene3d>
        <a:sp3d>
          <a:bevelT/>
        </a:sp3d>
      </dgm:spPr>
    </dgm:pt>
    <dgm:pt modelId="{CCBB14B0-7C01-453C-9D62-A6A5AB4CCE56}" type="pres">
      <dgm:prSet presAssocID="{1CB6A45C-B91C-461C-94E1-D06A1508797D}" presName="box" presStyleLbl="node1" presStyleIdx="1" presStyleCnt="4"/>
      <dgm:spPr/>
      <dgm:t>
        <a:bodyPr/>
        <a:lstStyle/>
        <a:p>
          <a:endParaRPr lang="it-IT"/>
        </a:p>
      </dgm:t>
    </dgm:pt>
    <dgm:pt modelId="{62CCE672-CCF0-4BE2-9180-F5B35C66129A}" type="pres">
      <dgm:prSet presAssocID="{1CB6A45C-B91C-461C-94E1-D06A1508797D}" presName="img" presStyleLbl="fgImgPlace1" presStyleIdx="1" presStyleCnt="4"/>
      <dgm:spPr>
        <a:blipFill rotWithShape="0">
          <a:blip xmlns:r="http://schemas.openxmlformats.org/officeDocument/2006/relationships" r:embed="rId2"/>
          <a:stretch>
            <a:fillRect/>
          </a:stretch>
        </a:blipFill>
        <a:scene3d>
          <a:camera prst="orthographicFront"/>
          <a:lightRig rig="threePt" dir="t"/>
        </a:scene3d>
        <a:sp3d>
          <a:bevelT/>
        </a:sp3d>
      </dgm:spPr>
    </dgm:pt>
    <dgm:pt modelId="{CBCD1764-2039-4109-B452-37B5C8B38FB4}" type="pres">
      <dgm:prSet presAssocID="{1CB6A45C-B91C-461C-94E1-D06A1508797D}" presName="text" presStyleLbl="node1" presStyleIdx="1" presStyleCnt="4">
        <dgm:presLayoutVars>
          <dgm:bulletEnabled val="1"/>
        </dgm:presLayoutVars>
      </dgm:prSet>
      <dgm:spPr/>
      <dgm:t>
        <a:bodyPr/>
        <a:lstStyle/>
        <a:p>
          <a:endParaRPr lang="it-IT"/>
        </a:p>
      </dgm:t>
    </dgm:pt>
    <dgm:pt modelId="{A38A73E7-F270-4A69-B1A3-6DAEA401BB55}" type="pres">
      <dgm:prSet presAssocID="{8B7979EE-0F32-4CF9-AC61-02C62A760D59}" presName="spacer" presStyleCnt="0"/>
      <dgm:spPr>
        <a:scene3d>
          <a:camera prst="orthographicFront"/>
          <a:lightRig rig="threePt" dir="t"/>
        </a:scene3d>
        <a:sp3d>
          <a:bevelT/>
        </a:sp3d>
      </dgm:spPr>
    </dgm:pt>
    <dgm:pt modelId="{82925C3F-692A-447F-B173-51607C36B32C}" type="pres">
      <dgm:prSet presAssocID="{6C97FA0E-1A4C-4FB4-96DE-3E032E022EC7}" presName="comp" presStyleCnt="0"/>
      <dgm:spPr>
        <a:scene3d>
          <a:camera prst="orthographicFront"/>
          <a:lightRig rig="threePt" dir="t"/>
        </a:scene3d>
        <a:sp3d>
          <a:bevelT/>
        </a:sp3d>
      </dgm:spPr>
    </dgm:pt>
    <dgm:pt modelId="{80E25EF1-9C8F-4917-80FD-EB30C6A71269}" type="pres">
      <dgm:prSet presAssocID="{6C97FA0E-1A4C-4FB4-96DE-3E032E022EC7}" presName="box" presStyleLbl="node1" presStyleIdx="2" presStyleCnt="4"/>
      <dgm:spPr/>
      <dgm:t>
        <a:bodyPr/>
        <a:lstStyle/>
        <a:p>
          <a:endParaRPr lang="it-IT"/>
        </a:p>
      </dgm:t>
    </dgm:pt>
    <dgm:pt modelId="{EBDDEEA3-2CA0-4F99-B4FA-3D188211D56D}" type="pres">
      <dgm:prSet presAssocID="{6C97FA0E-1A4C-4FB4-96DE-3E032E022EC7}" presName="img" presStyleLbl="fgImgPlace1" presStyleIdx="2" presStyleCnt="4"/>
      <dgm:spPr>
        <a:blipFill rotWithShape="0">
          <a:blip xmlns:r="http://schemas.openxmlformats.org/officeDocument/2006/relationships" r:embed="rId3"/>
          <a:stretch>
            <a:fillRect/>
          </a:stretch>
        </a:blipFill>
        <a:scene3d>
          <a:camera prst="orthographicFront"/>
          <a:lightRig rig="threePt" dir="t"/>
        </a:scene3d>
        <a:sp3d>
          <a:bevelT/>
        </a:sp3d>
      </dgm:spPr>
    </dgm:pt>
    <dgm:pt modelId="{BE667DB1-96E7-4141-8A8D-5C3CA71F9A88}" type="pres">
      <dgm:prSet presAssocID="{6C97FA0E-1A4C-4FB4-96DE-3E032E022EC7}" presName="text" presStyleLbl="node1" presStyleIdx="2" presStyleCnt="4">
        <dgm:presLayoutVars>
          <dgm:bulletEnabled val="1"/>
        </dgm:presLayoutVars>
      </dgm:prSet>
      <dgm:spPr/>
      <dgm:t>
        <a:bodyPr/>
        <a:lstStyle/>
        <a:p>
          <a:endParaRPr lang="it-IT"/>
        </a:p>
      </dgm:t>
    </dgm:pt>
    <dgm:pt modelId="{EEDE9C3E-5371-4562-8121-B38AD553EB14}" type="pres">
      <dgm:prSet presAssocID="{B315ACEE-9F74-425B-8BE9-0AF38EAA05BD}" presName="spacer" presStyleCnt="0"/>
      <dgm:spPr>
        <a:scene3d>
          <a:camera prst="orthographicFront"/>
          <a:lightRig rig="threePt" dir="t"/>
        </a:scene3d>
        <a:sp3d>
          <a:bevelT/>
        </a:sp3d>
      </dgm:spPr>
    </dgm:pt>
    <dgm:pt modelId="{92CE2989-D168-431B-B091-34DE167E74BD}" type="pres">
      <dgm:prSet presAssocID="{1C7F1987-ADED-490D-AFA5-7695EB995D77}" presName="comp" presStyleCnt="0"/>
      <dgm:spPr>
        <a:scene3d>
          <a:camera prst="orthographicFront"/>
          <a:lightRig rig="threePt" dir="t"/>
        </a:scene3d>
        <a:sp3d>
          <a:bevelT/>
        </a:sp3d>
      </dgm:spPr>
    </dgm:pt>
    <dgm:pt modelId="{EE03CBA7-05B2-4EA1-B5EF-ACF25A20D9DF}" type="pres">
      <dgm:prSet presAssocID="{1C7F1987-ADED-490D-AFA5-7695EB995D77}" presName="box" presStyleLbl="node1" presStyleIdx="3" presStyleCnt="4"/>
      <dgm:spPr/>
      <dgm:t>
        <a:bodyPr/>
        <a:lstStyle/>
        <a:p>
          <a:endParaRPr lang="it-IT"/>
        </a:p>
      </dgm:t>
    </dgm:pt>
    <dgm:pt modelId="{E9E723F0-C90E-451C-BB19-600902C59734}" type="pres">
      <dgm:prSet presAssocID="{1C7F1987-ADED-490D-AFA5-7695EB995D77}" presName="img" presStyleLbl="fgImgPlace1" presStyleIdx="3" presStyleCnt="4"/>
      <dgm:spPr>
        <a:blipFill rotWithShape="0">
          <a:blip xmlns:r="http://schemas.openxmlformats.org/officeDocument/2006/relationships" r:embed="rId4"/>
          <a:stretch>
            <a:fillRect/>
          </a:stretch>
        </a:blipFill>
        <a:scene3d>
          <a:camera prst="orthographicFront"/>
          <a:lightRig rig="threePt" dir="t"/>
        </a:scene3d>
        <a:sp3d>
          <a:bevelT/>
        </a:sp3d>
      </dgm:spPr>
    </dgm:pt>
    <dgm:pt modelId="{980BC036-5B55-41E0-9901-6D8EDF55FFD1}" type="pres">
      <dgm:prSet presAssocID="{1C7F1987-ADED-490D-AFA5-7695EB995D77}" presName="text" presStyleLbl="node1" presStyleIdx="3" presStyleCnt="4">
        <dgm:presLayoutVars>
          <dgm:bulletEnabled val="1"/>
        </dgm:presLayoutVars>
      </dgm:prSet>
      <dgm:spPr/>
      <dgm:t>
        <a:bodyPr/>
        <a:lstStyle/>
        <a:p>
          <a:endParaRPr lang="it-IT"/>
        </a:p>
      </dgm:t>
    </dgm:pt>
  </dgm:ptLst>
  <dgm:cxnLst>
    <dgm:cxn modelId="{CD821788-8CDD-449C-992B-93FD5527A48A}" srcId="{4F16A789-AD31-4B2B-82A3-94BEDB44CBD3}" destId="{1CB6A45C-B91C-461C-94E1-D06A1508797D}" srcOrd="1" destOrd="0" parTransId="{F3285C09-AC35-4FE2-A490-89B49EFF20A7}" sibTransId="{8B7979EE-0F32-4CF9-AC61-02C62A760D59}"/>
    <dgm:cxn modelId="{B1540002-C8C1-4635-8F5A-7E07FBBBE2E6}" type="presOf" srcId="{BDED70B7-DAC4-4E45-A76B-DDF4837149C2}" destId="{04E2B908-A847-4EE1-B11C-CB555BABE45E}" srcOrd="1" destOrd="0" presId="urn:microsoft.com/office/officeart/2005/8/layout/vList4#1"/>
    <dgm:cxn modelId="{70963CC6-A6FB-47C1-81C1-7182F9FFFBD4}" type="presOf" srcId="{1CB6A45C-B91C-461C-94E1-D06A1508797D}" destId="{CCBB14B0-7C01-453C-9D62-A6A5AB4CCE56}" srcOrd="0" destOrd="0" presId="urn:microsoft.com/office/officeart/2005/8/layout/vList4#1"/>
    <dgm:cxn modelId="{5AFC28C7-F61D-482A-8670-1DCEE73A00C6}" type="presOf" srcId="{528D1181-C758-42CF-955C-1AF5F626EC05}" destId="{980BC036-5B55-41E0-9901-6D8EDF55FFD1}" srcOrd="1" destOrd="1" presId="urn:microsoft.com/office/officeart/2005/8/layout/vList4#1"/>
    <dgm:cxn modelId="{283C4EE1-D8B3-425A-9C96-F79895CFA3F7}" type="presOf" srcId="{BDED70B7-DAC4-4E45-A76B-DDF4837149C2}" destId="{91CD24D0-2ADF-4008-BB4E-631C300B2D6F}" srcOrd="0" destOrd="0" presId="urn:microsoft.com/office/officeart/2005/8/layout/vList4#1"/>
    <dgm:cxn modelId="{7D60AA03-41D0-4D71-972B-21F3AE9129ED}" srcId="{1C7F1987-ADED-490D-AFA5-7695EB995D77}" destId="{528D1181-C758-42CF-955C-1AF5F626EC05}" srcOrd="0" destOrd="0" parTransId="{2AB4F58A-350F-4E7F-8163-6B1216FA4050}" sibTransId="{A70FD9C7-CD81-4E9A-AA05-A972C616488E}"/>
    <dgm:cxn modelId="{6FBF06F1-E1D9-434C-8573-DBD4186C9405}" srcId="{4F16A789-AD31-4B2B-82A3-94BEDB44CBD3}" destId="{6C97FA0E-1A4C-4FB4-96DE-3E032E022EC7}" srcOrd="2" destOrd="0" parTransId="{A4F7FE33-3367-419A-839C-895E39BCB89F}" sibTransId="{B315ACEE-9F74-425B-8BE9-0AF38EAA05BD}"/>
    <dgm:cxn modelId="{9577AE48-15C1-45AD-AF2E-FF7671D1508D}" srcId="{4F16A789-AD31-4B2B-82A3-94BEDB44CBD3}" destId="{1C7F1987-ADED-490D-AFA5-7695EB995D77}" srcOrd="3" destOrd="0" parTransId="{06472590-F634-42E2-9C9F-8164F588EABE}" sibTransId="{A3B7D6B1-E5AB-400C-BC96-AD02121289BE}"/>
    <dgm:cxn modelId="{C023E512-9F4C-4A94-8CAE-74AD1549B4DF}" type="presOf" srcId="{528D1181-C758-42CF-955C-1AF5F626EC05}" destId="{EE03CBA7-05B2-4EA1-B5EF-ACF25A20D9DF}" srcOrd="0" destOrd="1" presId="urn:microsoft.com/office/officeart/2005/8/layout/vList4#1"/>
    <dgm:cxn modelId="{0CD391F5-4313-48A4-BA4D-938830E888F4}" type="presOf" srcId="{4F16A789-AD31-4B2B-82A3-94BEDB44CBD3}" destId="{48A7A6C8-6B94-4BE1-80A8-BC1A001B3E0F}" srcOrd="0" destOrd="0" presId="urn:microsoft.com/office/officeart/2005/8/layout/vList4#1"/>
    <dgm:cxn modelId="{D8F6C6FD-1332-4317-8D9A-90142367482B}" type="presOf" srcId="{6C97FA0E-1A4C-4FB4-96DE-3E032E022EC7}" destId="{BE667DB1-96E7-4141-8A8D-5C3CA71F9A88}" srcOrd="1" destOrd="0" presId="urn:microsoft.com/office/officeart/2005/8/layout/vList4#1"/>
    <dgm:cxn modelId="{BB9800D0-0EDC-4DB4-B946-B99191DBDDBA}" type="presOf" srcId="{6C97FA0E-1A4C-4FB4-96DE-3E032E022EC7}" destId="{80E25EF1-9C8F-4917-80FD-EB30C6A71269}" srcOrd="0" destOrd="0" presId="urn:microsoft.com/office/officeart/2005/8/layout/vList4#1"/>
    <dgm:cxn modelId="{352E9DE7-46A9-4E1E-9DDA-05C4A1456943}" type="presOf" srcId="{1C7F1987-ADED-490D-AFA5-7695EB995D77}" destId="{EE03CBA7-05B2-4EA1-B5EF-ACF25A20D9DF}" srcOrd="0" destOrd="0" presId="urn:microsoft.com/office/officeart/2005/8/layout/vList4#1"/>
    <dgm:cxn modelId="{EDD4835F-5C5F-4072-B4C0-9A05353F502E}" srcId="{4F16A789-AD31-4B2B-82A3-94BEDB44CBD3}" destId="{BDED70B7-DAC4-4E45-A76B-DDF4837149C2}" srcOrd="0" destOrd="0" parTransId="{31334C9D-0BFD-4733-8829-AD775E5167AB}" sibTransId="{F5FD6638-0BA9-450B-8A92-9D5CCE4116A5}"/>
    <dgm:cxn modelId="{E37842BD-9D22-4779-ACAC-02D3E7AA8AEB}" type="presOf" srcId="{1C7F1987-ADED-490D-AFA5-7695EB995D77}" destId="{980BC036-5B55-41E0-9901-6D8EDF55FFD1}" srcOrd="1" destOrd="0" presId="urn:microsoft.com/office/officeart/2005/8/layout/vList4#1"/>
    <dgm:cxn modelId="{14E713D2-98C5-4391-9FFC-016172AF789F}" type="presOf" srcId="{1CB6A45C-B91C-461C-94E1-D06A1508797D}" destId="{CBCD1764-2039-4109-B452-37B5C8B38FB4}" srcOrd="1" destOrd="0" presId="urn:microsoft.com/office/officeart/2005/8/layout/vList4#1"/>
    <dgm:cxn modelId="{329DABE2-8C3C-444F-B592-2B08259F7305}" type="presParOf" srcId="{48A7A6C8-6B94-4BE1-80A8-BC1A001B3E0F}" destId="{22078966-985C-4E00-A05D-53B4F1C5FF99}" srcOrd="0" destOrd="0" presId="urn:microsoft.com/office/officeart/2005/8/layout/vList4#1"/>
    <dgm:cxn modelId="{7E4F70D3-EAF9-451C-9E01-A232034DE2CF}" type="presParOf" srcId="{22078966-985C-4E00-A05D-53B4F1C5FF99}" destId="{91CD24D0-2ADF-4008-BB4E-631C300B2D6F}" srcOrd="0" destOrd="0" presId="urn:microsoft.com/office/officeart/2005/8/layout/vList4#1"/>
    <dgm:cxn modelId="{7620FCF7-FF7B-4B2A-B6FF-90AAB26CE708}" type="presParOf" srcId="{22078966-985C-4E00-A05D-53B4F1C5FF99}" destId="{7D5EF7EE-B628-4BD3-82A2-7FB65E5F33FF}" srcOrd="1" destOrd="0" presId="urn:microsoft.com/office/officeart/2005/8/layout/vList4#1"/>
    <dgm:cxn modelId="{7D06D1A0-2F60-4152-81EB-27990EF34D09}" type="presParOf" srcId="{22078966-985C-4E00-A05D-53B4F1C5FF99}" destId="{04E2B908-A847-4EE1-B11C-CB555BABE45E}" srcOrd="2" destOrd="0" presId="urn:microsoft.com/office/officeart/2005/8/layout/vList4#1"/>
    <dgm:cxn modelId="{95A46360-FF5D-43DD-A5ED-1E2B46E85EC5}" type="presParOf" srcId="{48A7A6C8-6B94-4BE1-80A8-BC1A001B3E0F}" destId="{21E74103-E2B1-4032-9411-E4A0C383DA0D}" srcOrd="1" destOrd="0" presId="urn:microsoft.com/office/officeart/2005/8/layout/vList4#1"/>
    <dgm:cxn modelId="{0B47123F-4B93-4C37-A7A5-38C869DFC85C}" type="presParOf" srcId="{48A7A6C8-6B94-4BE1-80A8-BC1A001B3E0F}" destId="{32EC53AE-BAB6-45E8-BC6B-D95C269078E1}" srcOrd="2" destOrd="0" presId="urn:microsoft.com/office/officeart/2005/8/layout/vList4#1"/>
    <dgm:cxn modelId="{E02225D6-8977-4648-B8EC-6736DD14BF9B}" type="presParOf" srcId="{32EC53AE-BAB6-45E8-BC6B-D95C269078E1}" destId="{CCBB14B0-7C01-453C-9D62-A6A5AB4CCE56}" srcOrd="0" destOrd="0" presId="urn:microsoft.com/office/officeart/2005/8/layout/vList4#1"/>
    <dgm:cxn modelId="{936B1BA1-39C7-45F4-81BC-1F4F95E7D9B5}" type="presParOf" srcId="{32EC53AE-BAB6-45E8-BC6B-D95C269078E1}" destId="{62CCE672-CCF0-4BE2-9180-F5B35C66129A}" srcOrd="1" destOrd="0" presId="urn:microsoft.com/office/officeart/2005/8/layout/vList4#1"/>
    <dgm:cxn modelId="{54E8BF9C-F745-44C1-8ACC-74A8AAF29238}" type="presParOf" srcId="{32EC53AE-BAB6-45E8-BC6B-D95C269078E1}" destId="{CBCD1764-2039-4109-B452-37B5C8B38FB4}" srcOrd="2" destOrd="0" presId="urn:microsoft.com/office/officeart/2005/8/layout/vList4#1"/>
    <dgm:cxn modelId="{69ACDBC0-2DCA-4067-BD86-FA450FD65EB7}" type="presParOf" srcId="{48A7A6C8-6B94-4BE1-80A8-BC1A001B3E0F}" destId="{A38A73E7-F270-4A69-B1A3-6DAEA401BB55}" srcOrd="3" destOrd="0" presId="urn:microsoft.com/office/officeart/2005/8/layout/vList4#1"/>
    <dgm:cxn modelId="{EB3A38CB-1F0E-499B-A701-F1644D741F18}" type="presParOf" srcId="{48A7A6C8-6B94-4BE1-80A8-BC1A001B3E0F}" destId="{82925C3F-692A-447F-B173-51607C36B32C}" srcOrd="4" destOrd="0" presId="urn:microsoft.com/office/officeart/2005/8/layout/vList4#1"/>
    <dgm:cxn modelId="{2B02108B-5211-4630-B748-331F5F894E0B}" type="presParOf" srcId="{82925C3F-692A-447F-B173-51607C36B32C}" destId="{80E25EF1-9C8F-4917-80FD-EB30C6A71269}" srcOrd="0" destOrd="0" presId="urn:microsoft.com/office/officeart/2005/8/layout/vList4#1"/>
    <dgm:cxn modelId="{46E218F1-1070-4DB7-A215-DA12A20984EF}" type="presParOf" srcId="{82925C3F-692A-447F-B173-51607C36B32C}" destId="{EBDDEEA3-2CA0-4F99-B4FA-3D188211D56D}" srcOrd="1" destOrd="0" presId="urn:microsoft.com/office/officeart/2005/8/layout/vList4#1"/>
    <dgm:cxn modelId="{1BFFEF09-20F5-4F04-9E32-BC3D7738C010}" type="presParOf" srcId="{82925C3F-692A-447F-B173-51607C36B32C}" destId="{BE667DB1-96E7-4141-8A8D-5C3CA71F9A88}" srcOrd="2" destOrd="0" presId="urn:microsoft.com/office/officeart/2005/8/layout/vList4#1"/>
    <dgm:cxn modelId="{08B71AE3-DBA9-45C5-8441-35EC6B707291}" type="presParOf" srcId="{48A7A6C8-6B94-4BE1-80A8-BC1A001B3E0F}" destId="{EEDE9C3E-5371-4562-8121-B38AD553EB14}" srcOrd="5" destOrd="0" presId="urn:microsoft.com/office/officeart/2005/8/layout/vList4#1"/>
    <dgm:cxn modelId="{1B852E21-3F05-4EA3-A406-A758FD33B57C}" type="presParOf" srcId="{48A7A6C8-6B94-4BE1-80A8-BC1A001B3E0F}" destId="{92CE2989-D168-431B-B091-34DE167E74BD}" srcOrd="6" destOrd="0" presId="urn:microsoft.com/office/officeart/2005/8/layout/vList4#1"/>
    <dgm:cxn modelId="{0717A105-3426-484A-807C-8C2D8046B16F}" type="presParOf" srcId="{92CE2989-D168-431B-B091-34DE167E74BD}" destId="{EE03CBA7-05B2-4EA1-B5EF-ACF25A20D9DF}" srcOrd="0" destOrd="0" presId="urn:microsoft.com/office/officeart/2005/8/layout/vList4#1"/>
    <dgm:cxn modelId="{18D4A24F-2499-4081-BF87-D3B3594E7537}" type="presParOf" srcId="{92CE2989-D168-431B-B091-34DE167E74BD}" destId="{E9E723F0-C90E-451C-BB19-600902C59734}" srcOrd="1" destOrd="0" presId="urn:microsoft.com/office/officeart/2005/8/layout/vList4#1"/>
    <dgm:cxn modelId="{F0382977-56F3-4A52-AC7E-4E9A2AE82543}" type="presParOf" srcId="{92CE2989-D168-431B-B091-34DE167E74BD}" destId="{980BC036-5B55-41E0-9901-6D8EDF55FFD1}" srcOrd="2" destOrd="0" presId="urn:microsoft.com/office/officeart/2005/8/layout/vList4#1"/>
  </dgm:cxnLst>
  <dgm:bg>
    <a:effectLst>
      <a:outerShdw blurRad="50800" dist="38100" dir="18900000" algn="bl" rotWithShape="0">
        <a:prstClr val="black">
          <a:alpha val="40000"/>
        </a:prstClr>
      </a:outerShdw>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17AFF5-733E-4FC1-9F4B-1D8FFA9A56D7}" type="doc">
      <dgm:prSet loTypeId="urn:microsoft.com/office/officeart/2005/8/layout/vList5"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it-IT"/>
        </a:p>
      </dgm:t>
    </dgm:pt>
    <dgm:pt modelId="{20DF9306-E9EA-4388-AED2-80F553DCE2D1}">
      <dgm:prSet phldrT="[Testo]" cust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it-IT" sz="1800" b="1" dirty="0" smtClean="0">
              <a:effectLst>
                <a:outerShdw blurRad="38100" dist="38100" dir="2700000" algn="tl">
                  <a:srgbClr val="000000">
                    <a:alpha val="43137"/>
                  </a:srgbClr>
                </a:outerShdw>
              </a:effectLst>
            </a:rPr>
            <a:t>Incasso da cessione cespite</a:t>
          </a:r>
          <a:endParaRPr lang="it-IT" sz="1800" b="1" dirty="0">
            <a:effectLst>
              <a:outerShdw blurRad="38100" dist="38100" dir="2700000" algn="tl">
                <a:srgbClr val="000000">
                  <a:alpha val="43137"/>
                </a:srgbClr>
              </a:outerShdw>
            </a:effectLst>
          </a:endParaRPr>
        </a:p>
      </dgm:t>
    </dgm:pt>
    <dgm:pt modelId="{0BB9BA90-02E1-4112-942F-B05DC966CF19}" type="parTrans" cxnId="{F60800E8-5981-435A-8298-553D8A0C8469}">
      <dgm:prSet/>
      <dgm:spPr/>
      <dgm:t>
        <a:bodyPr/>
        <a:lstStyle/>
        <a:p>
          <a:endParaRPr lang="it-IT"/>
        </a:p>
      </dgm:t>
    </dgm:pt>
    <dgm:pt modelId="{C8E0C455-3B2C-4091-9749-122094E9BF46}" type="sibTrans" cxnId="{F60800E8-5981-435A-8298-553D8A0C8469}">
      <dgm:prSet/>
      <dgm:spPr/>
      <dgm:t>
        <a:bodyPr/>
        <a:lstStyle/>
        <a:p>
          <a:endParaRPr lang="it-IT"/>
        </a:p>
      </dgm:t>
    </dgm:pt>
    <dgm:pt modelId="{FD0F63D6-531B-4368-A7E3-1B53401CC664}">
      <dgm:prSet phldrT="[Testo]"/>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it-IT" b="1" dirty="0" smtClean="0">
              <a:solidFill>
                <a:schemeClr val="bg1"/>
              </a:solidFill>
              <a:effectLst>
                <a:outerShdw blurRad="38100" dist="38100" dir="2700000" algn="tl">
                  <a:srgbClr val="000000">
                    <a:alpha val="43137"/>
                  </a:srgbClr>
                </a:outerShdw>
              </a:effectLst>
            </a:rPr>
            <a:t>E’ un valore monetario che influenza la redditività di un investimento</a:t>
          </a:r>
          <a:endParaRPr lang="it-IT" b="1" dirty="0">
            <a:solidFill>
              <a:schemeClr val="bg1"/>
            </a:solidFill>
            <a:effectLst>
              <a:outerShdw blurRad="38100" dist="38100" dir="2700000" algn="tl">
                <a:srgbClr val="000000">
                  <a:alpha val="43137"/>
                </a:srgbClr>
              </a:outerShdw>
            </a:effectLst>
          </a:endParaRPr>
        </a:p>
      </dgm:t>
    </dgm:pt>
    <dgm:pt modelId="{941FCF2C-D787-4BBB-A2F1-ABC05ED41612}" type="parTrans" cxnId="{65FBB5DB-3426-4487-80A8-AA047F2A1DCF}">
      <dgm:prSet/>
      <dgm:spPr/>
      <dgm:t>
        <a:bodyPr/>
        <a:lstStyle/>
        <a:p>
          <a:endParaRPr lang="it-IT"/>
        </a:p>
      </dgm:t>
    </dgm:pt>
    <dgm:pt modelId="{C3678A23-5445-4375-9AF2-FD8D93195B58}" type="sibTrans" cxnId="{65FBB5DB-3426-4487-80A8-AA047F2A1DCF}">
      <dgm:prSet/>
      <dgm:spPr/>
      <dgm:t>
        <a:bodyPr/>
        <a:lstStyle/>
        <a:p>
          <a:endParaRPr lang="it-IT"/>
        </a:p>
      </dgm:t>
    </dgm:pt>
    <dgm:pt modelId="{D5228417-5007-4929-A55E-01E269B6EE6D}">
      <dgm:prSet phldrT="[Testo]" custT="1"/>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it-IT" sz="1800" b="1" dirty="0" smtClean="0">
              <a:effectLst>
                <a:outerShdw blurRad="38100" dist="38100" dir="2700000" algn="tl">
                  <a:srgbClr val="000000">
                    <a:alpha val="43137"/>
                  </a:srgbClr>
                </a:outerShdw>
              </a:effectLst>
            </a:rPr>
            <a:t>Valore residuo</a:t>
          </a:r>
          <a:endParaRPr lang="it-IT" sz="1800" b="1" dirty="0">
            <a:effectLst>
              <a:outerShdw blurRad="38100" dist="38100" dir="2700000" algn="tl">
                <a:srgbClr val="000000">
                  <a:alpha val="43137"/>
                </a:srgbClr>
              </a:outerShdw>
            </a:effectLst>
          </a:endParaRPr>
        </a:p>
      </dgm:t>
    </dgm:pt>
    <dgm:pt modelId="{45DBCF09-63E6-4359-A805-BC90327B0099}" type="parTrans" cxnId="{4872CD39-AE3F-401A-B1D6-08207DDA9FF4}">
      <dgm:prSet/>
      <dgm:spPr/>
      <dgm:t>
        <a:bodyPr/>
        <a:lstStyle/>
        <a:p>
          <a:endParaRPr lang="it-IT"/>
        </a:p>
      </dgm:t>
    </dgm:pt>
    <dgm:pt modelId="{07FA5B50-3861-4767-A739-A2ACA7DB39AC}" type="sibTrans" cxnId="{4872CD39-AE3F-401A-B1D6-08207DDA9FF4}">
      <dgm:prSet/>
      <dgm:spPr/>
      <dgm:t>
        <a:bodyPr/>
        <a:lstStyle/>
        <a:p>
          <a:endParaRPr lang="it-IT"/>
        </a:p>
      </dgm:t>
    </dgm:pt>
    <dgm:pt modelId="{719F4483-7E21-4A5A-A069-D287FD22B4C2}">
      <dgm:prSet phldrT="[Testo]"/>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it-IT" b="1" dirty="0" smtClean="0">
              <a:solidFill>
                <a:schemeClr val="bg1"/>
              </a:solidFill>
              <a:effectLst>
                <a:outerShdw blurRad="38100" dist="38100" dir="2700000" algn="tl">
                  <a:srgbClr val="000000">
                    <a:alpha val="43137"/>
                  </a:srgbClr>
                </a:outerShdw>
              </a:effectLst>
            </a:rPr>
            <a:t>E’ un valore  utile a fini contabili</a:t>
          </a:r>
          <a:endParaRPr lang="it-IT" b="1" dirty="0">
            <a:solidFill>
              <a:schemeClr val="bg1"/>
            </a:solidFill>
            <a:effectLst>
              <a:outerShdw blurRad="38100" dist="38100" dir="2700000" algn="tl">
                <a:srgbClr val="000000">
                  <a:alpha val="43137"/>
                </a:srgbClr>
              </a:outerShdw>
            </a:effectLst>
          </a:endParaRPr>
        </a:p>
      </dgm:t>
    </dgm:pt>
    <dgm:pt modelId="{8998242B-1B20-4248-B621-13105F8BA9C4}" type="parTrans" cxnId="{8174371C-D364-4E00-A12E-4132DCB87967}">
      <dgm:prSet/>
      <dgm:spPr/>
      <dgm:t>
        <a:bodyPr/>
        <a:lstStyle/>
        <a:p>
          <a:endParaRPr lang="it-IT"/>
        </a:p>
      </dgm:t>
    </dgm:pt>
    <dgm:pt modelId="{B3E10803-E075-418B-B2F0-EABEDE7EB00C}" type="sibTrans" cxnId="{8174371C-D364-4E00-A12E-4132DCB87967}">
      <dgm:prSet/>
      <dgm:spPr/>
      <dgm:t>
        <a:bodyPr/>
        <a:lstStyle/>
        <a:p>
          <a:endParaRPr lang="it-IT"/>
        </a:p>
      </dgm:t>
    </dgm:pt>
    <dgm:pt modelId="{625D2F76-AF3B-4100-9961-310F803F9824}">
      <dgm:prSet phldrT="[Testo]" custT="1"/>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it-IT" sz="1800" b="1" dirty="0" smtClean="0">
              <a:effectLst>
                <a:outerShdw blurRad="38100" dist="38100" dir="2700000" algn="tl">
                  <a:srgbClr val="000000">
                    <a:alpha val="43137"/>
                  </a:srgbClr>
                </a:outerShdw>
              </a:effectLst>
            </a:rPr>
            <a:t>Plus/Minusvalenza</a:t>
          </a:r>
          <a:endParaRPr lang="it-IT" sz="1800" b="1" dirty="0">
            <a:effectLst>
              <a:outerShdw blurRad="38100" dist="38100" dir="2700000" algn="tl">
                <a:srgbClr val="000000">
                  <a:alpha val="43137"/>
                </a:srgbClr>
              </a:outerShdw>
            </a:effectLst>
          </a:endParaRPr>
        </a:p>
      </dgm:t>
    </dgm:pt>
    <dgm:pt modelId="{D3C5C8D3-43A4-43D8-8EE0-BAB243E85E54}" type="parTrans" cxnId="{BFDC19BA-D1C7-49AF-B3C1-BA29D1BC677F}">
      <dgm:prSet/>
      <dgm:spPr/>
      <dgm:t>
        <a:bodyPr/>
        <a:lstStyle/>
        <a:p>
          <a:endParaRPr lang="it-IT"/>
        </a:p>
      </dgm:t>
    </dgm:pt>
    <dgm:pt modelId="{1ADF7F68-75AE-4CB7-AC82-652092E387AA}" type="sibTrans" cxnId="{BFDC19BA-D1C7-49AF-B3C1-BA29D1BC677F}">
      <dgm:prSet/>
      <dgm:spPr/>
      <dgm:t>
        <a:bodyPr/>
        <a:lstStyle/>
        <a:p>
          <a:endParaRPr lang="it-IT"/>
        </a:p>
      </dgm:t>
    </dgm:pt>
    <dgm:pt modelId="{D67D8ED5-7046-4AB9-9FC3-7DC107BE939D}">
      <dgm:prSet phldrT="[Testo]"/>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it-IT" b="1" dirty="0" smtClean="0">
              <a:solidFill>
                <a:schemeClr val="bg1"/>
              </a:solidFill>
              <a:effectLst>
                <a:outerShdw blurRad="38100" dist="38100" dir="2700000" algn="tl">
                  <a:srgbClr val="000000">
                    <a:alpha val="43137"/>
                  </a:srgbClr>
                </a:outerShdw>
              </a:effectLst>
            </a:rPr>
            <a:t>E’ un valore utile a fini contabili e fiscali</a:t>
          </a:r>
          <a:endParaRPr lang="it-IT" b="1" dirty="0">
            <a:solidFill>
              <a:schemeClr val="bg1"/>
            </a:solidFill>
            <a:effectLst>
              <a:outerShdw blurRad="38100" dist="38100" dir="2700000" algn="tl">
                <a:srgbClr val="000000">
                  <a:alpha val="43137"/>
                </a:srgbClr>
              </a:outerShdw>
            </a:effectLst>
          </a:endParaRPr>
        </a:p>
      </dgm:t>
    </dgm:pt>
    <dgm:pt modelId="{24CB365D-0E7B-45E9-8990-2573F474AF86}" type="parTrans" cxnId="{8199F330-9671-417A-8225-7FF291D917B6}">
      <dgm:prSet/>
      <dgm:spPr/>
      <dgm:t>
        <a:bodyPr/>
        <a:lstStyle/>
        <a:p>
          <a:endParaRPr lang="it-IT"/>
        </a:p>
      </dgm:t>
    </dgm:pt>
    <dgm:pt modelId="{0D946A50-B621-4D26-BB76-EB87F9AB94DD}" type="sibTrans" cxnId="{8199F330-9671-417A-8225-7FF291D917B6}">
      <dgm:prSet/>
      <dgm:spPr/>
      <dgm:t>
        <a:bodyPr/>
        <a:lstStyle/>
        <a:p>
          <a:endParaRPr lang="it-IT"/>
        </a:p>
      </dgm:t>
    </dgm:pt>
    <dgm:pt modelId="{366A7543-6167-4D82-91CE-404C725C98EB}" type="pres">
      <dgm:prSet presAssocID="{9217AFF5-733E-4FC1-9F4B-1D8FFA9A56D7}" presName="Name0" presStyleCnt="0">
        <dgm:presLayoutVars>
          <dgm:dir/>
          <dgm:animLvl val="lvl"/>
          <dgm:resizeHandles val="exact"/>
        </dgm:presLayoutVars>
      </dgm:prSet>
      <dgm:spPr/>
      <dgm:t>
        <a:bodyPr/>
        <a:lstStyle/>
        <a:p>
          <a:endParaRPr lang="it-IT"/>
        </a:p>
      </dgm:t>
    </dgm:pt>
    <dgm:pt modelId="{277A1A8F-C976-4E1C-86A0-158D43CFF018}" type="pres">
      <dgm:prSet presAssocID="{20DF9306-E9EA-4388-AED2-80F553DCE2D1}"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4866842-4049-4B39-9409-C6E21037749D}" type="pres">
      <dgm:prSet presAssocID="{20DF9306-E9EA-4388-AED2-80F553DCE2D1}" presName="parentText" presStyleLbl="node1" presStyleIdx="0" presStyleCnt="3">
        <dgm:presLayoutVars>
          <dgm:chMax val="1"/>
          <dgm:bulletEnabled val="1"/>
        </dgm:presLayoutVars>
      </dgm:prSet>
      <dgm:spPr/>
      <dgm:t>
        <a:bodyPr/>
        <a:lstStyle/>
        <a:p>
          <a:endParaRPr lang="it-IT"/>
        </a:p>
      </dgm:t>
    </dgm:pt>
    <dgm:pt modelId="{DF77B259-7935-4FA6-9060-81B153F0DF9A}" type="pres">
      <dgm:prSet presAssocID="{20DF9306-E9EA-4388-AED2-80F553DCE2D1}" presName="descendantText" presStyleLbl="alignAccFollowNode1" presStyleIdx="0" presStyleCnt="3">
        <dgm:presLayoutVars>
          <dgm:bulletEnabled val="1"/>
        </dgm:presLayoutVars>
      </dgm:prSet>
      <dgm:spPr/>
      <dgm:t>
        <a:bodyPr/>
        <a:lstStyle/>
        <a:p>
          <a:endParaRPr lang="it-IT"/>
        </a:p>
      </dgm:t>
    </dgm:pt>
    <dgm:pt modelId="{4074FD99-D0DF-4D1E-96F3-FB4A9012077C}" type="pres">
      <dgm:prSet presAssocID="{C8E0C455-3B2C-4091-9749-122094E9BF46}"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2112286-9E9A-4448-8A12-4D2063B345C1}" type="pres">
      <dgm:prSet presAssocID="{D5228417-5007-4929-A55E-01E269B6EE6D}"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3EEF809-0255-4DD5-B970-A17CC1BBE317}" type="pres">
      <dgm:prSet presAssocID="{D5228417-5007-4929-A55E-01E269B6EE6D}" presName="parentText" presStyleLbl="node1" presStyleIdx="1" presStyleCnt="3">
        <dgm:presLayoutVars>
          <dgm:chMax val="1"/>
          <dgm:bulletEnabled val="1"/>
        </dgm:presLayoutVars>
      </dgm:prSet>
      <dgm:spPr/>
      <dgm:t>
        <a:bodyPr/>
        <a:lstStyle/>
        <a:p>
          <a:endParaRPr lang="it-IT"/>
        </a:p>
      </dgm:t>
    </dgm:pt>
    <dgm:pt modelId="{85C626C2-F5E0-44EE-9B0B-2AB94BC7132A}" type="pres">
      <dgm:prSet presAssocID="{D5228417-5007-4929-A55E-01E269B6EE6D}" presName="descendantText" presStyleLbl="alignAccFollowNode1" presStyleIdx="1" presStyleCnt="3">
        <dgm:presLayoutVars>
          <dgm:bulletEnabled val="1"/>
        </dgm:presLayoutVars>
      </dgm:prSet>
      <dgm:spPr/>
      <dgm:t>
        <a:bodyPr/>
        <a:lstStyle/>
        <a:p>
          <a:endParaRPr lang="it-IT"/>
        </a:p>
      </dgm:t>
    </dgm:pt>
    <dgm:pt modelId="{0CEFC13A-AE51-432B-873B-7B9AABE20A46}" type="pres">
      <dgm:prSet presAssocID="{07FA5B50-3861-4767-A739-A2ACA7DB39AC}"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5C4D5EB-C83E-4E45-AFA1-446576E67EB2}" type="pres">
      <dgm:prSet presAssocID="{625D2F76-AF3B-4100-9961-310F803F9824}"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54AE47-98C3-49AD-A518-E092C29D0F51}" type="pres">
      <dgm:prSet presAssocID="{625D2F76-AF3B-4100-9961-310F803F9824}" presName="parentText" presStyleLbl="node1" presStyleIdx="2" presStyleCnt="3">
        <dgm:presLayoutVars>
          <dgm:chMax val="1"/>
          <dgm:bulletEnabled val="1"/>
        </dgm:presLayoutVars>
      </dgm:prSet>
      <dgm:spPr/>
      <dgm:t>
        <a:bodyPr/>
        <a:lstStyle/>
        <a:p>
          <a:endParaRPr lang="it-IT"/>
        </a:p>
      </dgm:t>
    </dgm:pt>
    <dgm:pt modelId="{F4D70609-B087-4C54-941E-1D9770E52D05}" type="pres">
      <dgm:prSet presAssocID="{625D2F76-AF3B-4100-9961-310F803F9824}" presName="descendantText" presStyleLbl="alignAccFollowNode1" presStyleIdx="2" presStyleCnt="3">
        <dgm:presLayoutVars>
          <dgm:bulletEnabled val="1"/>
        </dgm:presLayoutVars>
      </dgm:prSet>
      <dgm:spPr/>
      <dgm:t>
        <a:bodyPr/>
        <a:lstStyle/>
        <a:p>
          <a:endParaRPr lang="it-IT"/>
        </a:p>
      </dgm:t>
    </dgm:pt>
  </dgm:ptLst>
  <dgm:cxnLst>
    <dgm:cxn modelId="{F60800E8-5981-435A-8298-553D8A0C8469}" srcId="{9217AFF5-733E-4FC1-9F4B-1D8FFA9A56D7}" destId="{20DF9306-E9EA-4388-AED2-80F553DCE2D1}" srcOrd="0" destOrd="0" parTransId="{0BB9BA90-02E1-4112-942F-B05DC966CF19}" sibTransId="{C8E0C455-3B2C-4091-9749-122094E9BF46}"/>
    <dgm:cxn modelId="{82C5CE95-AACF-45C1-8933-F90ED9037EB4}" type="presOf" srcId="{FD0F63D6-531B-4368-A7E3-1B53401CC664}" destId="{DF77B259-7935-4FA6-9060-81B153F0DF9A}" srcOrd="0" destOrd="0" presId="urn:microsoft.com/office/officeart/2005/8/layout/vList5"/>
    <dgm:cxn modelId="{8199F330-9671-417A-8225-7FF291D917B6}" srcId="{625D2F76-AF3B-4100-9961-310F803F9824}" destId="{D67D8ED5-7046-4AB9-9FC3-7DC107BE939D}" srcOrd="0" destOrd="0" parTransId="{24CB365D-0E7B-45E9-8990-2573F474AF86}" sibTransId="{0D946A50-B621-4D26-BB76-EB87F9AB94DD}"/>
    <dgm:cxn modelId="{8174371C-D364-4E00-A12E-4132DCB87967}" srcId="{D5228417-5007-4929-A55E-01E269B6EE6D}" destId="{719F4483-7E21-4A5A-A069-D287FD22B4C2}" srcOrd="0" destOrd="0" parTransId="{8998242B-1B20-4248-B621-13105F8BA9C4}" sibTransId="{B3E10803-E075-418B-B2F0-EABEDE7EB00C}"/>
    <dgm:cxn modelId="{6C52EEC1-1A69-4CBA-BFD8-965AAE95E2E8}" type="presOf" srcId="{625D2F76-AF3B-4100-9961-310F803F9824}" destId="{C254AE47-98C3-49AD-A518-E092C29D0F51}" srcOrd="0" destOrd="0" presId="urn:microsoft.com/office/officeart/2005/8/layout/vList5"/>
    <dgm:cxn modelId="{4872CD39-AE3F-401A-B1D6-08207DDA9FF4}" srcId="{9217AFF5-733E-4FC1-9F4B-1D8FFA9A56D7}" destId="{D5228417-5007-4929-A55E-01E269B6EE6D}" srcOrd="1" destOrd="0" parTransId="{45DBCF09-63E6-4359-A805-BC90327B0099}" sibTransId="{07FA5B50-3861-4767-A739-A2ACA7DB39AC}"/>
    <dgm:cxn modelId="{8C0D8E37-3F09-419A-9807-D8850C36C512}" type="presOf" srcId="{9217AFF5-733E-4FC1-9F4B-1D8FFA9A56D7}" destId="{366A7543-6167-4D82-91CE-404C725C98EB}" srcOrd="0" destOrd="0" presId="urn:microsoft.com/office/officeart/2005/8/layout/vList5"/>
    <dgm:cxn modelId="{A2CC810F-B20E-498A-8E0B-F4D5B6CA28D2}" type="presOf" srcId="{719F4483-7E21-4A5A-A069-D287FD22B4C2}" destId="{85C626C2-F5E0-44EE-9B0B-2AB94BC7132A}" srcOrd="0" destOrd="0" presId="urn:microsoft.com/office/officeart/2005/8/layout/vList5"/>
    <dgm:cxn modelId="{BFDC19BA-D1C7-49AF-B3C1-BA29D1BC677F}" srcId="{9217AFF5-733E-4FC1-9F4B-1D8FFA9A56D7}" destId="{625D2F76-AF3B-4100-9961-310F803F9824}" srcOrd="2" destOrd="0" parTransId="{D3C5C8D3-43A4-43D8-8EE0-BAB243E85E54}" sibTransId="{1ADF7F68-75AE-4CB7-AC82-652092E387AA}"/>
    <dgm:cxn modelId="{C13EB8E3-F32A-4AE4-9955-D42D5F06569D}" type="presOf" srcId="{20DF9306-E9EA-4388-AED2-80F553DCE2D1}" destId="{44866842-4049-4B39-9409-C6E21037749D}" srcOrd="0" destOrd="0" presId="urn:microsoft.com/office/officeart/2005/8/layout/vList5"/>
    <dgm:cxn modelId="{223FF4BF-4654-402D-A424-C12DC2A5494A}" type="presOf" srcId="{D5228417-5007-4929-A55E-01E269B6EE6D}" destId="{63EEF809-0255-4DD5-B970-A17CC1BBE317}" srcOrd="0" destOrd="0" presId="urn:microsoft.com/office/officeart/2005/8/layout/vList5"/>
    <dgm:cxn modelId="{2E15712B-D398-439B-AE90-283E21D272F6}" type="presOf" srcId="{D67D8ED5-7046-4AB9-9FC3-7DC107BE939D}" destId="{F4D70609-B087-4C54-941E-1D9770E52D05}" srcOrd="0" destOrd="0" presId="urn:microsoft.com/office/officeart/2005/8/layout/vList5"/>
    <dgm:cxn modelId="{65FBB5DB-3426-4487-80A8-AA047F2A1DCF}" srcId="{20DF9306-E9EA-4388-AED2-80F553DCE2D1}" destId="{FD0F63D6-531B-4368-A7E3-1B53401CC664}" srcOrd="0" destOrd="0" parTransId="{941FCF2C-D787-4BBB-A2F1-ABC05ED41612}" sibTransId="{C3678A23-5445-4375-9AF2-FD8D93195B58}"/>
    <dgm:cxn modelId="{3E453A97-5CC0-4FB8-BB89-A27855FAEB24}" type="presParOf" srcId="{366A7543-6167-4D82-91CE-404C725C98EB}" destId="{277A1A8F-C976-4E1C-86A0-158D43CFF018}" srcOrd="0" destOrd="0" presId="urn:microsoft.com/office/officeart/2005/8/layout/vList5"/>
    <dgm:cxn modelId="{E18AD111-7959-4801-8EB0-5B6AE0C25D26}" type="presParOf" srcId="{277A1A8F-C976-4E1C-86A0-158D43CFF018}" destId="{44866842-4049-4B39-9409-C6E21037749D}" srcOrd="0" destOrd="0" presId="urn:microsoft.com/office/officeart/2005/8/layout/vList5"/>
    <dgm:cxn modelId="{454F1B9D-C56D-4918-A6E9-634E6004113B}" type="presParOf" srcId="{277A1A8F-C976-4E1C-86A0-158D43CFF018}" destId="{DF77B259-7935-4FA6-9060-81B153F0DF9A}" srcOrd="1" destOrd="0" presId="urn:microsoft.com/office/officeart/2005/8/layout/vList5"/>
    <dgm:cxn modelId="{38003EAD-498C-4C2A-86DE-8C7107F8AEA6}" type="presParOf" srcId="{366A7543-6167-4D82-91CE-404C725C98EB}" destId="{4074FD99-D0DF-4D1E-96F3-FB4A9012077C}" srcOrd="1" destOrd="0" presId="urn:microsoft.com/office/officeart/2005/8/layout/vList5"/>
    <dgm:cxn modelId="{96E9AF8F-0939-4A1E-9606-5CAE8915F629}" type="presParOf" srcId="{366A7543-6167-4D82-91CE-404C725C98EB}" destId="{52112286-9E9A-4448-8A12-4D2063B345C1}" srcOrd="2" destOrd="0" presId="urn:microsoft.com/office/officeart/2005/8/layout/vList5"/>
    <dgm:cxn modelId="{935D06CA-C699-4099-800B-244F676A5050}" type="presParOf" srcId="{52112286-9E9A-4448-8A12-4D2063B345C1}" destId="{63EEF809-0255-4DD5-B970-A17CC1BBE317}" srcOrd="0" destOrd="0" presId="urn:microsoft.com/office/officeart/2005/8/layout/vList5"/>
    <dgm:cxn modelId="{077DEA30-653E-4792-9B70-DAF08A2816FC}" type="presParOf" srcId="{52112286-9E9A-4448-8A12-4D2063B345C1}" destId="{85C626C2-F5E0-44EE-9B0B-2AB94BC7132A}" srcOrd="1" destOrd="0" presId="urn:microsoft.com/office/officeart/2005/8/layout/vList5"/>
    <dgm:cxn modelId="{E946CD1B-C656-4F6F-B388-67277459142D}" type="presParOf" srcId="{366A7543-6167-4D82-91CE-404C725C98EB}" destId="{0CEFC13A-AE51-432B-873B-7B9AABE20A46}" srcOrd="3" destOrd="0" presId="urn:microsoft.com/office/officeart/2005/8/layout/vList5"/>
    <dgm:cxn modelId="{0B70685F-EA28-4D73-8487-822BED3EB790}" type="presParOf" srcId="{366A7543-6167-4D82-91CE-404C725C98EB}" destId="{A5C4D5EB-C83E-4E45-AFA1-446576E67EB2}" srcOrd="4" destOrd="0" presId="urn:microsoft.com/office/officeart/2005/8/layout/vList5"/>
    <dgm:cxn modelId="{8144CA4B-658A-4228-92C1-84286ACAC8DA}" type="presParOf" srcId="{A5C4D5EB-C83E-4E45-AFA1-446576E67EB2}" destId="{C254AE47-98C3-49AD-A518-E092C29D0F51}" srcOrd="0" destOrd="0" presId="urn:microsoft.com/office/officeart/2005/8/layout/vList5"/>
    <dgm:cxn modelId="{9B7CD57D-AB44-4EEC-8814-57CA29EC691C}" type="presParOf" srcId="{A5C4D5EB-C83E-4E45-AFA1-446576E67EB2}" destId="{F4D70609-B087-4C54-941E-1D9770E52D0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704D70-681A-468E-9C06-CCB7C2C156C0}" type="doc">
      <dgm:prSet loTypeId="urn:microsoft.com/office/officeart/2005/8/layout/vList3#1" loCatId="list" qsTypeId="urn:microsoft.com/office/officeart/2005/8/quickstyle/simple1" qsCatId="simple" csTypeId="urn:microsoft.com/office/officeart/2005/8/colors/accent1_2" csCatId="accent1" phldr="1"/>
      <dgm:spPr>
        <a:scene3d>
          <a:camera prst="perspectiveFront" fov="3300000">
            <a:rot lat="486000" lon="19530000" rev="174000"/>
          </a:camera>
          <a:lightRig rig="harsh" dir="t">
            <a:rot lat="0" lon="0" rev="3000000"/>
          </a:lightRig>
        </a:scene3d>
      </dgm:spPr>
    </dgm:pt>
    <dgm:pt modelId="{68C3D6D9-EFC1-4CF6-923D-FA4289CD9D1F}">
      <dgm:prSet phldrT="[Testo]"/>
      <dgm:spPr>
        <a:solidFill>
          <a:srgbClr val="FF000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it-IT" b="1" dirty="0" smtClean="0">
              <a:effectLst>
                <a:outerShdw blurRad="38100" dist="38100" dir="2700000" algn="tl">
                  <a:srgbClr val="000000">
                    <a:alpha val="43137"/>
                  </a:srgbClr>
                </a:outerShdw>
              </a:effectLst>
            </a:rPr>
            <a:t>Banche</a:t>
          </a:r>
          <a:endParaRPr lang="it-IT" b="1" dirty="0">
            <a:effectLst>
              <a:outerShdw blurRad="38100" dist="38100" dir="2700000" algn="tl">
                <a:srgbClr val="000000">
                  <a:alpha val="43137"/>
                </a:srgbClr>
              </a:outerShdw>
            </a:effectLst>
          </a:endParaRPr>
        </a:p>
      </dgm:t>
    </dgm:pt>
    <dgm:pt modelId="{81968958-BA64-46D6-A1A2-D2B041EB6159}" type="parTrans" cxnId="{EA16CD15-C74F-4E73-9DA3-A85BF0E8980E}">
      <dgm:prSet/>
      <dgm:spPr/>
      <dgm:t>
        <a:bodyPr/>
        <a:lstStyle/>
        <a:p>
          <a:endParaRPr lang="it-IT" b="1">
            <a:effectLst>
              <a:outerShdw blurRad="38100" dist="38100" dir="2700000" algn="tl">
                <a:srgbClr val="000000">
                  <a:alpha val="43137"/>
                </a:srgbClr>
              </a:outerShdw>
            </a:effectLst>
          </a:endParaRPr>
        </a:p>
      </dgm:t>
    </dgm:pt>
    <dgm:pt modelId="{BD460453-15FD-4EA1-AA17-BF44C4D26FF3}" type="sibTrans" cxnId="{EA16CD15-C74F-4E73-9DA3-A85BF0E8980E}">
      <dgm:prSet/>
      <dgm:spPr/>
      <dgm:t>
        <a:bodyPr/>
        <a:lstStyle/>
        <a:p>
          <a:endParaRPr lang="it-IT" b="1">
            <a:effectLst>
              <a:outerShdw blurRad="38100" dist="38100" dir="2700000" algn="tl">
                <a:srgbClr val="000000">
                  <a:alpha val="43137"/>
                </a:srgbClr>
              </a:outerShdw>
            </a:effectLst>
          </a:endParaRPr>
        </a:p>
      </dgm:t>
    </dgm:pt>
    <dgm:pt modelId="{E85C3AE6-64C5-402B-A6BD-DDCA85B61B6F}">
      <dgm:prSet phldrT="[Testo]"/>
      <dgm:spPr>
        <a:solidFill>
          <a:srgbClr val="00B05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it-IT" b="1" dirty="0" smtClean="0">
              <a:effectLst>
                <a:outerShdw blurRad="38100" dist="38100" dir="2700000" algn="tl">
                  <a:srgbClr val="000000">
                    <a:alpha val="43137"/>
                  </a:srgbClr>
                </a:outerShdw>
              </a:effectLst>
            </a:rPr>
            <a:t>Venture capital</a:t>
          </a:r>
          <a:endParaRPr lang="it-IT" b="1" dirty="0">
            <a:effectLst>
              <a:outerShdw blurRad="38100" dist="38100" dir="2700000" algn="tl">
                <a:srgbClr val="000000">
                  <a:alpha val="43137"/>
                </a:srgbClr>
              </a:outerShdw>
            </a:effectLst>
          </a:endParaRPr>
        </a:p>
      </dgm:t>
    </dgm:pt>
    <dgm:pt modelId="{40D83252-F85C-4E54-AE87-3C956A9A7C94}" type="parTrans" cxnId="{53929A8D-AE7A-4A65-BEB6-FAAB7026406B}">
      <dgm:prSet/>
      <dgm:spPr/>
      <dgm:t>
        <a:bodyPr/>
        <a:lstStyle/>
        <a:p>
          <a:endParaRPr lang="it-IT" b="1">
            <a:effectLst>
              <a:outerShdw blurRad="38100" dist="38100" dir="2700000" algn="tl">
                <a:srgbClr val="000000">
                  <a:alpha val="43137"/>
                </a:srgbClr>
              </a:outerShdw>
            </a:effectLst>
          </a:endParaRPr>
        </a:p>
      </dgm:t>
    </dgm:pt>
    <dgm:pt modelId="{3FBEA327-A1B6-4CE4-B3E2-83DACAE96F18}" type="sibTrans" cxnId="{53929A8D-AE7A-4A65-BEB6-FAAB7026406B}">
      <dgm:prSet/>
      <dgm:spPr/>
      <dgm:t>
        <a:bodyPr/>
        <a:lstStyle/>
        <a:p>
          <a:endParaRPr lang="it-IT" b="1">
            <a:effectLst>
              <a:outerShdw blurRad="38100" dist="38100" dir="2700000" algn="tl">
                <a:srgbClr val="000000">
                  <a:alpha val="43137"/>
                </a:srgbClr>
              </a:outerShdw>
            </a:effectLst>
          </a:endParaRPr>
        </a:p>
      </dgm:t>
    </dgm:pt>
    <dgm:pt modelId="{188AAC4A-4E0D-448A-91D9-B546F603EB77}">
      <dgm:prSet phldrT="[Testo]"/>
      <dgm:spPr>
        <a:solidFill>
          <a:srgbClr val="00B0F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it-IT" b="1" dirty="0" smtClean="0">
              <a:effectLst>
                <a:outerShdw blurRad="38100" dist="38100" dir="2700000" algn="tl">
                  <a:srgbClr val="000000">
                    <a:alpha val="43137"/>
                  </a:srgbClr>
                </a:outerShdw>
              </a:effectLst>
            </a:rPr>
            <a:t>Angel capital</a:t>
          </a:r>
          <a:endParaRPr lang="it-IT" b="1" dirty="0">
            <a:effectLst>
              <a:outerShdw blurRad="38100" dist="38100" dir="2700000" algn="tl">
                <a:srgbClr val="000000">
                  <a:alpha val="43137"/>
                </a:srgbClr>
              </a:outerShdw>
            </a:effectLst>
          </a:endParaRPr>
        </a:p>
      </dgm:t>
    </dgm:pt>
    <dgm:pt modelId="{D567CA8F-CFBF-4769-BEC4-2B260D929542}" type="parTrans" cxnId="{B0094DA7-66B3-4DD8-8644-3CB76BC5C802}">
      <dgm:prSet/>
      <dgm:spPr/>
      <dgm:t>
        <a:bodyPr/>
        <a:lstStyle/>
        <a:p>
          <a:endParaRPr lang="it-IT" b="1">
            <a:effectLst>
              <a:outerShdw blurRad="38100" dist="38100" dir="2700000" algn="tl">
                <a:srgbClr val="000000">
                  <a:alpha val="43137"/>
                </a:srgbClr>
              </a:outerShdw>
            </a:effectLst>
          </a:endParaRPr>
        </a:p>
      </dgm:t>
    </dgm:pt>
    <dgm:pt modelId="{C5BE83E5-00FC-4812-BB54-A458F46903AB}" type="sibTrans" cxnId="{B0094DA7-66B3-4DD8-8644-3CB76BC5C802}">
      <dgm:prSet/>
      <dgm:spPr/>
      <dgm:t>
        <a:bodyPr/>
        <a:lstStyle/>
        <a:p>
          <a:endParaRPr lang="it-IT" b="1">
            <a:effectLst>
              <a:outerShdw blurRad="38100" dist="38100" dir="2700000" algn="tl">
                <a:srgbClr val="000000">
                  <a:alpha val="43137"/>
                </a:srgbClr>
              </a:outerShdw>
            </a:effectLst>
          </a:endParaRPr>
        </a:p>
      </dgm:t>
    </dgm:pt>
    <dgm:pt modelId="{E6E9E0B4-C1F0-4278-9FBD-86C54260561D}">
      <dgm:prSet/>
      <dgm:spPr>
        <a:solidFill>
          <a:srgbClr val="7030A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it-IT" b="1" dirty="0" err="1" smtClean="0">
              <a:effectLst>
                <a:outerShdw blurRad="38100" dist="38100" dir="2700000" algn="tl">
                  <a:srgbClr val="000000">
                    <a:alpha val="43137"/>
                  </a:srgbClr>
                </a:outerShdw>
              </a:effectLst>
            </a:rPr>
            <a:t>Equity</a:t>
          </a:r>
          <a:endParaRPr lang="it-IT" b="1" dirty="0">
            <a:effectLst>
              <a:outerShdw blurRad="38100" dist="38100" dir="2700000" algn="tl">
                <a:srgbClr val="000000">
                  <a:alpha val="43137"/>
                </a:srgbClr>
              </a:outerShdw>
            </a:effectLst>
          </a:endParaRPr>
        </a:p>
      </dgm:t>
    </dgm:pt>
    <dgm:pt modelId="{3FC0A7EB-7DE8-4AAD-AACD-4DFC96BE200F}" type="parTrans" cxnId="{14483630-0655-4934-9D32-9D7D9BE711AB}">
      <dgm:prSet/>
      <dgm:spPr/>
      <dgm:t>
        <a:bodyPr/>
        <a:lstStyle/>
        <a:p>
          <a:endParaRPr lang="it-IT" b="1">
            <a:effectLst>
              <a:outerShdw blurRad="38100" dist="38100" dir="2700000" algn="tl">
                <a:srgbClr val="000000">
                  <a:alpha val="43137"/>
                </a:srgbClr>
              </a:outerShdw>
            </a:effectLst>
          </a:endParaRPr>
        </a:p>
      </dgm:t>
    </dgm:pt>
    <dgm:pt modelId="{B696553A-0F7C-454F-B5D2-3CA43E510B06}" type="sibTrans" cxnId="{14483630-0655-4934-9D32-9D7D9BE711AB}">
      <dgm:prSet/>
      <dgm:spPr/>
      <dgm:t>
        <a:bodyPr/>
        <a:lstStyle/>
        <a:p>
          <a:endParaRPr lang="it-IT" b="1">
            <a:effectLst>
              <a:outerShdw blurRad="38100" dist="38100" dir="2700000" algn="tl">
                <a:srgbClr val="000000">
                  <a:alpha val="43137"/>
                </a:srgbClr>
              </a:outerShdw>
            </a:effectLst>
          </a:endParaRPr>
        </a:p>
      </dgm:t>
    </dgm:pt>
    <dgm:pt modelId="{77002C20-2017-4686-9E59-C94BE485C418}">
      <dgm:prSet/>
      <dgm:spPr>
        <a:solidFill>
          <a:srgbClr val="00206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it-IT" b="1" dirty="0" smtClean="0"/>
            <a:t>Contributi agevolati</a:t>
          </a:r>
          <a:endParaRPr lang="it-IT" b="1" dirty="0"/>
        </a:p>
      </dgm:t>
    </dgm:pt>
    <dgm:pt modelId="{3FE5927A-4EF7-445C-9271-F850B8661345}" type="parTrans" cxnId="{C2987015-0849-47C3-8F64-4E462C74E32E}">
      <dgm:prSet/>
      <dgm:spPr/>
      <dgm:t>
        <a:bodyPr/>
        <a:lstStyle/>
        <a:p>
          <a:endParaRPr lang="it-IT"/>
        </a:p>
      </dgm:t>
    </dgm:pt>
    <dgm:pt modelId="{603B1289-6327-482E-A6DC-B0CE9C48DC29}" type="sibTrans" cxnId="{C2987015-0849-47C3-8F64-4E462C74E32E}">
      <dgm:prSet/>
      <dgm:spPr/>
      <dgm:t>
        <a:bodyPr/>
        <a:lstStyle/>
        <a:p>
          <a:endParaRPr lang="it-IT"/>
        </a:p>
      </dgm:t>
    </dgm:pt>
    <dgm:pt modelId="{5FFB71B3-9596-4F33-8BA2-908822725A27}" type="pres">
      <dgm:prSet presAssocID="{AB704D70-681A-468E-9C06-CCB7C2C156C0}" presName="linearFlow" presStyleCnt="0">
        <dgm:presLayoutVars>
          <dgm:dir/>
          <dgm:resizeHandles val="exact"/>
        </dgm:presLayoutVars>
      </dgm:prSet>
      <dgm:spPr/>
    </dgm:pt>
    <dgm:pt modelId="{73ECE109-DEAF-4C98-89EE-2783B087FB43}" type="pres">
      <dgm:prSet presAssocID="{68C3D6D9-EFC1-4CF6-923D-FA4289CD9D1F}" presName="composit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92EBA09C-7287-48EB-8DD9-61BBAB05FFF6}" type="pres">
      <dgm:prSet presAssocID="{68C3D6D9-EFC1-4CF6-923D-FA4289CD9D1F}" presName="imgShp" presStyleLbl="fgImgPlace1" presStyleIdx="0" presStyleCnt="5"/>
      <dgm:spPr>
        <a:blipFill rotWithShape="0">
          <a:blip xmlns:r="http://schemas.openxmlformats.org/officeDocument/2006/relationships" r:embed="rId1"/>
          <a:stretch>
            <a:fillRect/>
          </a:stretch>
        </a:blip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endParaRPr lang="it-IT"/>
        </a:p>
      </dgm:t>
    </dgm:pt>
    <dgm:pt modelId="{2F35A96E-7669-4190-BA4A-D31BD9A4A0DF}" type="pres">
      <dgm:prSet presAssocID="{68C3D6D9-EFC1-4CF6-923D-FA4289CD9D1F}" presName="txShp" presStyleLbl="node1" presStyleIdx="0" presStyleCnt="5">
        <dgm:presLayoutVars>
          <dgm:bulletEnabled val="1"/>
        </dgm:presLayoutVars>
      </dgm:prSet>
      <dgm:spPr/>
      <dgm:t>
        <a:bodyPr/>
        <a:lstStyle/>
        <a:p>
          <a:endParaRPr lang="it-IT"/>
        </a:p>
      </dgm:t>
    </dgm:pt>
    <dgm:pt modelId="{019EC48D-99F0-48CB-B24C-0B6D783A6C76}" type="pres">
      <dgm:prSet presAssocID="{BD460453-15FD-4EA1-AA17-BF44C4D26FF3}" presName="spacing"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FDBF4616-A7C5-422E-BA18-6F46C59EED34}" type="pres">
      <dgm:prSet presAssocID="{77002C20-2017-4686-9E59-C94BE485C418}" presName="composite" presStyleCnt="0"/>
      <dgm:spPr/>
    </dgm:pt>
    <dgm:pt modelId="{6A75EC90-70BB-41BC-8BD2-45078E40F07F}" type="pres">
      <dgm:prSet presAssocID="{77002C20-2017-4686-9E59-C94BE485C418}" presName="imgShp" presStyleLbl="fgImgPlace1" presStyleIdx="1" presStyleCnt="5"/>
      <dgm:spPr>
        <a:blipFill rotWithShape="0">
          <a:blip xmlns:r="http://schemas.openxmlformats.org/officeDocument/2006/relationships" r:embed="rId2"/>
          <a:stretch>
            <a:fillRect/>
          </a:stretch>
        </a:blipFill>
      </dgm:spPr>
    </dgm:pt>
    <dgm:pt modelId="{3CA20E62-FDED-4DEB-9BE3-65FF9D6812E2}" type="pres">
      <dgm:prSet presAssocID="{77002C20-2017-4686-9E59-C94BE485C418}" presName="txShp" presStyleLbl="node1" presStyleIdx="1" presStyleCnt="5">
        <dgm:presLayoutVars>
          <dgm:bulletEnabled val="1"/>
        </dgm:presLayoutVars>
      </dgm:prSet>
      <dgm:spPr/>
      <dgm:t>
        <a:bodyPr/>
        <a:lstStyle/>
        <a:p>
          <a:endParaRPr lang="it-IT"/>
        </a:p>
      </dgm:t>
    </dgm:pt>
    <dgm:pt modelId="{D5A8DADD-EE2A-4315-B668-8353D3B8162D}" type="pres">
      <dgm:prSet presAssocID="{603B1289-6327-482E-A6DC-B0CE9C48DC29}" presName="spacing" presStyleCnt="0"/>
      <dgm:spPr/>
    </dgm:pt>
    <dgm:pt modelId="{8A2DA24D-8BA5-4F6B-9697-CDA5EB6E523D}" type="pres">
      <dgm:prSet presAssocID="{E85C3AE6-64C5-402B-A6BD-DDCA85B61B6F}" presName="composit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8E23E067-A32C-4200-99E1-3F8453E188A1}" type="pres">
      <dgm:prSet presAssocID="{E85C3AE6-64C5-402B-A6BD-DDCA85B61B6F}" presName="imgShp" presStyleLbl="fgImgPlace1" presStyleIdx="2" presStyleCnt="5"/>
      <dgm:spPr>
        <a:blipFill rotWithShape="0">
          <a:blip xmlns:r="http://schemas.openxmlformats.org/officeDocument/2006/relationships" r:embed="rId3"/>
          <a:stretch>
            <a:fillRect/>
          </a:stretch>
        </a:blip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B625127B-3FC1-4F75-9840-230EE0CD06EE}" type="pres">
      <dgm:prSet presAssocID="{E85C3AE6-64C5-402B-A6BD-DDCA85B61B6F}" presName="txShp" presStyleLbl="node1" presStyleIdx="2" presStyleCnt="5">
        <dgm:presLayoutVars>
          <dgm:bulletEnabled val="1"/>
        </dgm:presLayoutVars>
      </dgm:prSet>
      <dgm:spPr/>
      <dgm:t>
        <a:bodyPr/>
        <a:lstStyle/>
        <a:p>
          <a:endParaRPr lang="it-IT"/>
        </a:p>
      </dgm:t>
    </dgm:pt>
    <dgm:pt modelId="{F561A9DF-621C-466F-8DCD-83C12DCE4E90}" type="pres">
      <dgm:prSet presAssocID="{3FBEA327-A1B6-4CE4-B3E2-83DACAE96F18}" presName="spacing"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A4DC9A53-0939-4628-A653-53327AD2B9B3}" type="pres">
      <dgm:prSet presAssocID="{188AAC4A-4E0D-448A-91D9-B546F603EB77}" presName="composit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ABA45F5D-3066-4EFA-8CAC-57BFE9E938ED}" type="pres">
      <dgm:prSet presAssocID="{188AAC4A-4E0D-448A-91D9-B546F603EB77}" presName="imgShp" presStyleLbl="fgImgPlace1" presStyleIdx="3" presStyleCnt="5"/>
      <dgm:spPr>
        <a:blipFill rotWithShape="0">
          <a:blip xmlns:r="http://schemas.openxmlformats.org/officeDocument/2006/relationships" r:embed="rId4"/>
          <a:stretch>
            <a:fillRect/>
          </a:stretch>
        </a:blip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13D4F46D-1680-4D73-ABF1-C1C36568A3CC}" type="pres">
      <dgm:prSet presAssocID="{188AAC4A-4E0D-448A-91D9-B546F603EB77}" presName="txShp" presStyleLbl="node1" presStyleIdx="3" presStyleCnt="5">
        <dgm:presLayoutVars>
          <dgm:bulletEnabled val="1"/>
        </dgm:presLayoutVars>
      </dgm:prSet>
      <dgm:spPr/>
      <dgm:t>
        <a:bodyPr/>
        <a:lstStyle/>
        <a:p>
          <a:endParaRPr lang="it-IT"/>
        </a:p>
      </dgm:t>
    </dgm:pt>
    <dgm:pt modelId="{644A9BF7-0065-4B46-8AF2-0D0CB2C7AF34}" type="pres">
      <dgm:prSet presAssocID="{C5BE83E5-00FC-4812-BB54-A458F46903AB}" presName="spacing"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65B6EDF2-9FAB-42C5-827E-AA983D1B7013}" type="pres">
      <dgm:prSet presAssocID="{E6E9E0B4-C1F0-4278-9FBD-86C54260561D}" presName="composit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940C280F-7866-4194-AD21-4ECD877AA79A}" type="pres">
      <dgm:prSet presAssocID="{E6E9E0B4-C1F0-4278-9FBD-86C54260561D}" presName="imgShp" presStyleLbl="fgImgPlace1" presStyleIdx="4" presStyleCnt="5"/>
      <dgm:spPr>
        <a:blipFill rotWithShape="0">
          <a:blip xmlns:r="http://schemas.openxmlformats.org/officeDocument/2006/relationships" r:embed="rId5"/>
          <a:stretch>
            <a:fillRect/>
          </a:stretch>
        </a:blip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6EA2328E-CEE4-43BC-A875-BA05592CAF61}" type="pres">
      <dgm:prSet presAssocID="{E6E9E0B4-C1F0-4278-9FBD-86C54260561D}" presName="txShp" presStyleLbl="node1" presStyleIdx="4" presStyleCnt="5">
        <dgm:presLayoutVars>
          <dgm:bulletEnabled val="1"/>
        </dgm:presLayoutVars>
      </dgm:prSet>
      <dgm:spPr/>
      <dgm:t>
        <a:bodyPr/>
        <a:lstStyle/>
        <a:p>
          <a:endParaRPr lang="it-IT"/>
        </a:p>
      </dgm:t>
    </dgm:pt>
  </dgm:ptLst>
  <dgm:cxnLst>
    <dgm:cxn modelId="{24D1F308-9A6C-40F2-9F0F-E661F23EAA7C}" type="presOf" srcId="{188AAC4A-4E0D-448A-91D9-B546F603EB77}" destId="{13D4F46D-1680-4D73-ABF1-C1C36568A3CC}" srcOrd="0" destOrd="0" presId="urn:microsoft.com/office/officeart/2005/8/layout/vList3#1"/>
    <dgm:cxn modelId="{C2987015-0849-47C3-8F64-4E462C74E32E}" srcId="{AB704D70-681A-468E-9C06-CCB7C2C156C0}" destId="{77002C20-2017-4686-9E59-C94BE485C418}" srcOrd="1" destOrd="0" parTransId="{3FE5927A-4EF7-445C-9271-F850B8661345}" sibTransId="{603B1289-6327-482E-A6DC-B0CE9C48DC29}"/>
    <dgm:cxn modelId="{ADB2359E-A582-477E-8062-39F499AD3DBB}" type="presOf" srcId="{AB704D70-681A-468E-9C06-CCB7C2C156C0}" destId="{5FFB71B3-9596-4F33-8BA2-908822725A27}" srcOrd="0" destOrd="0" presId="urn:microsoft.com/office/officeart/2005/8/layout/vList3#1"/>
    <dgm:cxn modelId="{B0094DA7-66B3-4DD8-8644-3CB76BC5C802}" srcId="{AB704D70-681A-468E-9C06-CCB7C2C156C0}" destId="{188AAC4A-4E0D-448A-91D9-B546F603EB77}" srcOrd="3" destOrd="0" parTransId="{D567CA8F-CFBF-4769-BEC4-2B260D929542}" sibTransId="{C5BE83E5-00FC-4812-BB54-A458F46903AB}"/>
    <dgm:cxn modelId="{EA16CD15-C74F-4E73-9DA3-A85BF0E8980E}" srcId="{AB704D70-681A-468E-9C06-CCB7C2C156C0}" destId="{68C3D6D9-EFC1-4CF6-923D-FA4289CD9D1F}" srcOrd="0" destOrd="0" parTransId="{81968958-BA64-46D6-A1A2-D2B041EB6159}" sibTransId="{BD460453-15FD-4EA1-AA17-BF44C4D26FF3}"/>
    <dgm:cxn modelId="{53929A8D-AE7A-4A65-BEB6-FAAB7026406B}" srcId="{AB704D70-681A-468E-9C06-CCB7C2C156C0}" destId="{E85C3AE6-64C5-402B-A6BD-DDCA85B61B6F}" srcOrd="2" destOrd="0" parTransId="{40D83252-F85C-4E54-AE87-3C956A9A7C94}" sibTransId="{3FBEA327-A1B6-4CE4-B3E2-83DACAE96F18}"/>
    <dgm:cxn modelId="{1CE3F106-4534-4AF9-B679-9BADF4C63779}" type="presOf" srcId="{E85C3AE6-64C5-402B-A6BD-DDCA85B61B6F}" destId="{B625127B-3FC1-4F75-9840-230EE0CD06EE}" srcOrd="0" destOrd="0" presId="urn:microsoft.com/office/officeart/2005/8/layout/vList3#1"/>
    <dgm:cxn modelId="{6BE86CEC-1D97-4538-A262-72FFAF2940D0}" type="presOf" srcId="{68C3D6D9-EFC1-4CF6-923D-FA4289CD9D1F}" destId="{2F35A96E-7669-4190-BA4A-D31BD9A4A0DF}" srcOrd="0" destOrd="0" presId="urn:microsoft.com/office/officeart/2005/8/layout/vList3#1"/>
    <dgm:cxn modelId="{FE8825F2-ADAA-4F39-BB4E-E65D5480A0E7}" type="presOf" srcId="{77002C20-2017-4686-9E59-C94BE485C418}" destId="{3CA20E62-FDED-4DEB-9BE3-65FF9D6812E2}" srcOrd="0" destOrd="0" presId="urn:microsoft.com/office/officeart/2005/8/layout/vList3#1"/>
    <dgm:cxn modelId="{14483630-0655-4934-9D32-9D7D9BE711AB}" srcId="{AB704D70-681A-468E-9C06-CCB7C2C156C0}" destId="{E6E9E0B4-C1F0-4278-9FBD-86C54260561D}" srcOrd="4" destOrd="0" parTransId="{3FC0A7EB-7DE8-4AAD-AACD-4DFC96BE200F}" sibTransId="{B696553A-0F7C-454F-B5D2-3CA43E510B06}"/>
    <dgm:cxn modelId="{1FAB8F9C-AEAE-4C5C-832B-915E19AD44E2}" type="presOf" srcId="{E6E9E0B4-C1F0-4278-9FBD-86C54260561D}" destId="{6EA2328E-CEE4-43BC-A875-BA05592CAF61}" srcOrd="0" destOrd="0" presId="urn:microsoft.com/office/officeart/2005/8/layout/vList3#1"/>
    <dgm:cxn modelId="{EB68E7D7-1BDA-45BB-BD20-183D2023463B}" type="presParOf" srcId="{5FFB71B3-9596-4F33-8BA2-908822725A27}" destId="{73ECE109-DEAF-4C98-89EE-2783B087FB43}" srcOrd="0" destOrd="0" presId="urn:microsoft.com/office/officeart/2005/8/layout/vList3#1"/>
    <dgm:cxn modelId="{5FAFEFFA-5FA9-4962-9D64-D66E05EA66C3}" type="presParOf" srcId="{73ECE109-DEAF-4C98-89EE-2783B087FB43}" destId="{92EBA09C-7287-48EB-8DD9-61BBAB05FFF6}" srcOrd="0" destOrd="0" presId="urn:microsoft.com/office/officeart/2005/8/layout/vList3#1"/>
    <dgm:cxn modelId="{868665AC-ED6D-45C5-9D33-DA02534BE5C0}" type="presParOf" srcId="{73ECE109-DEAF-4C98-89EE-2783B087FB43}" destId="{2F35A96E-7669-4190-BA4A-D31BD9A4A0DF}" srcOrd="1" destOrd="0" presId="urn:microsoft.com/office/officeart/2005/8/layout/vList3#1"/>
    <dgm:cxn modelId="{AB37357A-5D8D-4827-A402-79B673C99848}" type="presParOf" srcId="{5FFB71B3-9596-4F33-8BA2-908822725A27}" destId="{019EC48D-99F0-48CB-B24C-0B6D783A6C76}" srcOrd="1" destOrd="0" presId="urn:microsoft.com/office/officeart/2005/8/layout/vList3#1"/>
    <dgm:cxn modelId="{263EA30C-CB89-493A-9F30-4FCF9EB0247F}" type="presParOf" srcId="{5FFB71B3-9596-4F33-8BA2-908822725A27}" destId="{FDBF4616-A7C5-422E-BA18-6F46C59EED34}" srcOrd="2" destOrd="0" presId="urn:microsoft.com/office/officeart/2005/8/layout/vList3#1"/>
    <dgm:cxn modelId="{671EF79D-B7BF-480F-A738-B275D1FC1CE9}" type="presParOf" srcId="{FDBF4616-A7C5-422E-BA18-6F46C59EED34}" destId="{6A75EC90-70BB-41BC-8BD2-45078E40F07F}" srcOrd="0" destOrd="0" presId="urn:microsoft.com/office/officeart/2005/8/layout/vList3#1"/>
    <dgm:cxn modelId="{B8E73198-AE63-41A1-99C6-3B5D17C534C0}" type="presParOf" srcId="{FDBF4616-A7C5-422E-BA18-6F46C59EED34}" destId="{3CA20E62-FDED-4DEB-9BE3-65FF9D6812E2}" srcOrd="1" destOrd="0" presId="urn:microsoft.com/office/officeart/2005/8/layout/vList3#1"/>
    <dgm:cxn modelId="{2436009E-5FDB-4769-9323-2BDEA61C3995}" type="presParOf" srcId="{5FFB71B3-9596-4F33-8BA2-908822725A27}" destId="{D5A8DADD-EE2A-4315-B668-8353D3B8162D}" srcOrd="3" destOrd="0" presId="urn:microsoft.com/office/officeart/2005/8/layout/vList3#1"/>
    <dgm:cxn modelId="{D8B3F191-B9CF-4D9A-BC1C-36CDAC18AC67}" type="presParOf" srcId="{5FFB71B3-9596-4F33-8BA2-908822725A27}" destId="{8A2DA24D-8BA5-4F6B-9697-CDA5EB6E523D}" srcOrd="4" destOrd="0" presId="urn:microsoft.com/office/officeart/2005/8/layout/vList3#1"/>
    <dgm:cxn modelId="{259AC345-55F4-44BA-B706-143BD4CEDB90}" type="presParOf" srcId="{8A2DA24D-8BA5-4F6B-9697-CDA5EB6E523D}" destId="{8E23E067-A32C-4200-99E1-3F8453E188A1}" srcOrd="0" destOrd="0" presId="urn:microsoft.com/office/officeart/2005/8/layout/vList3#1"/>
    <dgm:cxn modelId="{FF561DC9-4801-41BC-8FCA-94E5F1E101C1}" type="presParOf" srcId="{8A2DA24D-8BA5-4F6B-9697-CDA5EB6E523D}" destId="{B625127B-3FC1-4F75-9840-230EE0CD06EE}" srcOrd="1" destOrd="0" presId="urn:microsoft.com/office/officeart/2005/8/layout/vList3#1"/>
    <dgm:cxn modelId="{E3A5BD66-9F5B-449B-93B6-B0005B3E9FA4}" type="presParOf" srcId="{5FFB71B3-9596-4F33-8BA2-908822725A27}" destId="{F561A9DF-621C-466F-8DCD-83C12DCE4E90}" srcOrd="5" destOrd="0" presId="urn:microsoft.com/office/officeart/2005/8/layout/vList3#1"/>
    <dgm:cxn modelId="{63F389B3-E55D-48A4-BA40-1EFCE33AAF12}" type="presParOf" srcId="{5FFB71B3-9596-4F33-8BA2-908822725A27}" destId="{A4DC9A53-0939-4628-A653-53327AD2B9B3}" srcOrd="6" destOrd="0" presId="urn:microsoft.com/office/officeart/2005/8/layout/vList3#1"/>
    <dgm:cxn modelId="{E2A8207A-278B-4A5C-81DF-AA2F431301B1}" type="presParOf" srcId="{A4DC9A53-0939-4628-A653-53327AD2B9B3}" destId="{ABA45F5D-3066-4EFA-8CAC-57BFE9E938ED}" srcOrd="0" destOrd="0" presId="urn:microsoft.com/office/officeart/2005/8/layout/vList3#1"/>
    <dgm:cxn modelId="{BD368F96-9485-46FB-9578-4CAE16EE0A58}" type="presParOf" srcId="{A4DC9A53-0939-4628-A653-53327AD2B9B3}" destId="{13D4F46D-1680-4D73-ABF1-C1C36568A3CC}" srcOrd="1" destOrd="0" presId="urn:microsoft.com/office/officeart/2005/8/layout/vList3#1"/>
    <dgm:cxn modelId="{593352E2-E116-4680-B8E1-C45DBE947379}" type="presParOf" srcId="{5FFB71B3-9596-4F33-8BA2-908822725A27}" destId="{644A9BF7-0065-4B46-8AF2-0D0CB2C7AF34}" srcOrd="7" destOrd="0" presId="urn:microsoft.com/office/officeart/2005/8/layout/vList3#1"/>
    <dgm:cxn modelId="{F4719251-7471-462A-93F4-166F472F0BF1}" type="presParOf" srcId="{5FFB71B3-9596-4F33-8BA2-908822725A27}" destId="{65B6EDF2-9FAB-42C5-827E-AA983D1B7013}" srcOrd="8" destOrd="0" presId="urn:microsoft.com/office/officeart/2005/8/layout/vList3#1"/>
    <dgm:cxn modelId="{4294FBA5-54CB-4BFC-B583-355CFD83F860}" type="presParOf" srcId="{65B6EDF2-9FAB-42C5-827E-AA983D1B7013}" destId="{940C280F-7866-4194-AD21-4ECD877AA79A}" srcOrd="0" destOrd="0" presId="urn:microsoft.com/office/officeart/2005/8/layout/vList3#1"/>
    <dgm:cxn modelId="{0C0E7179-F441-4B84-A631-BD376CDC6DE1}" type="presParOf" srcId="{65B6EDF2-9FAB-42C5-827E-AA983D1B7013}" destId="{6EA2328E-CEE4-43BC-A875-BA05592CAF61}" srcOrd="1" destOrd="0" presId="urn:microsoft.com/office/officeart/2005/8/layout/vList3#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403B8A-DFC6-484C-ABC5-750943063366}" type="doc">
      <dgm:prSet loTypeId="urn:microsoft.com/office/officeart/2005/8/layout/vList4#2" loCatId="list" qsTypeId="urn:microsoft.com/office/officeart/2005/8/quickstyle/3d1" qsCatId="3D" csTypeId="urn:microsoft.com/office/officeart/2005/8/colors/accent1_2" csCatId="accent1" phldr="1"/>
      <dgm:spPr/>
      <dgm:t>
        <a:bodyPr/>
        <a:lstStyle/>
        <a:p>
          <a:endParaRPr lang="it-IT"/>
        </a:p>
      </dgm:t>
    </dgm:pt>
    <dgm:pt modelId="{AB1D750E-C423-45B3-BE74-A9418E18362B}">
      <dgm:prSet phldrT="[Testo]"/>
      <dgm:spPr>
        <a:solidFill>
          <a:srgbClr val="FF0000"/>
        </a:solidFill>
      </dgm:spPr>
      <dgm:t>
        <a:bodyPr/>
        <a:lstStyle/>
        <a:p>
          <a:r>
            <a:rPr lang="it-IT" dirty="0" smtClean="0"/>
            <a:t>Banche</a:t>
          </a:r>
          <a:endParaRPr lang="it-IT" dirty="0"/>
        </a:p>
      </dgm:t>
    </dgm:pt>
    <dgm:pt modelId="{E9AF2901-F8F0-4ED2-A8A1-ACCBF6CBF0BD}" type="parTrans" cxnId="{6B85C21E-5FBA-4BAB-9FC1-DADF42AD56EC}">
      <dgm:prSet/>
      <dgm:spPr/>
      <dgm:t>
        <a:bodyPr/>
        <a:lstStyle/>
        <a:p>
          <a:endParaRPr lang="it-IT"/>
        </a:p>
      </dgm:t>
    </dgm:pt>
    <dgm:pt modelId="{3C048FDB-0C30-4EAB-A400-1E3F05996356}" type="sibTrans" cxnId="{6B85C21E-5FBA-4BAB-9FC1-DADF42AD56EC}">
      <dgm:prSet/>
      <dgm:spPr/>
      <dgm:t>
        <a:bodyPr/>
        <a:lstStyle/>
        <a:p>
          <a:endParaRPr lang="it-IT"/>
        </a:p>
      </dgm:t>
    </dgm:pt>
    <dgm:pt modelId="{F8F3291E-2599-45DA-9817-A5C48D92E56E}">
      <dgm:prSet phldrT="[Testo]"/>
      <dgm:spPr>
        <a:solidFill>
          <a:srgbClr val="FF0000"/>
        </a:solidFill>
      </dgm:spPr>
      <dgm:t>
        <a:bodyPr/>
        <a:lstStyle/>
        <a:p>
          <a:r>
            <a:rPr lang="it-IT" b="1" dirty="0" smtClean="0">
              <a:effectLst>
                <a:outerShdw blurRad="38100" dist="38100" dir="2700000" algn="tl">
                  <a:srgbClr val="000000">
                    <a:alpha val="43137"/>
                  </a:srgbClr>
                </a:outerShdw>
              </a:effectLst>
            </a:rPr>
            <a:t>Mutui</a:t>
          </a:r>
          <a:endParaRPr lang="it-IT" b="1" dirty="0">
            <a:effectLst>
              <a:outerShdw blurRad="38100" dist="38100" dir="2700000" algn="tl">
                <a:srgbClr val="000000">
                  <a:alpha val="43137"/>
                </a:srgbClr>
              </a:outerShdw>
            </a:effectLst>
          </a:endParaRPr>
        </a:p>
      </dgm:t>
    </dgm:pt>
    <dgm:pt modelId="{E1666558-4CB0-42C8-8B1E-E4B104185527}" type="parTrans" cxnId="{7D58F797-CFF7-4C77-854E-8BC75EBC24B2}">
      <dgm:prSet/>
      <dgm:spPr/>
      <dgm:t>
        <a:bodyPr/>
        <a:lstStyle/>
        <a:p>
          <a:endParaRPr lang="it-IT"/>
        </a:p>
      </dgm:t>
    </dgm:pt>
    <dgm:pt modelId="{017B9C82-6C04-445B-AB3C-406DD60664C8}" type="sibTrans" cxnId="{7D58F797-CFF7-4C77-854E-8BC75EBC24B2}">
      <dgm:prSet/>
      <dgm:spPr/>
      <dgm:t>
        <a:bodyPr/>
        <a:lstStyle/>
        <a:p>
          <a:endParaRPr lang="it-IT"/>
        </a:p>
      </dgm:t>
    </dgm:pt>
    <dgm:pt modelId="{C454E808-AD2C-4000-AD3E-D33896D38618}">
      <dgm:prSet phldrT="[Testo]"/>
      <dgm:spPr>
        <a:solidFill>
          <a:srgbClr val="FF0000"/>
        </a:solidFill>
      </dgm:spPr>
      <dgm:t>
        <a:bodyPr/>
        <a:lstStyle/>
        <a:p>
          <a:r>
            <a:rPr lang="it-IT" b="1" dirty="0" smtClean="0">
              <a:effectLst>
                <a:outerShdw blurRad="38100" dist="38100" dir="2700000" algn="tl">
                  <a:srgbClr val="000000">
                    <a:alpha val="43137"/>
                  </a:srgbClr>
                </a:outerShdw>
              </a:effectLst>
            </a:rPr>
            <a:t>Leasing</a:t>
          </a:r>
          <a:endParaRPr lang="it-IT" b="1" dirty="0">
            <a:effectLst>
              <a:outerShdw blurRad="38100" dist="38100" dir="2700000" algn="tl">
                <a:srgbClr val="000000">
                  <a:alpha val="43137"/>
                </a:srgbClr>
              </a:outerShdw>
            </a:effectLst>
          </a:endParaRPr>
        </a:p>
      </dgm:t>
    </dgm:pt>
    <dgm:pt modelId="{3B58D078-DBD3-438D-84E4-86D1F9357B7D}" type="parTrans" cxnId="{C2F0653D-F3DD-4562-BA1A-60F07644FE67}">
      <dgm:prSet/>
      <dgm:spPr/>
      <dgm:t>
        <a:bodyPr/>
        <a:lstStyle/>
        <a:p>
          <a:endParaRPr lang="it-IT"/>
        </a:p>
      </dgm:t>
    </dgm:pt>
    <dgm:pt modelId="{8ADB8CF8-44DC-4584-96AE-E00B20CBF56D}" type="sibTrans" cxnId="{C2F0653D-F3DD-4562-BA1A-60F07644FE67}">
      <dgm:prSet/>
      <dgm:spPr/>
      <dgm:t>
        <a:bodyPr/>
        <a:lstStyle/>
        <a:p>
          <a:endParaRPr lang="it-IT"/>
        </a:p>
      </dgm:t>
    </dgm:pt>
    <dgm:pt modelId="{DF17BB52-F70B-4878-81A8-D49032FFAA77}">
      <dgm:prSet phldrT="[Testo]"/>
      <dgm:spPr>
        <a:solidFill>
          <a:srgbClr val="002060"/>
        </a:solidFill>
      </dgm:spPr>
      <dgm:t>
        <a:bodyPr/>
        <a:lstStyle/>
        <a:p>
          <a:r>
            <a:rPr lang="it-IT" dirty="0" smtClean="0"/>
            <a:t>Contributi agevolati</a:t>
          </a:r>
          <a:endParaRPr lang="it-IT" dirty="0"/>
        </a:p>
      </dgm:t>
    </dgm:pt>
    <dgm:pt modelId="{539B1850-3D0C-4354-BEB5-D288E795EC07}" type="parTrans" cxnId="{C6BC0D14-3522-44C0-AFFE-F00862A490E3}">
      <dgm:prSet/>
      <dgm:spPr/>
      <dgm:t>
        <a:bodyPr/>
        <a:lstStyle/>
        <a:p>
          <a:endParaRPr lang="it-IT"/>
        </a:p>
      </dgm:t>
    </dgm:pt>
    <dgm:pt modelId="{A94B5E91-B375-497E-A667-98EE6C8F41FE}" type="sibTrans" cxnId="{C6BC0D14-3522-44C0-AFFE-F00862A490E3}">
      <dgm:prSet/>
      <dgm:spPr/>
      <dgm:t>
        <a:bodyPr/>
        <a:lstStyle/>
        <a:p>
          <a:endParaRPr lang="it-IT"/>
        </a:p>
      </dgm:t>
    </dgm:pt>
    <dgm:pt modelId="{879E98F8-ED53-463F-A8FC-18278E323430}">
      <dgm:prSet phldrT="[Testo]"/>
      <dgm:spPr>
        <a:solidFill>
          <a:srgbClr val="002060"/>
        </a:solidFill>
      </dgm:spPr>
      <dgm:t>
        <a:bodyPr/>
        <a:lstStyle/>
        <a:p>
          <a:r>
            <a:rPr lang="it-IT" b="1" dirty="0" smtClean="0">
              <a:effectLst>
                <a:outerShdw blurRad="38100" dist="38100" dir="2700000" algn="tl">
                  <a:srgbClr val="000000">
                    <a:alpha val="43137"/>
                  </a:srgbClr>
                </a:outerShdw>
              </a:effectLst>
            </a:rPr>
            <a:t>Conto capitale</a:t>
          </a:r>
          <a:endParaRPr lang="it-IT" b="1" dirty="0">
            <a:effectLst>
              <a:outerShdw blurRad="38100" dist="38100" dir="2700000" algn="tl">
                <a:srgbClr val="000000">
                  <a:alpha val="43137"/>
                </a:srgbClr>
              </a:outerShdw>
            </a:effectLst>
          </a:endParaRPr>
        </a:p>
      </dgm:t>
    </dgm:pt>
    <dgm:pt modelId="{ECE53BED-20FB-4095-9C4E-B51AA968C38E}" type="parTrans" cxnId="{139E18ED-0998-4E8F-9E63-38C9B449F7CA}">
      <dgm:prSet/>
      <dgm:spPr/>
      <dgm:t>
        <a:bodyPr/>
        <a:lstStyle/>
        <a:p>
          <a:endParaRPr lang="it-IT"/>
        </a:p>
      </dgm:t>
    </dgm:pt>
    <dgm:pt modelId="{53029883-4515-41B3-9908-BC369BBE2FDE}" type="sibTrans" cxnId="{139E18ED-0998-4E8F-9E63-38C9B449F7CA}">
      <dgm:prSet/>
      <dgm:spPr/>
      <dgm:t>
        <a:bodyPr/>
        <a:lstStyle/>
        <a:p>
          <a:endParaRPr lang="it-IT"/>
        </a:p>
      </dgm:t>
    </dgm:pt>
    <dgm:pt modelId="{AFF01673-D714-4ABC-9956-BD9C02B1A166}">
      <dgm:prSet phldrT="[Testo]"/>
      <dgm:spPr>
        <a:solidFill>
          <a:srgbClr val="002060"/>
        </a:solidFill>
      </dgm:spPr>
      <dgm:t>
        <a:bodyPr/>
        <a:lstStyle/>
        <a:p>
          <a:r>
            <a:rPr lang="it-IT" b="1" dirty="0" smtClean="0">
              <a:effectLst>
                <a:outerShdw blurRad="38100" dist="38100" dir="2700000" algn="tl">
                  <a:srgbClr val="000000">
                    <a:alpha val="43137"/>
                  </a:srgbClr>
                </a:outerShdw>
              </a:effectLst>
            </a:rPr>
            <a:t>Conto interessi</a:t>
          </a:r>
          <a:endParaRPr lang="it-IT" b="1" dirty="0">
            <a:effectLst>
              <a:outerShdw blurRad="38100" dist="38100" dir="2700000" algn="tl">
                <a:srgbClr val="000000">
                  <a:alpha val="43137"/>
                </a:srgbClr>
              </a:outerShdw>
            </a:effectLst>
          </a:endParaRPr>
        </a:p>
      </dgm:t>
    </dgm:pt>
    <dgm:pt modelId="{28AA1CE8-DD75-4232-9181-11CCC2246CA6}" type="parTrans" cxnId="{7E4EE676-6AD1-411C-A89E-5D97B488D10B}">
      <dgm:prSet/>
      <dgm:spPr/>
      <dgm:t>
        <a:bodyPr/>
        <a:lstStyle/>
        <a:p>
          <a:endParaRPr lang="it-IT"/>
        </a:p>
      </dgm:t>
    </dgm:pt>
    <dgm:pt modelId="{E34D2A18-4C8B-4C51-8F62-6203EEF4BE30}" type="sibTrans" cxnId="{7E4EE676-6AD1-411C-A89E-5D97B488D10B}">
      <dgm:prSet/>
      <dgm:spPr/>
      <dgm:t>
        <a:bodyPr/>
        <a:lstStyle/>
        <a:p>
          <a:endParaRPr lang="it-IT"/>
        </a:p>
      </dgm:t>
    </dgm:pt>
    <dgm:pt modelId="{B634A35F-5878-4F0B-BDA2-5509BCBFAC4B}">
      <dgm:prSet phldrT="[Testo]"/>
      <dgm:spPr>
        <a:solidFill>
          <a:srgbClr val="00B050"/>
        </a:solidFill>
      </dgm:spPr>
      <dgm:t>
        <a:bodyPr/>
        <a:lstStyle/>
        <a:p>
          <a:r>
            <a:rPr lang="it-IT" dirty="0" smtClean="0"/>
            <a:t>Venture capital</a:t>
          </a:r>
          <a:endParaRPr lang="it-IT" dirty="0"/>
        </a:p>
      </dgm:t>
    </dgm:pt>
    <dgm:pt modelId="{F0F3A7E7-B430-4216-B9AF-3C7335A3D585}" type="parTrans" cxnId="{D6BA5C29-0EDC-4E5C-99BF-148078438DAE}">
      <dgm:prSet/>
      <dgm:spPr/>
      <dgm:t>
        <a:bodyPr/>
        <a:lstStyle/>
        <a:p>
          <a:endParaRPr lang="it-IT"/>
        </a:p>
      </dgm:t>
    </dgm:pt>
    <dgm:pt modelId="{121737BA-ECDD-4495-ADC0-0AD2BFDE38FD}" type="sibTrans" cxnId="{D6BA5C29-0EDC-4E5C-99BF-148078438DAE}">
      <dgm:prSet/>
      <dgm:spPr/>
      <dgm:t>
        <a:bodyPr/>
        <a:lstStyle/>
        <a:p>
          <a:endParaRPr lang="it-IT"/>
        </a:p>
      </dgm:t>
    </dgm:pt>
    <dgm:pt modelId="{B22CDE41-8C08-4225-9788-7E2C8F9D2B17}">
      <dgm:prSet phldrT="[Testo]"/>
      <dgm:spPr>
        <a:solidFill>
          <a:srgbClr val="00B050"/>
        </a:solidFill>
      </dgm:spPr>
      <dgm:t>
        <a:bodyPr/>
        <a:lstStyle/>
        <a:p>
          <a:r>
            <a:rPr lang="it-IT" b="1" i="0" u="none" dirty="0" smtClean="0">
              <a:solidFill>
                <a:schemeClr val="tx1"/>
              </a:solidFill>
              <a:effectLst>
                <a:outerShdw blurRad="38100" dist="38100" dir="2700000" algn="tl">
                  <a:srgbClr val="000000">
                    <a:alpha val="43137"/>
                  </a:srgbClr>
                </a:outerShdw>
              </a:effectLst>
            </a:rPr>
            <a:t>Il venture capital  è l'apporto di capitale di rischio da parte di un insieme di investitori che si riuniscono in un fondo comune per finanziare l'avvio o la crescita di un'attività in settori ad elevato potenziale di sviluppo, al fine di ricavarne una plusvalenza all’atto della cessione delle quote dell’impresa inizialmente acquisite.</a:t>
          </a:r>
          <a:endParaRPr lang="it-IT" dirty="0">
            <a:solidFill>
              <a:schemeClr val="tx1"/>
            </a:solidFill>
          </a:endParaRPr>
        </a:p>
      </dgm:t>
    </dgm:pt>
    <dgm:pt modelId="{77B255EA-6C67-419A-AB17-971647FA6DC2}" type="parTrans" cxnId="{58DDD26E-4824-4308-BCFE-5494F5157993}">
      <dgm:prSet/>
      <dgm:spPr/>
      <dgm:t>
        <a:bodyPr/>
        <a:lstStyle/>
        <a:p>
          <a:endParaRPr lang="it-IT"/>
        </a:p>
      </dgm:t>
    </dgm:pt>
    <dgm:pt modelId="{5EDBC40A-BEDC-4BDB-9994-6DAC718EE41B}" type="sibTrans" cxnId="{58DDD26E-4824-4308-BCFE-5494F5157993}">
      <dgm:prSet/>
      <dgm:spPr/>
      <dgm:t>
        <a:bodyPr/>
        <a:lstStyle/>
        <a:p>
          <a:endParaRPr lang="it-IT"/>
        </a:p>
      </dgm:t>
    </dgm:pt>
    <dgm:pt modelId="{2396D065-EF7D-4650-8334-5CE30A8FDFDE}">
      <dgm:prSet/>
      <dgm:spPr>
        <a:solidFill>
          <a:srgbClr val="7030A0"/>
        </a:solidFill>
      </dgm:spPr>
      <dgm:t>
        <a:bodyPr/>
        <a:lstStyle/>
        <a:p>
          <a:r>
            <a:rPr lang="it-IT" dirty="0" err="1" smtClean="0"/>
            <a:t>Equity</a:t>
          </a:r>
          <a:endParaRPr lang="it-IT" dirty="0"/>
        </a:p>
      </dgm:t>
    </dgm:pt>
    <dgm:pt modelId="{2C8B966C-B240-4EC7-BFC1-6D8A64AF517B}" type="parTrans" cxnId="{7142C6C4-3B02-492A-BF9F-E612EF9921A2}">
      <dgm:prSet/>
      <dgm:spPr/>
      <dgm:t>
        <a:bodyPr/>
        <a:lstStyle/>
        <a:p>
          <a:endParaRPr lang="it-IT"/>
        </a:p>
      </dgm:t>
    </dgm:pt>
    <dgm:pt modelId="{6A5FBD1C-58A2-4C62-AC9F-A41877404D99}" type="sibTrans" cxnId="{7142C6C4-3B02-492A-BF9F-E612EF9921A2}">
      <dgm:prSet/>
      <dgm:spPr/>
      <dgm:t>
        <a:bodyPr/>
        <a:lstStyle/>
        <a:p>
          <a:endParaRPr lang="it-IT"/>
        </a:p>
      </dgm:t>
    </dgm:pt>
    <dgm:pt modelId="{FA7A6B7F-BCD8-4539-8CF8-2C8140BC31C7}">
      <dgm:prSet/>
      <dgm:spPr>
        <a:solidFill>
          <a:srgbClr val="7030A0"/>
        </a:solidFill>
      </dgm:spPr>
      <dgm:t>
        <a:bodyPr/>
        <a:lstStyle/>
        <a:p>
          <a:r>
            <a:rPr lang="it-IT" b="1" dirty="0" smtClean="0">
              <a:effectLst>
                <a:outerShdw blurRad="38100" dist="38100" dir="2700000" algn="tl">
                  <a:srgbClr val="000000">
                    <a:alpha val="43137"/>
                  </a:srgbClr>
                </a:outerShdw>
              </a:effectLst>
            </a:rPr>
            <a:t>Versamento di capitale proprio e/o di soci</a:t>
          </a:r>
          <a:endParaRPr lang="it-IT" b="1" dirty="0">
            <a:effectLst>
              <a:outerShdw blurRad="38100" dist="38100" dir="2700000" algn="tl">
                <a:srgbClr val="000000">
                  <a:alpha val="43137"/>
                </a:srgbClr>
              </a:outerShdw>
            </a:effectLst>
          </a:endParaRPr>
        </a:p>
      </dgm:t>
    </dgm:pt>
    <dgm:pt modelId="{4551433E-A323-4EA0-BF1B-3674130036D7}" type="parTrans" cxnId="{45989656-E47C-42B6-8A4F-13ACF94191F9}">
      <dgm:prSet/>
      <dgm:spPr/>
      <dgm:t>
        <a:bodyPr/>
        <a:lstStyle/>
        <a:p>
          <a:endParaRPr lang="it-IT"/>
        </a:p>
      </dgm:t>
    </dgm:pt>
    <dgm:pt modelId="{72532C18-A0B5-4D39-A571-4957525E4BF6}" type="sibTrans" cxnId="{45989656-E47C-42B6-8A4F-13ACF94191F9}">
      <dgm:prSet/>
      <dgm:spPr/>
      <dgm:t>
        <a:bodyPr/>
        <a:lstStyle/>
        <a:p>
          <a:endParaRPr lang="it-IT"/>
        </a:p>
      </dgm:t>
    </dgm:pt>
    <dgm:pt modelId="{F04FD154-4809-4A7C-A270-63F74D6EF0E3}">
      <dgm:prSet/>
      <dgm:spPr>
        <a:solidFill>
          <a:srgbClr val="00B0F0"/>
        </a:solidFill>
      </dgm:spPr>
      <dgm:t>
        <a:bodyPr/>
        <a:lstStyle/>
        <a:p>
          <a:r>
            <a:rPr lang="it-IT" dirty="0" smtClean="0"/>
            <a:t>Angel Capital</a:t>
          </a:r>
          <a:endParaRPr lang="it-IT" dirty="0"/>
        </a:p>
      </dgm:t>
    </dgm:pt>
    <dgm:pt modelId="{E558DB95-AD3E-44FE-8327-87AE4E459963}" type="parTrans" cxnId="{176CF9AD-8B87-4B7C-971E-C8BB69D960C7}">
      <dgm:prSet/>
      <dgm:spPr/>
      <dgm:t>
        <a:bodyPr/>
        <a:lstStyle/>
        <a:p>
          <a:endParaRPr lang="it-IT"/>
        </a:p>
      </dgm:t>
    </dgm:pt>
    <dgm:pt modelId="{6F18A6A4-D4AF-4371-A7A4-C57497D1222D}" type="sibTrans" cxnId="{176CF9AD-8B87-4B7C-971E-C8BB69D960C7}">
      <dgm:prSet/>
      <dgm:spPr/>
      <dgm:t>
        <a:bodyPr/>
        <a:lstStyle/>
        <a:p>
          <a:endParaRPr lang="it-IT"/>
        </a:p>
      </dgm:t>
    </dgm:pt>
    <dgm:pt modelId="{7474CE45-A48B-45C8-8A7A-D3927B8DBA8A}">
      <dgm:prSet/>
      <dgm:spPr>
        <a:solidFill>
          <a:srgbClr val="00B0F0"/>
        </a:solidFill>
      </dgm:spPr>
      <dgm:t>
        <a:bodyPr/>
        <a:lstStyle/>
        <a:p>
          <a:r>
            <a:rPr lang="it-IT" b="1" i="0" u="none" dirty="0" smtClean="0">
              <a:solidFill>
                <a:schemeClr val="tx1"/>
              </a:solidFill>
              <a:effectLst>
                <a:outerShdw blurRad="38100" dist="38100" dir="2700000" algn="tl">
                  <a:srgbClr val="000000">
                    <a:alpha val="43137"/>
                  </a:srgbClr>
                </a:outerShdw>
              </a:effectLst>
            </a:rPr>
            <a:t>Business Angel sono singoli individui  che  desiderano acquisire parte di una società che opera in un business, spesso innovativo, rischioso ma ad alto rendimento atteso, con l'obiettivo di realizzare nel medio termine, 5-7 anni, delle plusvalenze dalla vendita, parziale o totale, della partecipazione iniziale.</a:t>
          </a:r>
          <a:endParaRPr lang="it-IT" b="1" i="0" u="none" dirty="0">
            <a:solidFill>
              <a:schemeClr val="tx1"/>
            </a:solidFill>
            <a:effectLst>
              <a:outerShdw blurRad="38100" dist="38100" dir="2700000" algn="tl">
                <a:srgbClr val="000000">
                  <a:alpha val="43137"/>
                </a:srgbClr>
              </a:outerShdw>
            </a:effectLst>
          </a:endParaRPr>
        </a:p>
      </dgm:t>
    </dgm:pt>
    <dgm:pt modelId="{814FDC80-6245-42EF-B01D-29B9CE85EF65}" type="parTrans" cxnId="{8218EA3C-0ECB-49EA-AF11-BEBF8B932DC1}">
      <dgm:prSet/>
      <dgm:spPr/>
      <dgm:t>
        <a:bodyPr/>
        <a:lstStyle/>
        <a:p>
          <a:endParaRPr lang="it-IT"/>
        </a:p>
      </dgm:t>
    </dgm:pt>
    <dgm:pt modelId="{0E7C4884-7D2D-4E4C-AE95-A5CDDDB9AA9B}" type="sibTrans" cxnId="{8218EA3C-0ECB-49EA-AF11-BEBF8B932DC1}">
      <dgm:prSet/>
      <dgm:spPr/>
      <dgm:t>
        <a:bodyPr/>
        <a:lstStyle/>
        <a:p>
          <a:endParaRPr lang="it-IT"/>
        </a:p>
      </dgm:t>
    </dgm:pt>
    <dgm:pt modelId="{D5F22EB4-1807-4D57-B824-AD9393F70AB7}" type="pres">
      <dgm:prSet presAssocID="{22403B8A-DFC6-484C-ABC5-750943063366}" presName="linear" presStyleCnt="0">
        <dgm:presLayoutVars>
          <dgm:dir/>
          <dgm:resizeHandles val="exact"/>
        </dgm:presLayoutVars>
      </dgm:prSet>
      <dgm:spPr/>
      <dgm:t>
        <a:bodyPr/>
        <a:lstStyle/>
        <a:p>
          <a:endParaRPr lang="it-IT"/>
        </a:p>
      </dgm:t>
    </dgm:pt>
    <dgm:pt modelId="{CA35E7BA-F699-43CE-A401-7A5245D843D9}" type="pres">
      <dgm:prSet presAssocID="{AB1D750E-C423-45B3-BE74-A9418E18362B}" presName="comp" presStyleCnt="0"/>
      <dgm:spPr/>
    </dgm:pt>
    <dgm:pt modelId="{A8F6DC58-C0C7-4E82-BEC1-0C09B5FD0F8A}" type="pres">
      <dgm:prSet presAssocID="{AB1D750E-C423-45B3-BE74-A9418E18362B}" presName="box" presStyleLbl="node1" presStyleIdx="0" presStyleCnt="5" custLinFactNeighborX="-2845" custLinFactNeighborY="-7018"/>
      <dgm:spPr/>
      <dgm:t>
        <a:bodyPr/>
        <a:lstStyle/>
        <a:p>
          <a:endParaRPr lang="it-IT"/>
        </a:p>
      </dgm:t>
    </dgm:pt>
    <dgm:pt modelId="{23CC617D-7C33-4EEB-A20B-0CBF88B6B59C}" type="pres">
      <dgm:prSet presAssocID="{AB1D750E-C423-45B3-BE74-A9418E18362B}" presName="img" presStyleLbl="fgImgPlace1" presStyleIdx="0" presStyleCnt="5"/>
      <dgm:spPr>
        <a:blipFill rotWithShape="0">
          <a:blip xmlns:r="http://schemas.openxmlformats.org/officeDocument/2006/relationships" r:embed="rId1"/>
          <a:stretch>
            <a:fillRect/>
          </a:stretch>
        </a:blipFill>
      </dgm:spPr>
    </dgm:pt>
    <dgm:pt modelId="{F1CBEE27-6EF0-4FA9-B5AA-8BA7A18D3CDC}" type="pres">
      <dgm:prSet presAssocID="{AB1D750E-C423-45B3-BE74-A9418E18362B}" presName="text" presStyleLbl="node1" presStyleIdx="0" presStyleCnt="5">
        <dgm:presLayoutVars>
          <dgm:bulletEnabled val="1"/>
        </dgm:presLayoutVars>
      </dgm:prSet>
      <dgm:spPr/>
      <dgm:t>
        <a:bodyPr/>
        <a:lstStyle/>
        <a:p>
          <a:endParaRPr lang="it-IT"/>
        </a:p>
      </dgm:t>
    </dgm:pt>
    <dgm:pt modelId="{1522D37F-657F-4E80-B843-7CC75DC0A05E}" type="pres">
      <dgm:prSet presAssocID="{3C048FDB-0C30-4EAB-A400-1E3F05996356}" presName="spacer" presStyleCnt="0"/>
      <dgm:spPr/>
    </dgm:pt>
    <dgm:pt modelId="{3483D560-3E62-4721-A457-48EC43A8B700}" type="pres">
      <dgm:prSet presAssocID="{DF17BB52-F70B-4878-81A8-D49032FFAA77}" presName="comp" presStyleCnt="0"/>
      <dgm:spPr/>
    </dgm:pt>
    <dgm:pt modelId="{FDAB51C4-57B8-4205-8D79-BA355EFDBF12}" type="pres">
      <dgm:prSet presAssocID="{DF17BB52-F70B-4878-81A8-D49032FFAA77}" presName="box" presStyleLbl="node1" presStyleIdx="1" presStyleCnt="5"/>
      <dgm:spPr/>
      <dgm:t>
        <a:bodyPr/>
        <a:lstStyle/>
        <a:p>
          <a:endParaRPr lang="it-IT"/>
        </a:p>
      </dgm:t>
    </dgm:pt>
    <dgm:pt modelId="{D38853BE-0E5C-454A-BBEE-791F5CFD87EC}" type="pres">
      <dgm:prSet presAssocID="{DF17BB52-F70B-4878-81A8-D49032FFAA77}" presName="img" presStyleLbl="fgImgPlace1" presStyleIdx="1" presStyleCnt="5"/>
      <dgm:spPr>
        <a:blipFill rotWithShape="0">
          <a:blip xmlns:r="http://schemas.openxmlformats.org/officeDocument/2006/relationships" r:embed="rId2"/>
          <a:stretch>
            <a:fillRect/>
          </a:stretch>
        </a:blipFill>
      </dgm:spPr>
    </dgm:pt>
    <dgm:pt modelId="{BC53CF1E-28D3-43C7-9907-2DA1590C5107}" type="pres">
      <dgm:prSet presAssocID="{DF17BB52-F70B-4878-81A8-D49032FFAA77}" presName="text" presStyleLbl="node1" presStyleIdx="1" presStyleCnt="5">
        <dgm:presLayoutVars>
          <dgm:bulletEnabled val="1"/>
        </dgm:presLayoutVars>
      </dgm:prSet>
      <dgm:spPr/>
      <dgm:t>
        <a:bodyPr/>
        <a:lstStyle/>
        <a:p>
          <a:endParaRPr lang="it-IT"/>
        </a:p>
      </dgm:t>
    </dgm:pt>
    <dgm:pt modelId="{C62841B4-05A1-4221-906C-C3FEE85095F6}" type="pres">
      <dgm:prSet presAssocID="{A94B5E91-B375-497E-A667-98EE6C8F41FE}" presName="spacer" presStyleCnt="0"/>
      <dgm:spPr/>
    </dgm:pt>
    <dgm:pt modelId="{C0AE7EEF-AF57-4E0C-8D63-75B4625AEE79}" type="pres">
      <dgm:prSet presAssocID="{B634A35F-5878-4F0B-BDA2-5509BCBFAC4B}" presName="comp" presStyleCnt="0"/>
      <dgm:spPr/>
    </dgm:pt>
    <dgm:pt modelId="{FF3EA592-E1DF-43E2-9FD5-374262B6DE6B}" type="pres">
      <dgm:prSet presAssocID="{B634A35F-5878-4F0B-BDA2-5509BCBFAC4B}" presName="box" presStyleLbl="node1" presStyleIdx="2" presStyleCnt="5"/>
      <dgm:spPr/>
      <dgm:t>
        <a:bodyPr/>
        <a:lstStyle/>
        <a:p>
          <a:endParaRPr lang="it-IT"/>
        </a:p>
      </dgm:t>
    </dgm:pt>
    <dgm:pt modelId="{DFD6A5F8-92EF-404E-8B0B-A612385E2A71}" type="pres">
      <dgm:prSet presAssocID="{B634A35F-5878-4F0B-BDA2-5509BCBFAC4B}" presName="img" presStyleLbl="fgImgPlace1" presStyleIdx="2" presStyleCnt="5"/>
      <dgm:spPr>
        <a:blipFill rotWithShape="0">
          <a:blip xmlns:r="http://schemas.openxmlformats.org/officeDocument/2006/relationships" r:embed="rId3"/>
          <a:stretch>
            <a:fillRect/>
          </a:stretch>
        </a:blipFill>
      </dgm:spPr>
    </dgm:pt>
    <dgm:pt modelId="{9E92C517-907C-4A1F-8972-589D3C9CDD40}" type="pres">
      <dgm:prSet presAssocID="{B634A35F-5878-4F0B-BDA2-5509BCBFAC4B}" presName="text" presStyleLbl="node1" presStyleIdx="2" presStyleCnt="5">
        <dgm:presLayoutVars>
          <dgm:bulletEnabled val="1"/>
        </dgm:presLayoutVars>
      </dgm:prSet>
      <dgm:spPr/>
      <dgm:t>
        <a:bodyPr/>
        <a:lstStyle/>
        <a:p>
          <a:endParaRPr lang="it-IT"/>
        </a:p>
      </dgm:t>
    </dgm:pt>
    <dgm:pt modelId="{B2D07F4A-6314-4A20-9F97-1060CA71502F}" type="pres">
      <dgm:prSet presAssocID="{121737BA-ECDD-4495-ADC0-0AD2BFDE38FD}" presName="spacer" presStyleCnt="0"/>
      <dgm:spPr/>
    </dgm:pt>
    <dgm:pt modelId="{FD25A02E-CBEC-433C-8AF1-791462D5F9DD}" type="pres">
      <dgm:prSet presAssocID="{F04FD154-4809-4A7C-A270-63F74D6EF0E3}" presName="comp" presStyleCnt="0"/>
      <dgm:spPr/>
    </dgm:pt>
    <dgm:pt modelId="{30E68CFA-D315-4086-BC80-EB81AB3FA116}" type="pres">
      <dgm:prSet presAssocID="{F04FD154-4809-4A7C-A270-63F74D6EF0E3}" presName="box" presStyleLbl="node1" presStyleIdx="3" presStyleCnt="5"/>
      <dgm:spPr/>
      <dgm:t>
        <a:bodyPr/>
        <a:lstStyle/>
        <a:p>
          <a:endParaRPr lang="it-IT"/>
        </a:p>
      </dgm:t>
    </dgm:pt>
    <dgm:pt modelId="{53EB5E1E-9024-4577-8BFC-D2B6746BB364}" type="pres">
      <dgm:prSet presAssocID="{F04FD154-4809-4A7C-A270-63F74D6EF0E3}" presName="img" presStyleLbl="fgImgPlace1" presStyleIdx="3" presStyleCnt="5"/>
      <dgm:spPr>
        <a:blipFill rotWithShape="0">
          <a:blip xmlns:r="http://schemas.openxmlformats.org/officeDocument/2006/relationships" r:embed="rId4"/>
          <a:stretch>
            <a:fillRect/>
          </a:stretch>
        </a:blipFill>
      </dgm:spPr>
    </dgm:pt>
    <dgm:pt modelId="{8C40FAE6-C027-4E56-9070-E7077EEF2C7C}" type="pres">
      <dgm:prSet presAssocID="{F04FD154-4809-4A7C-A270-63F74D6EF0E3}" presName="text" presStyleLbl="node1" presStyleIdx="3" presStyleCnt="5">
        <dgm:presLayoutVars>
          <dgm:bulletEnabled val="1"/>
        </dgm:presLayoutVars>
      </dgm:prSet>
      <dgm:spPr/>
      <dgm:t>
        <a:bodyPr/>
        <a:lstStyle/>
        <a:p>
          <a:endParaRPr lang="it-IT"/>
        </a:p>
      </dgm:t>
    </dgm:pt>
    <dgm:pt modelId="{6997FC65-12B2-4F14-97A1-C1C8BE1CDE13}" type="pres">
      <dgm:prSet presAssocID="{6F18A6A4-D4AF-4371-A7A4-C57497D1222D}" presName="spacer" presStyleCnt="0"/>
      <dgm:spPr/>
    </dgm:pt>
    <dgm:pt modelId="{4A62E514-8231-4A2E-A08E-0EB7433F281E}" type="pres">
      <dgm:prSet presAssocID="{2396D065-EF7D-4650-8334-5CE30A8FDFDE}" presName="comp" presStyleCnt="0"/>
      <dgm:spPr/>
    </dgm:pt>
    <dgm:pt modelId="{A132F443-D0C8-4E33-B46B-7BA6F38535BB}" type="pres">
      <dgm:prSet presAssocID="{2396D065-EF7D-4650-8334-5CE30A8FDFDE}" presName="box" presStyleLbl="node1" presStyleIdx="4" presStyleCnt="5"/>
      <dgm:spPr/>
      <dgm:t>
        <a:bodyPr/>
        <a:lstStyle/>
        <a:p>
          <a:endParaRPr lang="it-IT"/>
        </a:p>
      </dgm:t>
    </dgm:pt>
    <dgm:pt modelId="{B856A986-0117-4A88-A786-0AA2BB546801}" type="pres">
      <dgm:prSet presAssocID="{2396D065-EF7D-4650-8334-5CE30A8FDFDE}" presName="img" presStyleLbl="fgImgPlace1" presStyleIdx="4" presStyleCnt="5"/>
      <dgm:spPr>
        <a:blipFill rotWithShape="0">
          <a:blip xmlns:r="http://schemas.openxmlformats.org/officeDocument/2006/relationships" r:embed="rId5"/>
          <a:stretch>
            <a:fillRect/>
          </a:stretch>
        </a:blipFill>
      </dgm:spPr>
    </dgm:pt>
    <dgm:pt modelId="{79E0B428-CC7F-4BF3-8A82-F849F04648A6}" type="pres">
      <dgm:prSet presAssocID="{2396D065-EF7D-4650-8334-5CE30A8FDFDE}" presName="text" presStyleLbl="node1" presStyleIdx="4" presStyleCnt="5">
        <dgm:presLayoutVars>
          <dgm:bulletEnabled val="1"/>
        </dgm:presLayoutVars>
      </dgm:prSet>
      <dgm:spPr/>
      <dgm:t>
        <a:bodyPr/>
        <a:lstStyle/>
        <a:p>
          <a:endParaRPr lang="it-IT"/>
        </a:p>
      </dgm:t>
    </dgm:pt>
  </dgm:ptLst>
  <dgm:cxnLst>
    <dgm:cxn modelId="{1BEBAD7D-F00D-4A6F-B7C9-606BF9163B82}" type="presOf" srcId="{C454E808-AD2C-4000-AD3E-D33896D38618}" destId="{F1CBEE27-6EF0-4FA9-B5AA-8BA7A18D3CDC}" srcOrd="1" destOrd="2" presId="urn:microsoft.com/office/officeart/2005/8/layout/vList4#2"/>
    <dgm:cxn modelId="{A6A9ADF5-A6BA-4CB7-8DAA-44AB9E6FCE73}" type="presOf" srcId="{DF17BB52-F70B-4878-81A8-D49032FFAA77}" destId="{BC53CF1E-28D3-43C7-9907-2DA1590C5107}" srcOrd="1" destOrd="0" presId="urn:microsoft.com/office/officeart/2005/8/layout/vList4#2"/>
    <dgm:cxn modelId="{E065B48E-8C56-4C3A-AA3F-85B57918E394}" type="presOf" srcId="{FA7A6B7F-BCD8-4539-8CF8-2C8140BC31C7}" destId="{79E0B428-CC7F-4BF3-8A82-F849F04648A6}" srcOrd="1" destOrd="1" presId="urn:microsoft.com/office/officeart/2005/8/layout/vList4#2"/>
    <dgm:cxn modelId="{D1B1EFEF-B0A1-4913-9F8E-78F4B26B48A9}" type="presOf" srcId="{F8F3291E-2599-45DA-9817-A5C48D92E56E}" destId="{A8F6DC58-C0C7-4E82-BEC1-0C09B5FD0F8A}" srcOrd="0" destOrd="1" presId="urn:microsoft.com/office/officeart/2005/8/layout/vList4#2"/>
    <dgm:cxn modelId="{7D58F797-CFF7-4C77-854E-8BC75EBC24B2}" srcId="{AB1D750E-C423-45B3-BE74-A9418E18362B}" destId="{F8F3291E-2599-45DA-9817-A5C48D92E56E}" srcOrd="0" destOrd="0" parTransId="{E1666558-4CB0-42C8-8B1E-E4B104185527}" sibTransId="{017B9C82-6C04-445B-AB3C-406DD60664C8}"/>
    <dgm:cxn modelId="{6269C511-A8D1-4932-92B8-BF60864C8F53}" type="presOf" srcId="{F04FD154-4809-4A7C-A270-63F74D6EF0E3}" destId="{30E68CFA-D315-4086-BC80-EB81AB3FA116}" srcOrd="0" destOrd="0" presId="urn:microsoft.com/office/officeart/2005/8/layout/vList4#2"/>
    <dgm:cxn modelId="{F9BE8EF4-77D3-4CCC-AAD8-E8B349D6B084}" type="presOf" srcId="{B22CDE41-8C08-4225-9788-7E2C8F9D2B17}" destId="{FF3EA592-E1DF-43E2-9FD5-374262B6DE6B}" srcOrd="0" destOrd="1" presId="urn:microsoft.com/office/officeart/2005/8/layout/vList4#2"/>
    <dgm:cxn modelId="{6DCC48B2-1238-4C28-8C35-77F6B597AC7D}" type="presOf" srcId="{AB1D750E-C423-45B3-BE74-A9418E18362B}" destId="{A8F6DC58-C0C7-4E82-BEC1-0C09B5FD0F8A}" srcOrd="0" destOrd="0" presId="urn:microsoft.com/office/officeart/2005/8/layout/vList4#2"/>
    <dgm:cxn modelId="{7C066177-1C3D-40CB-8EE3-44A0714446F9}" type="presOf" srcId="{879E98F8-ED53-463F-A8FC-18278E323430}" destId="{FDAB51C4-57B8-4205-8D79-BA355EFDBF12}" srcOrd="0" destOrd="1" presId="urn:microsoft.com/office/officeart/2005/8/layout/vList4#2"/>
    <dgm:cxn modelId="{800FF4A5-813C-43FE-9A19-3E6E724F2F89}" type="presOf" srcId="{AFF01673-D714-4ABC-9956-BD9C02B1A166}" destId="{FDAB51C4-57B8-4205-8D79-BA355EFDBF12}" srcOrd="0" destOrd="2" presId="urn:microsoft.com/office/officeart/2005/8/layout/vList4#2"/>
    <dgm:cxn modelId="{8218EA3C-0ECB-49EA-AF11-BEBF8B932DC1}" srcId="{F04FD154-4809-4A7C-A270-63F74D6EF0E3}" destId="{7474CE45-A48B-45C8-8A7A-D3927B8DBA8A}" srcOrd="0" destOrd="0" parTransId="{814FDC80-6245-42EF-B01D-29B9CE85EF65}" sibTransId="{0E7C4884-7D2D-4E4C-AE95-A5CDDDB9AA9B}"/>
    <dgm:cxn modelId="{AFB38CC5-E43E-4D24-B3A3-C6FCD38FA1EE}" type="presOf" srcId="{22403B8A-DFC6-484C-ABC5-750943063366}" destId="{D5F22EB4-1807-4D57-B824-AD9393F70AB7}" srcOrd="0" destOrd="0" presId="urn:microsoft.com/office/officeart/2005/8/layout/vList4#2"/>
    <dgm:cxn modelId="{176CF9AD-8B87-4B7C-971E-C8BB69D960C7}" srcId="{22403B8A-DFC6-484C-ABC5-750943063366}" destId="{F04FD154-4809-4A7C-A270-63F74D6EF0E3}" srcOrd="3" destOrd="0" parTransId="{E558DB95-AD3E-44FE-8327-87AE4E459963}" sibTransId="{6F18A6A4-D4AF-4371-A7A4-C57497D1222D}"/>
    <dgm:cxn modelId="{527B5B6D-CF2F-40D1-8910-BFDACECF543A}" type="presOf" srcId="{7474CE45-A48B-45C8-8A7A-D3927B8DBA8A}" destId="{30E68CFA-D315-4086-BC80-EB81AB3FA116}" srcOrd="0" destOrd="1" presId="urn:microsoft.com/office/officeart/2005/8/layout/vList4#2"/>
    <dgm:cxn modelId="{08F0A1E1-008E-4151-A8BF-3FC1DF844A03}" type="presOf" srcId="{DF17BB52-F70B-4878-81A8-D49032FFAA77}" destId="{FDAB51C4-57B8-4205-8D79-BA355EFDBF12}" srcOrd="0" destOrd="0" presId="urn:microsoft.com/office/officeart/2005/8/layout/vList4#2"/>
    <dgm:cxn modelId="{4AE45530-7489-47C9-9987-C260E02DEA66}" type="presOf" srcId="{7474CE45-A48B-45C8-8A7A-D3927B8DBA8A}" destId="{8C40FAE6-C027-4E56-9070-E7077EEF2C7C}" srcOrd="1" destOrd="1" presId="urn:microsoft.com/office/officeart/2005/8/layout/vList4#2"/>
    <dgm:cxn modelId="{E9B4224B-8C06-4D83-8525-EDC53DB6741D}" type="presOf" srcId="{FA7A6B7F-BCD8-4539-8CF8-2C8140BC31C7}" destId="{A132F443-D0C8-4E33-B46B-7BA6F38535BB}" srcOrd="0" destOrd="1" presId="urn:microsoft.com/office/officeart/2005/8/layout/vList4#2"/>
    <dgm:cxn modelId="{03B38710-6488-4760-909D-D2D55CCFEA7E}" type="presOf" srcId="{AFF01673-D714-4ABC-9956-BD9C02B1A166}" destId="{BC53CF1E-28D3-43C7-9907-2DA1590C5107}" srcOrd="1" destOrd="2" presId="urn:microsoft.com/office/officeart/2005/8/layout/vList4#2"/>
    <dgm:cxn modelId="{3A227A08-D82E-4007-86F7-070A2EDD54ED}" type="presOf" srcId="{2396D065-EF7D-4650-8334-5CE30A8FDFDE}" destId="{79E0B428-CC7F-4BF3-8A82-F849F04648A6}" srcOrd="1" destOrd="0" presId="urn:microsoft.com/office/officeart/2005/8/layout/vList4#2"/>
    <dgm:cxn modelId="{6B85C21E-5FBA-4BAB-9FC1-DADF42AD56EC}" srcId="{22403B8A-DFC6-484C-ABC5-750943063366}" destId="{AB1D750E-C423-45B3-BE74-A9418E18362B}" srcOrd="0" destOrd="0" parTransId="{E9AF2901-F8F0-4ED2-A8A1-ACCBF6CBF0BD}" sibTransId="{3C048FDB-0C30-4EAB-A400-1E3F05996356}"/>
    <dgm:cxn modelId="{C2F0653D-F3DD-4562-BA1A-60F07644FE67}" srcId="{AB1D750E-C423-45B3-BE74-A9418E18362B}" destId="{C454E808-AD2C-4000-AD3E-D33896D38618}" srcOrd="1" destOrd="0" parTransId="{3B58D078-DBD3-438D-84E4-86D1F9357B7D}" sibTransId="{8ADB8CF8-44DC-4584-96AE-E00B20CBF56D}"/>
    <dgm:cxn modelId="{9D4A454B-B4B7-4237-A6EC-4D9551316A88}" type="presOf" srcId="{B634A35F-5878-4F0B-BDA2-5509BCBFAC4B}" destId="{FF3EA592-E1DF-43E2-9FD5-374262B6DE6B}" srcOrd="0" destOrd="0" presId="urn:microsoft.com/office/officeart/2005/8/layout/vList4#2"/>
    <dgm:cxn modelId="{7E4EE676-6AD1-411C-A89E-5D97B488D10B}" srcId="{DF17BB52-F70B-4878-81A8-D49032FFAA77}" destId="{AFF01673-D714-4ABC-9956-BD9C02B1A166}" srcOrd="1" destOrd="0" parTransId="{28AA1CE8-DD75-4232-9181-11CCC2246CA6}" sibTransId="{E34D2A18-4C8B-4C51-8F62-6203EEF4BE30}"/>
    <dgm:cxn modelId="{58DDD26E-4824-4308-BCFE-5494F5157993}" srcId="{B634A35F-5878-4F0B-BDA2-5509BCBFAC4B}" destId="{B22CDE41-8C08-4225-9788-7E2C8F9D2B17}" srcOrd="0" destOrd="0" parTransId="{77B255EA-6C67-419A-AB17-971647FA6DC2}" sibTransId="{5EDBC40A-BEDC-4BDB-9994-6DAC718EE41B}"/>
    <dgm:cxn modelId="{5E6D8AB4-DF40-4730-8BE5-DC65260CF98D}" type="presOf" srcId="{2396D065-EF7D-4650-8334-5CE30A8FDFDE}" destId="{A132F443-D0C8-4E33-B46B-7BA6F38535BB}" srcOrd="0" destOrd="0" presId="urn:microsoft.com/office/officeart/2005/8/layout/vList4#2"/>
    <dgm:cxn modelId="{5A640D31-1962-4A3D-A30C-E866EAC54A20}" type="presOf" srcId="{B634A35F-5878-4F0B-BDA2-5509BCBFAC4B}" destId="{9E92C517-907C-4A1F-8972-589D3C9CDD40}" srcOrd="1" destOrd="0" presId="urn:microsoft.com/office/officeart/2005/8/layout/vList4#2"/>
    <dgm:cxn modelId="{C102CFC7-346B-45C2-8F99-1EC40E034C48}" type="presOf" srcId="{F8F3291E-2599-45DA-9817-A5C48D92E56E}" destId="{F1CBEE27-6EF0-4FA9-B5AA-8BA7A18D3CDC}" srcOrd="1" destOrd="1" presId="urn:microsoft.com/office/officeart/2005/8/layout/vList4#2"/>
    <dgm:cxn modelId="{C16001E8-CE02-43D5-B215-BD01D235689B}" type="presOf" srcId="{C454E808-AD2C-4000-AD3E-D33896D38618}" destId="{A8F6DC58-C0C7-4E82-BEC1-0C09B5FD0F8A}" srcOrd="0" destOrd="2" presId="urn:microsoft.com/office/officeart/2005/8/layout/vList4#2"/>
    <dgm:cxn modelId="{139E18ED-0998-4E8F-9E63-38C9B449F7CA}" srcId="{DF17BB52-F70B-4878-81A8-D49032FFAA77}" destId="{879E98F8-ED53-463F-A8FC-18278E323430}" srcOrd="0" destOrd="0" parTransId="{ECE53BED-20FB-4095-9C4E-B51AA968C38E}" sibTransId="{53029883-4515-41B3-9908-BC369BBE2FDE}"/>
    <dgm:cxn modelId="{57ED8A56-888B-4ECE-82DA-F91E0E6A87D0}" type="presOf" srcId="{AB1D750E-C423-45B3-BE74-A9418E18362B}" destId="{F1CBEE27-6EF0-4FA9-B5AA-8BA7A18D3CDC}" srcOrd="1" destOrd="0" presId="urn:microsoft.com/office/officeart/2005/8/layout/vList4#2"/>
    <dgm:cxn modelId="{45989656-E47C-42B6-8A4F-13ACF94191F9}" srcId="{2396D065-EF7D-4650-8334-5CE30A8FDFDE}" destId="{FA7A6B7F-BCD8-4539-8CF8-2C8140BC31C7}" srcOrd="0" destOrd="0" parTransId="{4551433E-A323-4EA0-BF1B-3674130036D7}" sibTransId="{72532C18-A0B5-4D39-A571-4957525E4BF6}"/>
    <dgm:cxn modelId="{C6BC0D14-3522-44C0-AFFE-F00862A490E3}" srcId="{22403B8A-DFC6-484C-ABC5-750943063366}" destId="{DF17BB52-F70B-4878-81A8-D49032FFAA77}" srcOrd="1" destOrd="0" parTransId="{539B1850-3D0C-4354-BEB5-D288E795EC07}" sibTransId="{A94B5E91-B375-497E-A667-98EE6C8F41FE}"/>
    <dgm:cxn modelId="{D6BA5C29-0EDC-4E5C-99BF-148078438DAE}" srcId="{22403B8A-DFC6-484C-ABC5-750943063366}" destId="{B634A35F-5878-4F0B-BDA2-5509BCBFAC4B}" srcOrd="2" destOrd="0" parTransId="{F0F3A7E7-B430-4216-B9AF-3C7335A3D585}" sibTransId="{121737BA-ECDD-4495-ADC0-0AD2BFDE38FD}"/>
    <dgm:cxn modelId="{8747F814-B637-4B2E-B01B-C9EA0FB8C7B1}" type="presOf" srcId="{879E98F8-ED53-463F-A8FC-18278E323430}" destId="{BC53CF1E-28D3-43C7-9907-2DA1590C5107}" srcOrd="1" destOrd="1" presId="urn:microsoft.com/office/officeart/2005/8/layout/vList4#2"/>
    <dgm:cxn modelId="{FCEB3A59-EA18-4DBE-B82C-00B81CE405A3}" type="presOf" srcId="{F04FD154-4809-4A7C-A270-63F74D6EF0E3}" destId="{8C40FAE6-C027-4E56-9070-E7077EEF2C7C}" srcOrd="1" destOrd="0" presId="urn:microsoft.com/office/officeart/2005/8/layout/vList4#2"/>
    <dgm:cxn modelId="{E8853A72-4843-4E87-B837-0F05112E80D7}" type="presOf" srcId="{B22CDE41-8C08-4225-9788-7E2C8F9D2B17}" destId="{9E92C517-907C-4A1F-8972-589D3C9CDD40}" srcOrd="1" destOrd="1" presId="urn:microsoft.com/office/officeart/2005/8/layout/vList4#2"/>
    <dgm:cxn modelId="{7142C6C4-3B02-492A-BF9F-E612EF9921A2}" srcId="{22403B8A-DFC6-484C-ABC5-750943063366}" destId="{2396D065-EF7D-4650-8334-5CE30A8FDFDE}" srcOrd="4" destOrd="0" parTransId="{2C8B966C-B240-4EC7-BFC1-6D8A64AF517B}" sibTransId="{6A5FBD1C-58A2-4C62-AC9F-A41877404D99}"/>
    <dgm:cxn modelId="{6CA117BB-4845-42AE-BCB7-C5B6597E055F}" type="presParOf" srcId="{D5F22EB4-1807-4D57-B824-AD9393F70AB7}" destId="{CA35E7BA-F699-43CE-A401-7A5245D843D9}" srcOrd="0" destOrd="0" presId="urn:microsoft.com/office/officeart/2005/8/layout/vList4#2"/>
    <dgm:cxn modelId="{95C0F9B7-3B03-4A6A-85DA-100D2EFD5AA2}" type="presParOf" srcId="{CA35E7BA-F699-43CE-A401-7A5245D843D9}" destId="{A8F6DC58-C0C7-4E82-BEC1-0C09B5FD0F8A}" srcOrd="0" destOrd="0" presId="urn:microsoft.com/office/officeart/2005/8/layout/vList4#2"/>
    <dgm:cxn modelId="{A0B8FCD8-C02B-4D67-835B-8F659721C954}" type="presParOf" srcId="{CA35E7BA-F699-43CE-A401-7A5245D843D9}" destId="{23CC617D-7C33-4EEB-A20B-0CBF88B6B59C}" srcOrd="1" destOrd="0" presId="urn:microsoft.com/office/officeart/2005/8/layout/vList4#2"/>
    <dgm:cxn modelId="{D2BD3E90-B716-4DAB-A4C3-A012E775D399}" type="presParOf" srcId="{CA35E7BA-F699-43CE-A401-7A5245D843D9}" destId="{F1CBEE27-6EF0-4FA9-B5AA-8BA7A18D3CDC}" srcOrd="2" destOrd="0" presId="urn:microsoft.com/office/officeart/2005/8/layout/vList4#2"/>
    <dgm:cxn modelId="{C370E168-70E3-4CEA-A9C5-C07FF31B52F0}" type="presParOf" srcId="{D5F22EB4-1807-4D57-B824-AD9393F70AB7}" destId="{1522D37F-657F-4E80-B843-7CC75DC0A05E}" srcOrd="1" destOrd="0" presId="urn:microsoft.com/office/officeart/2005/8/layout/vList4#2"/>
    <dgm:cxn modelId="{AB642F82-7314-42FD-983B-23265CBBF42A}" type="presParOf" srcId="{D5F22EB4-1807-4D57-B824-AD9393F70AB7}" destId="{3483D560-3E62-4721-A457-48EC43A8B700}" srcOrd="2" destOrd="0" presId="urn:microsoft.com/office/officeart/2005/8/layout/vList4#2"/>
    <dgm:cxn modelId="{2922A97C-1724-4B0D-94CA-74817F86CF91}" type="presParOf" srcId="{3483D560-3E62-4721-A457-48EC43A8B700}" destId="{FDAB51C4-57B8-4205-8D79-BA355EFDBF12}" srcOrd="0" destOrd="0" presId="urn:microsoft.com/office/officeart/2005/8/layout/vList4#2"/>
    <dgm:cxn modelId="{595F5327-DE6F-4C68-8B39-642DFFF233B9}" type="presParOf" srcId="{3483D560-3E62-4721-A457-48EC43A8B700}" destId="{D38853BE-0E5C-454A-BBEE-791F5CFD87EC}" srcOrd="1" destOrd="0" presId="urn:microsoft.com/office/officeart/2005/8/layout/vList4#2"/>
    <dgm:cxn modelId="{04627381-8CED-4A23-BCFF-9AFF6F4FE5C6}" type="presParOf" srcId="{3483D560-3E62-4721-A457-48EC43A8B700}" destId="{BC53CF1E-28D3-43C7-9907-2DA1590C5107}" srcOrd="2" destOrd="0" presId="urn:microsoft.com/office/officeart/2005/8/layout/vList4#2"/>
    <dgm:cxn modelId="{857D8D0D-EDC4-4622-AF07-9B66AA1EE517}" type="presParOf" srcId="{D5F22EB4-1807-4D57-B824-AD9393F70AB7}" destId="{C62841B4-05A1-4221-906C-C3FEE85095F6}" srcOrd="3" destOrd="0" presId="urn:microsoft.com/office/officeart/2005/8/layout/vList4#2"/>
    <dgm:cxn modelId="{909B2213-014F-466B-96B5-7680627209A8}" type="presParOf" srcId="{D5F22EB4-1807-4D57-B824-AD9393F70AB7}" destId="{C0AE7EEF-AF57-4E0C-8D63-75B4625AEE79}" srcOrd="4" destOrd="0" presId="urn:microsoft.com/office/officeart/2005/8/layout/vList4#2"/>
    <dgm:cxn modelId="{B4BA0DF3-ADE2-4A76-929C-22FD9C01903B}" type="presParOf" srcId="{C0AE7EEF-AF57-4E0C-8D63-75B4625AEE79}" destId="{FF3EA592-E1DF-43E2-9FD5-374262B6DE6B}" srcOrd="0" destOrd="0" presId="urn:microsoft.com/office/officeart/2005/8/layout/vList4#2"/>
    <dgm:cxn modelId="{17B87AA4-0400-400F-8061-BCF3F6C2C030}" type="presParOf" srcId="{C0AE7EEF-AF57-4E0C-8D63-75B4625AEE79}" destId="{DFD6A5F8-92EF-404E-8B0B-A612385E2A71}" srcOrd="1" destOrd="0" presId="urn:microsoft.com/office/officeart/2005/8/layout/vList4#2"/>
    <dgm:cxn modelId="{85298B79-68A1-4023-B99A-926EE2C1FF83}" type="presParOf" srcId="{C0AE7EEF-AF57-4E0C-8D63-75B4625AEE79}" destId="{9E92C517-907C-4A1F-8972-589D3C9CDD40}" srcOrd="2" destOrd="0" presId="urn:microsoft.com/office/officeart/2005/8/layout/vList4#2"/>
    <dgm:cxn modelId="{D63B77D9-4B22-4C64-8C0D-9526BA447089}" type="presParOf" srcId="{D5F22EB4-1807-4D57-B824-AD9393F70AB7}" destId="{B2D07F4A-6314-4A20-9F97-1060CA71502F}" srcOrd="5" destOrd="0" presId="urn:microsoft.com/office/officeart/2005/8/layout/vList4#2"/>
    <dgm:cxn modelId="{12E5DD27-D2B5-4C67-986C-C836A65235DB}" type="presParOf" srcId="{D5F22EB4-1807-4D57-B824-AD9393F70AB7}" destId="{FD25A02E-CBEC-433C-8AF1-791462D5F9DD}" srcOrd="6" destOrd="0" presId="urn:microsoft.com/office/officeart/2005/8/layout/vList4#2"/>
    <dgm:cxn modelId="{1975FD2A-6123-4090-B6C2-B50AA7AB5D72}" type="presParOf" srcId="{FD25A02E-CBEC-433C-8AF1-791462D5F9DD}" destId="{30E68CFA-D315-4086-BC80-EB81AB3FA116}" srcOrd="0" destOrd="0" presId="urn:microsoft.com/office/officeart/2005/8/layout/vList4#2"/>
    <dgm:cxn modelId="{70EDCE01-0F6B-4CC1-A347-11BFA760504E}" type="presParOf" srcId="{FD25A02E-CBEC-433C-8AF1-791462D5F9DD}" destId="{53EB5E1E-9024-4577-8BFC-D2B6746BB364}" srcOrd="1" destOrd="0" presId="urn:microsoft.com/office/officeart/2005/8/layout/vList4#2"/>
    <dgm:cxn modelId="{BBF00F25-CC6D-441B-B61F-FDE899042CA1}" type="presParOf" srcId="{FD25A02E-CBEC-433C-8AF1-791462D5F9DD}" destId="{8C40FAE6-C027-4E56-9070-E7077EEF2C7C}" srcOrd="2" destOrd="0" presId="urn:microsoft.com/office/officeart/2005/8/layout/vList4#2"/>
    <dgm:cxn modelId="{13922655-D9B7-4388-B0D8-844770354D97}" type="presParOf" srcId="{D5F22EB4-1807-4D57-B824-AD9393F70AB7}" destId="{6997FC65-12B2-4F14-97A1-C1C8BE1CDE13}" srcOrd="7" destOrd="0" presId="urn:microsoft.com/office/officeart/2005/8/layout/vList4#2"/>
    <dgm:cxn modelId="{1D3C508B-BCE1-472B-8CFC-19E516A987BF}" type="presParOf" srcId="{D5F22EB4-1807-4D57-B824-AD9393F70AB7}" destId="{4A62E514-8231-4A2E-A08E-0EB7433F281E}" srcOrd="8" destOrd="0" presId="urn:microsoft.com/office/officeart/2005/8/layout/vList4#2"/>
    <dgm:cxn modelId="{EF9450E5-53B2-4A03-AEFA-2D0447CDC162}" type="presParOf" srcId="{4A62E514-8231-4A2E-A08E-0EB7433F281E}" destId="{A132F443-D0C8-4E33-B46B-7BA6F38535BB}" srcOrd="0" destOrd="0" presId="urn:microsoft.com/office/officeart/2005/8/layout/vList4#2"/>
    <dgm:cxn modelId="{89280425-AEC4-42DA-9299-7EB05DC04EA5}" type="presParOf" srcId="{4A62E514-8231-4A2E-A08E-0EB7433F281E}" destId="{B856A986-0117-4A88-A786-0AA2BB546801}" srcOrd="1" destOrd="0" presId="urn:microsoft.com/office/officeart/2005/8/layout/vList4#2"/>
    <dgm:cxn modelId="{B8169EF1-AC56-4EDE-87B2-2293532FAB64}" type="presParOf" srcId="{4A62E514-8231-4A2E-A08E-0EB7433F281E}" destId="{79E0B428-CC7F-4BF3-8A82-F849F04648A6}"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05A654-3573-4104-A370-C86556644C8D}"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it-IT"/>
        </a:p>
      </dgm:t>
    </dgm:pt>
    <dgm:pt modelId="{CADD9038-4492-425A-B2F9-8667F3C1CD99}">
      <dgm:prSet phldrT="[Testo]" custT="1"/>
      <dgm:spPr/>
      <dgm:t>
        <a:bodyPr/>
        <a:lstStyle/>
        <a:p>
          <a:r>
            <a:rPr lang="it-IT" sz="1400" b="1" dirty="0" smtClean="0">
              <a:solidFill>
                <a:schemeClr val="tx1"/>
              </a:solidFill>
              <a:effectLst>
                <a:outerShdw blurRad="38100" dist="38100" dir="2700000" algn="tl">
                  <a:srgbClr val="000000">
                    <a:alpha val="43137"/>
                  </a:srgbClr>
                </a:outerShdw>
              </a:effectLst>
            </a:rPr>
            <a:t>EBT</a:t>
          </a:r>
          <a:endParaRPr lang="it-IT" sz="1400" b="1" dirty="0">
            <a:solidFill>
              <a:schemeClr val="tx1"/>
            </a:solidFill>
            <a:effectLst>
              <a:outerShdw blurRad="38100" dist="38100" dir="2700000" algn="tl">
                <a:srgbClr val="000000">
                  <a:alpha val="43137"/>
                </a:srgbClr>
              </a:outerShdw>
            </a:effectLst>
          </a:endParaRPr>
        </a:p>
      </dgm:t>
    </dgm:pt>
    <dgm:pt modelId="{FC9D614B-DB1F-4CF4-9695-541F9D630E86}" type="parTrans" cxnId="{17D2A3EB-E066-4436-BEE8-614D3BA7727B}">
      <dgm:prSet/>
      <dgm:spPr/>
      <dgm:t>
        <a:bodyPr/>
        <a:lstStyle/>
        <a:p>
          <a:endParaRPr lang="it-IT"/>
        </a:p>
      </dgm:t>
    </dgm:pt>
    <dgm:pt modelId="{E724E17C-43D0-42BC-85E3-5E98DE882E0F}" type="sibTrans" cxnId="{17D2A3EB-E066-4436-BEE8-614D3BA7727B}">
      <dgm:prSet/>
      <dgm:spPr/>
      <dgm:t>
        <a:bodyPr/>
        <a:lstStyle/>
        <a:p>
          <a:endParaRPr lang="it-IT"/>
        </a:p>
      </dgm:t>
    </dgm:pt>
    <dgm:pt modelId="{70EFD7BE-CB54-440E-9C9C-498B6A156115}">
      <dgm:prSet phldrT="[Testo]"/>
      <dgm:spPr/>
      <dgm:t>
        <a:bodyPr/>
        <a:lstStyle/>
        <a:p>
          <a:r>
            <a:rPr lang="it-IT" dirty="0" smtClean="0"/>
            <a:t>Risultato ante imposte</a:t>
          </a:r>
          <a:endParaRPr lang="it-IT" dirty="0"/>
        </a:p>
      </dgm:t>
    </dgm:pt>
    <dgm:pt modelId="{6FCD8F36-2744-41DB-A9AB-ED9B83DA13AB}" type="parTrans" cxnId="{DD96B47E-0BB2-43E8-919E-82499024F65C}">
      <dgm:prSet/>
      <dgm:spPr/>
      <dgm:t>
        <a:bodyPr/>
        <a:lstStyle/>
        <a:p>
          <a:endParaRPr lang="it-IT"/>
        </a:p>
      </dgm:t>
    </dgm:pt>
    <dgm:pt modelId="{6E665239-F5E1-499D-B362-157AC8269D3A}" type="sibTrans" cxnId="{DD96B47E-0BB2-43E8-919E-82499024F65C}">
      <dgm:prSet/>
      <dgm:spPr/>
      <dgm:t>
        <a:bodyPr/>
        <a:lstStyle/>
        <a:p>
          <a:endParaRPr lang="it-IT"/>
        </a:p>
      </dgm:t>
    </dgm:pt>
    <dgm:pt modelId="{8AF952E4-AA3C-41DC-AC98-401CA1B4D605}">
      <dgm:prSet phldrT="[Testo]" custT="1"/>
      <dgm:spPr/>
      <dgm:t>
        <a:bodyPr/>
        <a:lstStyle/>
        <a:p>
          <a:r>
            <a:rPr lang="it-IT" sz="1400" b="1" dirty="0" smtClean="0">
              <a:solidFill>
                <a:schemeClr val="tx1"/>
              </a:solidFill>
              <a:effectLst>
                <a:outerShdw blurRad="38100" dist="38100" dir="2700000" algn="tl">
                  <a:srgbClr val="000000">
                    <a:alpha val="43137"/>
                  </a:srgbClr>
                </a:outerShdw>
              </a:effectLst>
            </a:rPr>
            <a:t>Costi</a:t>
          </a:r>
          <a:endParaRPr lang="it-IT" sz="1400" b="1" dirty="0">
            <a:solidFill>
              <a:schemeClr val="tx1"/>
            </a:solidFill>
            <a:effectLst>
              <a:outerShdw blurRad="38100" dist="38100" dir="2700000" algn="tl">
                <a:srgbClr val="000000">
                  <a:alpha val="43137"/>
                </a:srgbClr>
              </a:outerShdw>
            </a:effectLst>
          </a:endParaRPr>
        </a:p>
      </dgm:t>
    </dgm:pt>
    <dgm:pt modelId="{842D932C-DB22-4F4E-A180-6C82816B8CB6}" type="parTrans" cxnId="{46CEF6A5-122F-403E-A507-9021E22D1AC8}">
      <dgm:prSet/>
      <dgm:spPr/>
      <dgm:t>
        <a:bodyPr/>
        <a:lstStyle/>
        <a:p>
          <a:endParaRPr lang="it-IT"/>
        </a:p>
      </dgm:t>
    </dgm:pt>
    <dgm:pt modelId="{C669C90F-5740-4ACA-8F0D-A25D7AF1E5B9}" type="sibTrans" cxnId="{46CEF6A5-122F-403E-A507-9021E22D1AC8}">
      <dgm:prSet/>
      <dgm:spPr/>
      <dgm:t>
        <a:bodyPr/>
        <a:lstStyle/>
        <a:p>
          <a:endParaRPr lang="it-IT"/>
        </a:p>
      </dgm:t>
    </dgm:pt>
    <dgm:pt modelId="{D9D639C7-EC57-41BB-A770-CB9E20AC7E1F}">
      <dgm:prSet phldrT="[Testo]"/>
      <dgm:spPr/>
      <dgm:t>
        <a:bodyPr/>
        <a:lstStyle/>
        <a:p>
          <a:r>
            <a:rPr lang="it-IT" dirty="0" smtClean="0"/>
            <a:t>Indeducibili: ICI, tassa sui rifiuti...</a:t>
          </a:r>
          <a:endParaRPr lang="it-IT" dirty="0"/>
        </a:p>
      </dgm:t>
    </dgm:pt>
    <dgm:pt modelId="{43D4AEBE-F2FE-495A-B199-BB074E372797}" type="parTrans" cxnId="{D57742D2-A251-420C-8CD9-06516AAD4DA7}">
      <dgm:prSet/>
      <dgm:spPr/>
      <dgm:t>
        <a:bodyPr/>
        <a:lstStyle/>
        <a:p>
          <a:endParaRPr lang="it-IT"/>
        </a:p>
      </dgm:t>
    </dgm:pt>
    <dgm:pt modelId="{98889235-9409-4380-85D7-AD4CC5B70019}" type="sibTrans" cxnId="{D57742D2-A251-420C-8CD9-06516AAD4DA7}">
      <dgm:prSet/>
      <dgm:spPr/>
      <dgm:t>
        <a:bodyPr/>
        <a:lstStyle/>
        <a:p>
          <a:endParaRPr lang="it-IT"/>
        </a:p>
      </dgm:t>
    </dgm:pt>
    <dgm:pt modelId="{1BA9BBAC-19A2-40E2-8DA7-CB0104F37DA5}">
      <dgm:prSet phldrT="[Testo]"/>
      <dgm:spPr/>
      <dgm:t>
        <a:bodyPr/>
        <a:lstStyle/>
        <a:p>
          <a:r>
            <a:rPr lang="it-IT" dirty="0" err="1" smtClean="0"/>
            <a:t>Parz</a:t>
          </a:r>
          <a:r>
            <a:rPr lang="it-IT" dirty="0" smtClean="0"/>
            <a:t>. Deducibili: 50% manutenzioni, benzine, 20% telefoniche</a:t>
          </a:r>
          <a:endParaRPr lang="it-IT" dirty="0"/>
        </a:p>
      </dgm:t>
    </dgm:pt>
    <dgm:pt modelId="{15ACFF5C-4EA8-432F-8AF9-61792041A6DA}" type="parTrans" cxnId="{4CCC7575-50F5-400F-A8ED-E0AAE783504C}">
      <dgm:prSet/>
      <dgm:spPr/>
      <dgm:t>
        <a:bodyPr/>
        <a:lstStyle/>
        <a:p>
          <a:endParaRPr lang="it-IT"/>
        </a:p>
      </dgm:t>
    </dgm:pt>
    <dgm:pt modelId="{E742A0FA-7D25-4D47-93CB-A165E47C414C}" type="sibTrans" cxnId="{4CCC7575-50F5-400F-A8ED-E0AAE783504C}">
      <dgm:prSet/>
      <dgm:spPr/>
      <dgm:t>
        <a:bodyPr/>
        <a:lstStyle/>
        <a:p>
          <a:endParaRPr lang="it-IT"/>
        </a:p>
      </dgm:t>
    </dgm:pt>
    <dgm:pt modelId="{F6D21289-D28A-43B1-A1CF-65EBC0E94627}">
      <dgm:prSet phldrT="[Testo]" custT="1"/>
      <dgm:spPr/>
      <dgm:t>
        <a:bodyPr/>
        <a:lstStyle/>
        <a:p>
          <a:r>
            <a:rPr lang="it-IT" sz="1400" b="1" dirty="0" smtClean="0">
              <a:solidFill>
                <a:schemeClr val="tx1"/>
              </a:solidFill>
              <a:effectLst>
                <a:outerShdw blurRad="38100" dist="38100" dir="2700000" algn="tl">
                  <a:srgbClr val="000000">
                    <a:alpha val="43137"/>
                  </a:srgbClr>
                </a:outerShdw>
              </a:effectLst>
            </a:rPr>
            <a:t>Crediti</a:t>
          </a:r>
          <a:endParaRPr lang="it-IT" sz="1400" b="1" dirty="0">
            <a:solidFill>
              <a:schemeClr val="tx1"/>
            </a:solidFill>
            <a:effectLst>
              <a:outerShdw blurRad="38100" dist="38100" dir="2700000" algn="tl">
                <a:srgbClr val="000000">
                  <a:alpha val="43137"/>
                </a:srgbClr>
              </a:outerShdw>
            </a:effectLst>
          </a:endParaRPr>
        </a:p>
      </dgm:t>
    </dgm:pt>
    <dgm:pt modelId="{1798C957-4C63-4B12-9AFB-7C73C59EE2C6}" type="parTrans" cxnId="{7334AB75-54C9-499F-A174-773BA9C14D18}">
      <dgm:prSet/>
      <dgm:spPr/>
      <dgm:t>
        <a:bodyPr/>
        <a:lstStyle/>
        <a:p>
          <a:endParaRPr lang="it-IT"/>
        </a:p>
      </dgm:t>
    </dgm:pt>
    <dgm:pt modelId="{79A8292A-ABBB-45D0-8D77-029B17BDF6F7}" type="sibTrans" cxnId="{7334AB75-54C9-499F-A174-773BA9C14D18}">
      <dgm:prSet/>
      <dgm:spPr/>
      <dgm:t>
        <a:bodyPr/>
        <a:lstStyle/>
        <a:p>
          <a:endParaRPr lang="it-IT"/>
        </a:p>
      </dgm:t>
    </dgm:pt>
    <dgm:pt modelId="{B5270EE0-3E5C-47CC-9D6F-97FD7BD3CDB6}">
      <dgm:prSet phldrT="[Testo]"/>
      <dgm:spPr/>
      <dgm:t>
        <a:bodyPr/>
        <a:lstStyle/>
        <a:p>
          <a:r>
            <a:rPr lang="it-IT" dirty="0" smtClean="0"/>
            <a:t>Ammessi in deduzione solo nella misura del 0,5% dei crediti complessivi a bilancio </a:t>
          </a:r>
          <a:endParaRPr lang="it-IT" dirty="0"/>
        </a:p>
      </dgm:t>
    </dgm:pt>
    <dgm:pt modelId="{08E4AA81-8E33-4C76-8211-79A2F786D2B9}" type="parTrans" cxnId="{D39B0415-49F1-4910-9932-81505D302F94}">
      <dgm:prSet/>
      <dgm:spPr/>
      <dgm:t>
        <a:bodyPr/>
        <a:lstStyle/>
        <a:p>
          <a:endParaRPr lang="it-IT"/>
        </a:p>
      </dgm:t>
    </dgm:pt>
    <dgm:pt modelId="{0BC83B46-EA9D-4BAE-B70B-21B6430EB8F0}" type="sibTrans" cxnId="{D39B0415-49F1-4910-9932-81505D302F94}">
      <dgm:prSet/>
      <dgm:spPr/>
      <dgm:t>
        <a:bodyPr/>
        <a:lstStyle/>
        <a:p>
          <a:endParaRPr lang="it-IT"/>
        </a:p>
      </dgm:t>
    </dgm:pt>
    <dgm:pt modelId="{A1E399BB-0441-49EC-8DED-BCB44E6D4E20}">
      <dgm:prSet phldrT="[Testo]"/>
      <dgm:spPr/>
      <dgm:t>
        <a:bodyPr/>
        <a:lstStyle/>
        <a:p>
          <a:r>
            <a:rPr lang="it-IT" dirty="0" smtClean="0"/>
            <a:t>Il fondo svalutazione crediti non  deve essere superiore al 5% del totale crediti</a:t>
          </a:r>
          <a:endParaRPr lang="it-IT" dirty="0"/>
        </a:p>
      </dgm:t>
    </dgm:pt>
    <dgm:pt modelId="{F8616B29-6C67-48D3-B0C9-453F77E3D68E}" type="parTrans" cxnId="{6E18CCF9-B3F2-45A4-B160-634069D93B67}">
      <dgm:prSet/>
      <dgm:spPr/>
      <dgm:t>
        <a:bodyPr/>
        <a:lstStyle/>
        <a:p>
          <a:endParaRPr lang="it-IT"/>
        </a:p>
      </dgm:t>
    </dgm:pt>
    <dgm:pt modelId="{A1CFF711-8EEF-4EE9-BC84-122DF8B80D57}" type="sibTrans" cxnId="{6E18CCF9-B3F2-45A4-B160-634069D93B67}">
      <dgm:prSet/>
      <dgm:spPr/>
      <dgm:t>
        <a:bodyPr/>
        <a:lstStyle/>
        <a:p>
          <a:endParaRPr lang="it-IT"/>
        </a:p>
      </dgm:t>
    </dgm:pt>
    <dgm:pt modelId="{6AC50BC9-5F32-4C5C-877E-3748CDBE47D4}">
      <dgm:prSet custT="1"/>
      <dgm:spPr/>
      <dgm:t>
        <a:bodyPr/>
        <a:lstStyle/>
        <a:p>
          <a:r>
            <a:rPr lang="it-IT" sz="1400" b="1" dirty="0" smtClean="0">
              <a:solidFill>
                <a:schemeClr val="tx1"/>
              </a:solidFill>
              <a:effectLst>
                <a:outerShdw blurRad="38100" dist="38100" dir="2700000" algn="tl">
                  <a:srgbClr val="000000">
                    <a:alpha val="43137"/>
                  </a:srgbClr>
                </a:outerShdw>
              </a:effectLst>
            </a:rPr>
            <a:t>Plus</a:t>
          </a:r>
          <a:endParaRPr lang="it-IT" sz="1400" b="1" dirty="0">
            <a:solidFill>
              <a:schemeClr val="tx1"/>
            </a:solidFill>
            <a:effectLst>
              <a:outerShdw blurRad="38100" dist="38100" dir="2700000" algn="tl">
                <a:srgbClr val="000000">
                  <a:alpha val="43137"/>
                </a:srgbClr>
              </a:outerShdw>
            </a:effectLst>
          </a:endParaRPr>
        </a:p>
      </dgm:t>
    </dgm:pt>
    <dgm:pt modelId="{F0BE7D73-60CB-479F-82DF-972720D2A7C1}" type="parTrans" cxnId="{EE54F498-F449-4AE2-AAEE-A13F1D781302}">
      <dgm:prSet/>
      <dgm:spPr/>
      <dgm:t>
        <a:bodyPr/>
        <a:lstStyle/>
        <a:p>
          <a:endParaRPr lang="it-IT"/>
        </a:p>
      </dgm:t>
    </dgm:pt>
    <dgm:pt modelId="{8CE68C0E-7C48-43BD-B235-DDBE90218087}" type="sibTrans" cxnId="{EE54F498-F449-4AE2-AAEE-A13F1D781302}">
      <dgm:prSet/>
      <dgm:spPr/>
      <dgm:t>
        <a:bodyPr/>
        <a:lstStyle/>
        <a:p>
          <a:endParaRPr lang="it-IT"/>
        </a:p>
      </dgm:t>
    </dgm:pt>
    <dgm:pt modelId="{BF9B9EBE-39F2-449D-80F2-67532B13D09C}">
      <dgm:prSet custT="1"/>
      <dgm:spPr/>
      <dgm:t>
        <a:bodyPr/>
        <a:lstStyle/>
        <a:p>
          <a:r>
            <a:rPr lang="it-IT" sz="1400" b="1" dirty="0" err="1" smtClean="0">
              <a:solidFill>
                <a:schemeClr val="tx1"/>
              </a:solidFill>
              <a:effectLst>
                <a:outerShdw blurRad="38100" dist="38100" dir="2700000" algn="tl">
                  <a:srgbClr val="000000">
                    <a:alpha val="43137"/>
                  </a:srgbClr>
                </a:outerShdw>
              </a:effectLst>
            </a:rPr>
            <a:t>Int</a:t>
          </a:r>
          <a:r>
            <a:rPr lang="it-IT" sz="1400" b="1" dirty="0" smtClean="0">
              <a:solidFill>
                <a:schemeClr val="tx1"/>
              </a:solidFill>
              <a:effectLst>
                <a:outerShdw blurRad="38100" dist="38100" dir="2700000" algn="tl">
                  <a:srgbClr val="000000">
                    <a:alpha val="43137"/>
                  </a:srgbClr>
                </a:outerShdw>
              </a:effectLst>
            </a:rPr>
            <a:t>. passivi</a:t>
          </a:r>
          <a:endParaRPr lang="it-IT" sz="1400" b="1" dirty="0">
            <a:solidFill>
              <a:schemeClr val="tx1"/>
            </a:solidFill>
            <a:effectLst>
              <a:outerShdw blurRad="38100" dist="38100" dir="2700000" algn="tl">
                <a:srgbClr val="000000">
                  <a:alpha val="43137"/>
                </a:srgbClr>
              </a:outerShdw>
            </a:effectLst>
          </a:endParaRPr>
        </a:p>
      </dgm:t>
    </dgm:pt>
    <dgm:pt modelId="{723930D5-E6C7-47B7-BC30-4B21D51EB42A}" type="parTrans" cxnId="{45F3F636-ADC1-49EE-ADC8-E7482B0700C5}">
      <dgm:prSet/>
      <dgm:spPr/>
      <dgm:t>
        <a:bodyPr/>
        <a:lstStyle/>
        <a:p>
          <a:endParaRPr lang="it-IT"/>
        </a:p>
      </dgm:t>
    </dgm:pt>
    <dgm:pt modelId="{CEBB55FE-BB4F-42EF-A4E3-42C4B9B323D0}" type="sibTrans" cxnId="{45F3F636-ADC1-49EE-ADC8-E7482B0700C5}">
      <dgm:prSet/>
      <dgm:spPr/>
      <dgm:t>
        <a:bodyPr/>
        <a:lstStyle/>
        <a:p>
          <a:endParaRPr lang="it-IT"/>
        </a:p>
      </dgm:t>
    </dgm:pt>
    <dgm:pt modelId="{DC9D1F50-979D-427C-AFA9-C985D92B40CD}">
      <dgm:prSet/>
      <dgm:spPr/>
      <dgm:t>
        <a:bodyPr/>
        <a:lstStyle/>
        <a:p>
          <a:r>
            <a:rPr lang="it-IT" dirty="0" smtClean="0"/>
            <a:t>Possibilità di rateizzare la plusvalenza apportando variazioni in diminuzione per un massimo di cinque anni al fine di calmierare l’effetto fiscale</a:t>
          </a:r>
          <a:endParaRPr lang="it-IT" dirty="0"/>
        </a:p>
      </dgm:t>
    </dgm:pt>
    <dgm:pt modelId="{B3C42D73-E427-4002-AA8E-13C8A5D4C8E2}" type="parTrans" cxnId="{FD44F664-804E-4EF6-9BB7-5D2E010F2590}">
      <dgm:prSet/>
      <dgm:spPr/>
      <dgm:t>
        <a:bodyPr/>
        <a:lstStyle/>
        <a:p>
          <a:endParaRPr lang="it-IT"/>
        </a:p>
      </dgm:t>
    </dgm:pt>
    <dgm:pt modelId="{F932C4AB-EE96-4735-B2A5-E3F49012A82D}" type="sibTrans" cxnId="{FD44F664-804E-4EF6-9BB7-5D2E010F2590}">
      <dgm:prSet/>
      <dgm:spPr/>
      <dgm:t>
        <a:bodyPr/>
        <a:lstStyle/>
        <a:p>
          <a:endParaRPr lang="it-IT"/>
        </a:p>
      </dgm:t>
    </dgm:pt>
    <dgm:pt modelId="{6B782A95-D565-4744-9E85-40ECF42FEFEA}">
      <dgm:prSet/>
      <dgm:spPr/>
      <dgm:t>
        <a:bodyPr/>
        <a:lstStyle/>
        <a:p>
          <a:r>
            <a:rPr lang="it-IT" dirty="0" smtClean="0"/>
            <a:t>Deducibili  fino a concorrenza degli interessi attivi e, per la parte eccedente, fino al 30% del ROL.</a:t>
          </a:r>
          <a:endParaRPr lang="it-IT" dirty="0"/>
        </a:p>
      </dgm:t>
    </dgm:pt>
    <dgm:pt modelId="{21918089-BD8D-40CE-A8C2-BBA2AF1A6BF2}" type="parTrans" cxnId="{08CEB779-781B-4C37-AA84-1D646D40F59B}">
      <dgm:prSet/>
      <dgm:spPr/>
      <dgm:t>
        <a:bodyPr/>
        <a:lstStyle/>
        <a:p>
          <a:endParaRPr lang="it-IT"/>
        </a:p>
      </dgm:t>
    </dgm:pt>
    <dgm:pt modelId="{06C6C54A-5AE6-438D-9A28-4684FF879351}" type="sibTrans" cxnId="{08CEB779-781B-4C37-AA84-1D646D40F59B}">
      <dgm:prSet/>
      <dgm:spPr/>
      <dgm:t>
        <a:bodyPr/>
        <a:lstStyle/>
        <a:p>
          <a:endParaRPr lang="it-IT"/>
        </a:p>
      </dgm:t>
    </dgm:pt>
    <dgm:pt modelId="{3801B89B-5047-4877-9E29-11302984296D}">
      <dgm:prSet custT="1"/>
      <dgm:spPr/>
      <dgm:t>
        <a:bodyPr/>
        <a:lstStyle/>
        <a:p>
          <a:r>
            <a:rPr lang="it-IT" sz="1400" b="1" dirty="0" err="1" smtClean="0">
              <a:solidFill>
                <a:schemeClr val="tx1"/>
              </a:solidFill>
              <a:effectLst>
                <a:outerShdw blurRad="38100" dist="38100" dir="2700000" algn="tl">
                  <a:srgbClr val="000000">
                    <a:alpha val="43137"/>
                  </a:srgbClr>
                </a:outerShdw>
              </a:effectLst>
            </a:rPr>
            <a:t>Ammin</a:t>
          </a:r>
          <a:r>
            <a:rPr lang="it-IT" sz="1400" b="1" dirty="0" smtClean="0">
              <a:solidFill>
                <a:schemeClr val="tx1"/>
              </a:solidFill>
              <a:effectLst>
                <a:outerShdw blurRad="38100" dist="38100" dir="2700000" algn="tl">
                  <a:srgbClr val="000000">
                    <a:alpha val="43137"/>
                  </a:srgbClr>
                </a:outerShdw>
              </a:effectLst>
            </a:rPr>
            <a:t>.</a:t>
          </a:r>
          <a:endParaRPr lang="it-IT" sz="1400" b="1" dirty="0">
            <a:solidFill>
              <a:schemeClr val="tx1"/>
            </a:solidFill>
            <a:effectLst>
              <a:outerShdw blurRad="38100" dist="38100" dir="2700000" algn="tl">
                <a:srgbClr val="000000">
                  <a:alpha val="43137"/>
                </a:srgbClr>
              </a:outerShdw>
            </a:effectLst>
          </a:endParaRPr>
        </a:p>
      </dgm:t>
    </dgm:pt>
    <dgm:pt modelId="{D35C1B2E-E680-454E-96E3-14514B6479A6}" type="parTrans" cxnId="{42FB9D0E-B8B3-40E3-A7F8-0ECCF5C0AA79}">
      <dgm:prSet/>
      <dgm:spPr/>
      <dgm:t>
        <a:bodyPr/>
        <a:lstStyle/>
        <a:p>
          <a:endParaRPr lang="it-IT"/>
        </a:p>
      </dgm:t>
    </dgm:pt>
    <dgm:pt modelId="{FE454BFD-A510-428A-BEEF-CDC04DA94907}" type="sibTrans" cxnId="{42FB9D0E-B8B3-40E3-A7F8-0ECCF5C0AA79}">
      <dgm:prSet/>
      <dgm:spPr/>
      <dgm:t>
        <a:bodyPr/>
        <a:lstStyle/>
        <a:p>
          <a:endParaRPr lang="it-IT"/>
        </a:p>
      </dgm:t>
    </dgm:pt>
    <dgm:pt modelId="{50F17AD0-27DC-4DEC-A8BF-58D92052B7CE}">
      <dgm:prSet/>
      <dgm:spPr/>
      <dgm:t>
        <a:bodyPr/>
        <a:lstStyle/>
        <a:p>
          <a:r>
            <a:rPr lang="it-IT" dirty="0" smtClean="0"/>
            <a:t>Compenso amministratori deducibile solo all’effettiva erogazione</a:t>
          </a:r>
          <a:endParaRPr lang="it-IT" dirty="0"/>
        </a:p>
      </dgm:t>
    </dgm:pt>
    <dgm:pt modelId="{CEC59412-54BA-462E-A8B5-B3C96E5290D3}" type="parTrans" cxnId="{3A331E6E-DEDB-4AE9-ACCB-8C3824305191}">
      <dgm:prSet/>
      <dgm:spPr/>
      <dgm:t>
        <a:bodyPr/>
        <a:lstStyle/>
        <a:p>
          <a:endParaRPr lang="it-IT"/>
        </a:p>
      </dgm:t>
    </dgm:pt>
    <dgm:pt modelId="{729299C9-DC4B-47AA-80B1-B045C35BF990}" type="sibTrans" cxnId="{3A331E6E-DEDB-4AE9-ACCB-8C3824305191}">
      <dgm:prSet/>
      <dgm:spPr/>
      <dgm:t>
        <a:bodyPr/>
        <a:lstStyle/>
        <a:p>
          <a:endParaRPr lang="it-IT"/>
        </a:p>
      </dgm:t>
    </dgm:pt>
    <dgm:pt modelId="{5E51E9DC-91EB-4264-8511-986C24DCD8DA}" type="pres">
      <dgm:prSet presAssocID="{3E05A654-3573-4104-A370-C86556644C8D}" presName="linearFlow" presStyleCnt="0">
        <dgm:presLayoutVars>
          <dgm:dir/>
          <dgm:animLvl val="lvl"/>
          <dgm:resizeHandles val="exact"/>
        </dgm:presLayoutVars>
      </dgm:prSet>
      <dgm:spPr/>
      <dgm:t>
        <a:bodyPr/>
        <a:lstStyle/>
        <a:p>
          <a:endParaRPr lang="it-IT"/>
        </a:p>
      </dgm:t>
    </dgm:pt>
    <dgm:pt modelId="{3734AE73-88AB-4D5D-A750-BFFC8866F034}" type="pres">
      <dgm:prSet presAssocID="{CADD9038-4492-425A-B2F9-8667F3C1CD99}" presName="composite" presStyleCnt="0"/>
      <dgm:spPr/>
    </dgm:pt>
    <dgm:pt modelId="{4EAEBA13-9B36-47FF-91A1-449DCA0FC601}" type="pres">
      <dgm:prSet presAssocID="{CADD9038-4492-425A-B2F9-8667F3C1CD99}" presName="parentText" presStyleLbl="alignNode1" presStyleIdx="0" presStyleCnt="6">
        <dgm:presLayoutVars>
          <dgm:chMax val="1"/>
          <dgm:bulletEnabled val="1"/>
        </dgm:presLayoutVars>
      </dgm:prSet>
      <dgm:spPr/>
      <dgm:t>
        <a:bodyPr/>
        <a:lstStyle/>
        <a:p>
          <a:endParaRPr lang="it-IT"/>
        </a:p>
      </dgm:t>
    </dgm:pt>
    <dgm:pt modelId="{07D43D54-0E60-470A-8BBE-AE60F230C9CE}" type="pres">
      <dgm:prSet presAssocID="{CADD9038-4492-425A-B2F9-8667F3C1CD99}" presName="descendantText" presStyleLbl="alignAcc1" presStyleIdx="0" presStyleCnt="6">
        <dgm:presLayoutVars>
          <dgm:bulletEnabled val="1"/>
        </dgm:presLayoutVars>
      </dgm:prSet>
      <dgm:spPr/>
      <dgm:t>
        <a:bodyPr/>
        <a:lstStyle/>
        <a:p>
          <a:endParaRPr lang="it-IT"/>
        </a:p>
      </dgm:t>
    </dgm:pt>
    <dgm:pt modelId="{88EC0E50-F746-4F38-97F0-2E45FE4FFED9}" type="pres">
      <dgm:prSet presAssocID="{E724E17C-43D0-42BC-85E3-5E98DE882E0F}" presName="sp" presStyleCnt="0"/>
      <dgm:spPr/>
    </dgm:pt>
    <dgm:pt modelId="{47C8F681-D77E-435B-B3F0-2E9D5493F5B8}" type="pres">
      <dgm:prSet presAssocID="{8AF952E4-AA3C-41DC-AC98-401CA1B4D605}" presName="composite" presStyleCnt="0"/>
      <dgm:spPr/>
    </dgm:pt>
    <dgm:pt modelId="{08804DE5-48C5-4F9D-8517-3545CC17ED48}" type="pres">
      <dgm:prSet presAssocID="{8AF952E4-AA3C-41DC-AC98-401CA1B4D605}" presName="parentText" presStyleLbl="alignNode1" presStyleIdx="1" presStyleCnt="6">
        <dgm:presLayoutVars>
          <dgm:chMax val="1"/>
          <dgm:bulletEnabled val="1"/>
        </dgm:presLayoutVars>
      </dgm:prSet>
      <dgm:spPr/>
      <dgm:t>
        <a:bodyPr/>
        <a:lstStyle/>
        <a:p>
          <a:endParaRPr lang="it-IT"/>
        </a:p>
      </dgm:t>
    </dgm:pt>
    <dgm:pt modelId="{6C59DDA1-CC19-4AEA-BDFF-2E70DD88CEE6}" type="pres">
      <dgm:prSet presAssocID="{8AF952E4-AA3C-41DC-AC98-401CA1B4D605}" presName="descendantText" presStyleLbl="alignAcc1" presStyleIdx="1" presStyleCnt="6">
        <dgm:presLayoutVars>
          <dgm:bulletEnabled val="1"/>
        </dgm:presLayoutVars>
      </dgm:prSet>
      <dgm:spPr/>
      <dgm:t>
        <a:bodyPr/>
        <a:lstStyle/>
        <a:p>
          <a:endParaRPr lang="it-IT"/>
        </a:p>
      </dgm:t>
    </dgm:pt>
    <dgm:pt modelId="{5AEDD6AC-22BC-47D4-A0DD-3EEA4FBE13E1}" type="pres">
      <dgm:prSet presAssocID="{C669C90F-5740-4ACA-8F0D-A25D7AF1E5B9}" presName="sp" presStyleCnt="0"/>
      <dgm:spPr/>
    </dgm:pt>
    <dgm:pt modelId="{D1734DD3-C574-4FC5-835C-9BDE3C4DC30F}" type="pres">
      <dgm:prSet presAssocID="{F6D21289-D28A-43B1-A1CF-65EBC0E94627}" presName="composite" presStyleCnt="0"/>
      <dgm:spPr/>
    </dgm:pt>
    <dgm:pt modelId="{7F11F880-0F5E-4EB7-90B6-9186787D1BED}" type="pres">
      <dgm:prSet presAssocID="{F6D21289-D28A-43B1-A1CF-65EBC0E94627}" presName="parentText" presStyleLbl="alignNode1" presStyleIdx="2" presStyleCnt="6">
        <dgm:presLayoutVars>
          <dgm:chMax val="1"/>
          <dgm:bulletEnabled val="1"/>
        </dgm:presLayoutVars>
      </dgm:prSet>
      <dgm:spPr/>
      <dgm:t>
        <a:bodyPr/>
        <a:lstStyle/>
        <a:p>
          <a:endParaRPr lang="it-IT"/>
        </a:p>
      </dgm:t>
    </dgm:pt>
    <dgm:pt modelId="{80684BF4-246A-45BC-AB20-6B855D4CBB17}" type="pres">
      <dgm:prSet presAssocID="{F6D21289-D28A-43B1-A1CF-65EBC0E94627}" presName="descendantText" presStyleLbl="alignAcc1" presStyleIdx="2" presStyleCnt="6">
        <dgm:presLayoutVars>
          <dgm:bulletEnabled val="1"/>
        </dgm:presLayoutVars>
      </dgm:prSet>
      <dgm:spPr/>
      <dgm:t>
        <a:bodyPr/>
        <a:lstStyle/>
        <a:p>
          <a:endParaRPr lang="it-IT"/>
        </a:p>
      </dgm:t>
    </dgm:pt>
    <dgm:pt modelId="{042432A9-AE2F-4C78-AA18-112359C6933D}" type="pres">
      <dgm:prSet presAssocID="{79A8292A-ABBB-45D0-8D77-029B17BDF6F7}" presName="sp" presStyleCnt="0"/>
      <dgm:spPr/>
    </dgm:pt>
    <dgm:pt modelId="{1E398D14-FBFD-49E7-A046-28B64EF70FB1}" type="pres">
      <dgm:prSet presAssocID="{6AC50BC9-5F32-4C5C-877E-3748CDBE47D4}" presName="composite" presStyleCnt="0"/>
      <dgm:spPr/>
    </dgm:pt>
    <dgm:pt modelId="{5B0DEF15-D7C0-4D9A-884C-476E51EBC6A0}" type="pres">
      <dgm:prSet presAssocID="{6AC50BC9-5F32-4C5C-877E-3748CDBE47D4}" presName="parentText" presStyleLbl="alignNode1" presStyleIdx="3" presStyleCnt="6">
        <dgm:presLayoutVars>
          <dgm:chMax val="1"/>
          <dgm:bulletEnabled val="1"/>
        </dgm:presLayoutVars>
      </dgm:prSet>
      <dgm:spPr/>
      <dgm:t>
        <a:bodyPr/>
        <a:lstStyle/>
        <a:p>
          <a:endParaRPr lang="it-IT"/>
        </a:p>
      </dgm:t>
    </dgm:pt>
    <dgm:pt modelId="{F385D4FA-6EA7-42FE-B38D-CB0BEED5F38B}" type="pres">
      <dgm:prSet presAssocID="{6AC50BC9-5F32-4C5C-877E-3748CDBE47D4}" presName="descendantText" presStyleLbl="alignAcc1" presStyleIdx="3" presStyleCnt="6">
        <dgm:presLayoutVars>
          <dgm:bulletEnabled val="1"/>
        </dgm:presLayoutVars>
      </dgm:prSet>
      <dgm:spPr/>
      <dgm:t>
        <a:bodyPr/>
        <a:lstStyle/>
        <a:p>
          <a:endParaRPr lang="it-IT"/>
        </a:p>
      </dgm:t>
    </dgm:pt>
    <dgm:pt modelId="{20BD5440-4D46-4F9A-B4C1-155278BA8826}" type="pres">
      <dgm:prSet presAssocID="{8CE68C0E-7C48-43BD-B235-DDBE90218087}" presName="sp" presStyleCnt="0"/>
      <dgm:spPr/>
    </dgm:pt>
    <dgm:pt modelId="{CABD35F0-4E0F-4311-8F4C-633BFA567DE2}" type="pres">
      <dgm:prSet presAssocID="{BF9B9EBE-39F2-449D-80F2-67532B13D09C}" presName="composite" presStyleCnt="0"/>
      <dgm:spPr/>
    </dgm:pt>
    <dgm:pt modelId="{4984B1E0-016C-4976-B19D-C0C5FB8B524E}" type="pres">
      <dgm:prSet presAssocID="{BF9B9EBE-39F2-449D-80F2-67532B13D09C}" presName="parentText" presStyleLbl="alignNode1" presStyleIdx="4" presStyleCnt="6">
        <dgm:presLayoutVars>
          <dgm:chMax val="1"/>
          <dgm:bulletEnabled val="1"/>
        </dgm:presLayoutVars>
      </dgm:prSet>
      <dgm:spPr/>
      <dgm:t>
        <a:bodyPr/>
        <a:lstStyle/>
        <a:p>
          <a:endParaRPr lang="it-IT"/>
        </a:p>
      </dgm:t>
    </dgm:pt>
    <dgm:pt modelId="{EE15DFE5-0138-4324-A008-C1258AE87AE4}" type="pres">
      <dgm:prSet presAssocID="{BF9B9EBE-39F2-449D-80F2-67532B13D09C}" presName="descendantText" presStyleLbl="alignAcc1" presStyleIdx="4" presStyleCnt="6">
        <dgm:presLayoutVars>
          <dgm:bulletEnabled val="1"/>
        </dgm:presLayoutVars>
      </dgm:prSet>
      <dgm:spPr/>
      <dgm:t>
        <a:bodyPr/>
        <a:lstStyle/>
        <a:p>
          <a:endParaRPr lang="it-IT"/>
        </a:p>
      </dgm:t>
    </dgm:pt>
    <dgm:pt modelId="{01F45199-4591-4B48-BD1D-ACE1D565D5A7}" type="pres">
      <dgm:prSet presAssocID="{CEBB55FE-BB4F-42EF-A4E3-42C4B9B323D0}" presName="sp" presStyleCnt="0"/>
      <dgm:spPr/>
    </dgm:pt>
    <dgm:pt modelId="{2D3B735D-AFF9-4592-B1BA-88C17280EC28}" type="pres">
      <dgm:prSet presAssocID="{3801B89B-5047-4877-9E29-11302984296D}" presName="composite" presStyleCnt="0"/>
      <dgm:spPr/>
    </dgm:pt>
    <dgm:pt modelId="{F0904100-3D9A-4CA3-88DC-07AF624E6B89}" type="pres">
      <dgm:prSet presAssocID="{3801B89B-5047-4877-9E29-11302984296D}" presName="parentText" presStyleLbl="alignNode1" presStyleIdx="5" presStyleCnt="6">
        <dgm:presLayoutVars>
          <dgm:chMax val="1"/>
          <dgm:bulletEnabled val="1"/>
        </dgm:presLayoutVars>
      </dgm:prSet>
      <dgm:spPr/>
      <dgm:t>
        <a:bodyPr/>
        <a:lstStyle/>
        <a:p>
          <a:endParaRPr lang="it-IT"/>
        </a:p>
      </dgm:t>
    </dgm:pt>
    <dgm:pt modelId="{F3CDD7BB-95C2-4208-8734-AC22073F7E73}" type="pres">
      <dgm:prSet presAssocID="{3801B89B-5047-4877-9E29-11302984296D}" presName="descendantText" presStyleLbl="alignAcc1" presStyleIdx="5" presStyleCnt="6">
        <dgm:presLayoutVars>
          <dgm:bulletEnabled val="1"/>
        </dgm:presLayoutVars>
      </dgm:prSet>
      <dgm:spPr/>
      <dgm:t>
        <a:bodyPr/>
        <a:lstStyle/>
        <a:p>
          <a:endParaRPr lang="it-IT"/>
        </a:p>
      </dgm:t>
    </dgm:pt>
  </dgm:ptLst>
  <dgm:cxnLst>
    <dgm:cxn modelId="{D57742D2-A251-420C-8CD9-06516AAD4DA7}" srcId="{8AF952E4-AA3C-41DC-AC98-401CA1B4D605}" destId="{D9D639C7-EC57-41BB-A770-CB9E20AC7E1F}" srcOrd="0" destOrd="0" parTransId="{43D4AEBE-F2FE-495A-B199-BB074E372797}" sibTransId="{98889235-9409-4380-85D7-AD4CC5B70019}"/>
    <dgm:cxn modelId="{87B046B9-C963-418D-A7A1-69F232436AE9}" type="presOf" srcId="{1BA9BBAC-19A2-40E2-8DA7-CB0104F37DA5}" destId="{6C59DDA1-CC19-4AEA-BDFF-2E70DD88CEE6}" srcOrd="0" destOrd="1" presId="urn:microsoft.com/office/officeart/2005/8/layout/chevron2"/>
    <dgm:cxn modelId="{063CB0F6-498D-4942-A124-3EF0C522758E}" type="presOf" srcId="{F6D21289-D28A-43B1-A1CF-65EBC0E94627}" destId="{7F11F880-0F5E-4EB7-90B6-9186787D1BED}" srcOrd="0" destOrd="0" presId="urn:microsoft.com/office/officeart/2005/8/layout/chevron2"/>
    <dgm:cxn modelId="{FD44F664-804E-4EF6-9BB7-5D2E010F2590}" srcId="{6AC50BC9-5F32-4C5C-877E-3748CDBE47D4}" destId="{DC9D1F50-979D-427C-AFA9-C985D92B40CD}" srcOrd="0" destOrd="0" parTransId="{B3C42D73-E427-4002-AA8E-13C8A5D4C8E2}" sibTransId="{F932C4AB-EE96-4735-B2A5-E3F49012A82D}"/>
    <dgm:cxn modelId="{3A331E6E-DEDB-4AE9-ACCB-8C3824305191}" srcId="{3801B89B-5047-4877-9E29-11302984296D}" destId="{50F17AD0-27DC-4DEC-A8BF-58D92052B7CE}" srcOrd="0" destOrd="0" parTransId="{CEC59412-54BA-462E-A8B5-B3C96E5290D3}" sibTransId="{729299C9-DC4B-47AA-80B1-B045C35BF990}"/>
    <dgm:cxn modelId="{DD96B47E-0BB2-43E8-919E-82499024F65C}" srcId="{CADD9038-4492-425A-B2F9-8667F3C1CD99}" destId="{70EFD7BE-CB54-440E-9C9C-498B6A156115}" srcOrd="0" destOrd="0" parTransId="{6FCD8F36-2744-41DB-A9AB-ED9B83DA13AB}" sibTransId="{6E665239-F5E1-499D-B362-157AC8269D3A}"/>
    <dgm:cxn modelId="{91961580-77BE-4298-B33D-1B2DBC5672C1}" type="presOf" srcId="{A1E399BB-0441-49EC-8DED-BCB44E6D4E20}" destId="{80684BF4-246A-45BC-AB20-6B855D4CBB17}" srcOrd="0" destOrd="1" presId="urn:microsoft.com/office/officeart/2005/8/layout/chevron2"/>
    <dgm:cxn modelId="{E5DE180B-4DB6-4233-98BD-5A4939EB925E}" type="presOf" srcId="{3E05A654-3573-4104-A370-C86556644C8D}" destId="{5E51E9DC-91EB-4264-8511-986C24DCD8DA}" srcOrd="0" destOrd="0" presId="urn:microsoft.com/office/officeart/2005/8/layout/chevron2"/>
    <dgm:cxn modelId="{42FB9D0E-B8B3-40E3-A7F8-0ECCF5C0AA79}" srcId="{3E05A654-3573-4104-A370-C86556644C8D}" destId="{3801B89B-5047-4877-9E29-11302984296D}" srcOrd="5" destOrd="0" parTransId="{D35C1B2E-E680-454E-96E3-14514B6479A6}" sibTransId="{FE454BFD-A510-428A-BEEF-CDC04DA94907}"/>
    <dgm:cxn modelId="{46CEF6A5-122F-403E-A507-9021E22D1AC8}" srcId="{3E05A654-3573-4104-A370-C86556644C8D}" destId="{8AF952E4-AA3C-41DC-AC98-401CA1B4D605}" srcOrd="1" destOrd="0" parTransId="{842D932C-DB22-4F4E-A180-6C82816B8CB6}" sibTransId="{C669C90F-5740-4ACA-8F0D-A25D7AF1E5B9}"/>
    <dgm:cxn modelId="{6E18CCF9-B3F2-45A4-B160-634069D93B67}" srcId="{F6D21289-D28A-43B1-A1CF-65EBC0E94627}" destId="{A1E399BB-0441-49EC-8DED-BCB44E6D4E20}" srcOrd="1" destOrd="0" parTransId="{F8616B29-6C67-48D3-B0C9-453F77E3D68E}" sibTransId="{A1CFF711-8EEF-4EE9-BC84-122DF8B80D57}"/>
    <dgm:cxn modelId="{6E3EDF09-7A2F-4651-AF5F-88360F3A6EC8}" type="presOf" srcId="{DC9D1F50-979D-427C-AFA9-C985D92B40CD}" destId="{F385D4FA-6EA7-42FE-B38D-CB0BEED5F38B}" srcOrd="0" destOrd="0" presId="urn:microsoft.com/office/officeart/2005/8/layout/chevron2"/>
    <dgm:cxn modelId="{08CEB779-781B-4C37-AA84-1D646D40F59B}" srcId="{BF9B9EBE-39F2-449D-80F2-67532B13D09C}" destId="{6B782A95-D565-4744-9E85-40ECF42FEFEA}" srcOrd="0" destOrd="0" parTransId="{21918089-BD8D-40CE-A8C2-BBA2AF1A6BF2}" sibTransId="{06C6C54A-5AE6-438D-9A28-4684FF879351}"/>
    <dgm:cxn modelId="{98A11AE9-6B15-4ADB-A1A0-773F610B0DEC}" type="presOf" srcId="{BF9B9EBE-39F2-449D-80F2-67532B13D09C}" destId="{4984B1E0-016C-4976-B19D-C0C5FB8B524E}" srcOrd="0" destOrd="0" presId="urn:microsoft.com/office/officeart/2005/8/layout/chevron2"/>
    <dgm:cxn modelId="{EAA474D3-F6EB-4079-978D-D32A650878AF}" type="presOf" srcId="{6AC50BC9-5F32-4C5C-877E-3748CDBE47D4}" destId="{5B0DEF15-D7C0-4D9A-884C-476E51EBC6A0}" srcOrd="0" destOrd="0" presId="urn:microsoft.com/office/officeart/2005/8/layout/chevron2"/>
    <dgm:cxn modelId="{17D2A3EB-E066-4436-BEE8-614D3BA7727B}" srcId="{3E05A654-3573-4104-A370-C86556644C8D}" destId="{CADD9038-4492-425A-B2F9-8667F3C1CD99}" srcOrd="0" destOrd="0" parTransId="{FC9D614B-DB1F-4CF4-9695-541F9D630E86}" sibTransId="{E724E17C-43D0-42BC-85E3-5E98DE882E0F}"/>
    <dgm:cxn modelId="{0BD4F390-3409-423E-88E7-A31B72DE1CCE}" type="presOf" srcId="{50F17AD0-27DC-4DEC-A8BF-58D92052B7CE}" destId="{F3CDD7BB-95C2-4208-8734-AC22073F7E73}" srcOrd="0" destOrd="0" presId="urn:microsoft.com/office/officeart/2005/8/layout/chevron2"/>
    <dgm:cxn modelId="{A096D6FC-4A2D-4F01-8D25-A7BE353905A2}" type="presOf" srcId="{6B782A95-D565-4744-9E85-40ECF42FEFEA}" destId="{EE15DFE5-0138-4324-A008-C1258AE87AE4}" srcOrd="0" destOrd="0" presId="urn:microsoft.com/office/officeart/2005/8/layout/chevron2"/>
    <dgm:cxn modelId="{45F3F636-ADC1-49EE-ADC8-E7482B0700C5}" srcId="{3E05A654-3573-4104-A370-C86556644C8D}" destId="{BF9B9EBE-39F2-449D-80F2-67532B13D09C}" srcOrd="4" destOrd="0" parTransId="{723930D5-E6C7-47B7-BC30-4B21D51EB42A}" sibTransId="{CEBB55FE-BB4F-42EF-A4E3-42C4B9B323D0}"/>
    <dgm:cxn modelId="{7334AB75-54C9-499F-A174-773BA9C14D18}" srcId="{3E05A654-3573-4104-A370-C86556644C8D}" destId="{F6D21289-D28A-43B1-A1CF-65EBC0E94627}" srcOrd="2" destOrd="0" parTransId="{1798C957-4C63-4B12-9AFB-7C73C59EE2C6}" sibTransId="{79A8292A-ABBB-45D0-8D77-029B17BDF6F7}"/>
    <dgm:cxn modelId="{D081A146-C627-42F0-9A91-22CF34A52659}" type="presOf" srcId="{D9D639C7-EC57-41BB-A770-CB9E20AC7E1F}" destId="{6C59DDA1-CC19-4AEA-BDFF-2E70DD88CEE6}" srcOrd="0" destOrd="0" presId="urn:microsoft.com/office/officeart/2005/8/layout/chevron2"/>
    <dgm:cxn modelId="{D39B0415-49F1-4910-9932-81505D302F94}" srcId="{F6D21289-D28A-43B1-A1CF-65EBC0E94627}" destId="{B5270EE0-3E5C-47CC-9D6F-97FD7BD3CDB6}" srcOrd="0" destOrd="0" parTransId="{08E4AA81-8E33-4C76-8211-79A2F786D2B9}" sibTransId="{0BC83B46-EA9D-4BAE-B70B-21B6430EB8F0}"/>
    <dgm:cxn modelId="{96878A2C-F128-4F7E-B3B3-45A3B5259DBA}" type="presOf" srcId="{70EFD7BE-CB54-440E-9C9C-498B6A156115}" destId="{07D43D54-0E60-470A-8BBE-AE60F230C9CE}" srcOrd="0" destOrd="0" presId="urn:microsoft.com/office/officeart/2005/8/layout/chevron2"/>
    <dgm:cxn modelId="{4CCC7575-50F5-400F-A8ED-E0AAE783504C}" srcId="{8AF952E4-AA3C-41DC-AC98-401CA1B4D605}" destId="{1BA9BBAC-19A2-40E2-8DA7-CB0104F37DA5}" srcOrd="1" destOrd="0" parTransId="{15ACFF5C-4EA8-432F-8AF9-61792041A6DA}" sibTransId="{E742A0FA-7D25-4D47-93CB-A165E47C414C}"/>
    <dgm:cxn modelId="{3175D675-FEBF-44D1-A0ED-09048EFB9AFB}" type="presOf" srcId="{CADD9038-4492-425A-B2F9-8667F3C1CD99}" destId="{4EAEBA13-9B36-47FF-91A1-449DCA0FC601}" srcOrd="0" destOrd="0" presId="urn:microsoft.com/office/officeart/2005/8/layout/chevron2"/>
    <dgm:cxn modelId="{30295B96-04E5-4889-91A5-A2620E762869}" type="presOf" srcId="{B5270EE0-3E5C-47CC-9D6F-97FD7BD3CDB6}" destId="{80684BF4-246A-45BC-AB20-6B855D4CBB17}" srcOrd="0" destOrd="0" presId="urn:microsoft.com/office/officeart/2005/8/layout/chevron2"/>
    <dgm:cxn modelId="{205CF3A4-1037-4553-B3D5-AF86F9440B06}" type="presOf" srcId="{8AF952E4-AA3C-41DC-AC98-401CA1B4D605}" destId="{08804DE5-48C5-4F9D-8517-3545CC17ED48}" srcOrd="0" destOrd="0" presId="urn:microsoft.com/office/officeart/2005/8/layout/chevron2"/>
    <dgm:cxn modelId="{50B97899-1340-40FD-AA2A-16657712ACB7}" type="presOf" srcId="{3801B89B-5047-4877-9E29-11302984296D}" destId="{F0904100-3D9A-4CA3-88DC-07AF624E6B89}" srcOrd="0" destOrd="0" presId="urn:microsoft.com/office/officeart/2005/8/layout/chevron2"/>
    <dgm:cxn modelId="{EE54F498-F449-4AE2-AAEE-A13F1D781302}" srcId="{3E05A654-3573-4104-A370-C86556644C8D}" destId="{6AC50BC9-5F32-4C5C-877E-3748CDBE47D4}" srcOrd="3" destOrd="0" parTransId="{F0BE7D73-60CB-479F-82DF-972720D2A7C1}" sibTransId="{8CE68C0E-7C48-43BD-B235-DDBE90218087}"/>
    <dgm:cxn modelId="{C915E9BB-8CE0-49AE-8090-280C0CB73DCB}" type="presParOf" srcId="{5E51E9DC-91EB-4264-8511-986C24DCD8DA}" destId="{3734AE73-88AB-4D5D-A750-BFFC8866F034}" srcOrd="0" destOrd="0" presId="urn:microsoft.com/office/officeart/2005/8/layout/chevron2"/>
    <dgm:cxn modelId="{D20DC71A-7062-4B6C-B3CD-23F20A03D787}" type="presParOf" srcId="{3734AE73-88AB-4D5D-A750-BFFC8866F034}" destId="{4EAEBA13-9B36-47FF-91A1-449DCA0FC601}" srcOrd="0" destOrd="0" presId="urn:microsoft.com/office/officeart/2005/8/layout/chevron2"/>
    <dgm:cxn modelId="{FD8680E2-BC4D-4C4B-B0B4-FBB7B8895FF2}" type="presParOf" srcId="{3734AE73-88AB-4D5D-A750-BFFC8866F034}" destId="{07D43D54-0E60-470A-8BBE-AE60F230C9CE}" srcOrd="1" destOrd="0" presId="urn:microsoft.com/office/officeart/2005/8/layout/chevron2"/>
    <dgm:cxn modelId="{FF26899F-31BC-4577-BBF9-A13004BB3260}" type="presParOf" srcId="{5E51E9DC-91EB-4264-8511-986C24DCD8DA}" destId="{88EC0E50-F746-4F38-97F0-2E45FE4FFED9}" srcOrd="1" destOrd="0" presId="urn:microsoft.com/office/officeart/2005/8/layout/chevron2"/>
    <dgm:cxn modelId="{60ABE145-44CE-47B3-BB48-3EF2B962F461}" type="presParOf" srcId="{5E51E9DC-91EB-4264-8511-986C24DCD8DA}" destId="{47C8F681-D77E-435B-B3F0-2E9D5493F5B8}" srcOrd="2" destOrd="0" presId="urn:microsoft.com/office/officeart/2005/8/layout/chevron2"/>
    <dgm:cxn modelId="{8F77A561-6FA0-4C41-90DD-41C4330E8E33}" type="presParOf" srcId="{47C8F681-D77E-435B-B3F0-2E9D5493F5B8}" destId="{08804DE5-48C5-4F9D-8517-3545CC17ED48}" srcOrd="0" destOrd="0" presId="urn:microsoft.com/office/officeart/2005/8/layout/chevron2"/>
    <dgm:cxn modelId="{365B6988-A173-40B8-94DF-784D10B64345}" type="presParOf" srcId="{47C8F681-D77E-435B-B3F0-2E9D5493F5B8}" destId="{6C59DDA1-CC19-4AEA-BDFF-2E70DD88CEE6}" srcOrd="1" destOrd="0" presId="urn:microsoft.com/office/officeart/2005/8/layout/chevron2"/>
    <dgm:cxn modelId="{17C0B3C3-77CC-4DC5-88F4-263D95ADFD03}" type="presParOf" srcId="{5E51E9DC-91EB-4264-8511-986C24DCD8DA}" destId="{5AEDD6AC-22BC-47D4-A0DD-3EEA4FBE13E1}" srcOrd="3" destOrd="0" presId="urn:microsoft.com/office/officeart/2005/8/layout/chevron2"/>
    <dgm:cxn modelId="{97935E55-93B4-4AFD-8ECF-3B168B74FC17}" type="presParOf" srcId="{5E51E9DC-91EB-4264-8511-986C24DCD8DA}" destId="{D1734DD3-C574-4FC5-835C-9BDE3C4DC30F}" srcOrd="4" destOrd="0" presId="urn:microsoft.com/office/officeart/2005/8/layout/chevron2"/>
    <dgm:cxn modelId="{19B922BA-7679-4B63-8BAC-C92AE59E4696}" type="presParOf" srcId="{D1734DD3-C574-4FC5-835C-9BDE3C4DC30F}" destId="{7F11F880-0F5E-4EB7-90B6-9186787D1BED}" srcOrd="0" destOrd="0" presId="urn:microsoft.com/office/officeart/2005/8/layout/chevron2"/>
    <dgm:cxn modelId="{55904B06-C2EC-4DCE-9EAA-8DADB3C73FD7}" type="presParOf" srcId="{D1734DD3-C574-4FC5-835C-9BDE3C4DC30F}" destId="{80684BF4-246A-45BC-AB20-6B855D4CBB17}" srcOrd="1" destOrd="0" presId="urn:microsoft.com/office/officeart/2005/8/layout/chevron2"/>
    <dgm:cxn modelId="{F24FCAA0-5FA3-483E-99AF-656F4ABD937B}" type="presParOf" srcId="{5E51E9DC-91EB-4264-8511-986C24DCD8DA}" destId="{042432A9-AE2F-4C78-AA18-112359C6933D}" srcOrd="5" destOrd="0" presId="urn:microsoft.com/office/officeart/2005/8/layout/chevron2"/>
    <dgm:cxn modelId="{FA3BD9A1-1BF4-48F0-8C28-9D6A93724597}" type="presParOf" srcId="{5E51E9DC-91EB-4264-8511-986C24DCD8DA}" destId="{1E398D14-FBFD-49E7-A046-28B64EF70FB1}" srcOrd="6" destOrd="0" presId="urn:microsoft.com/office/officeart/2005/8/layout/chevron2"/>
    <dgm:cxn modelId="{F9275205-4CAA-4DA0-8845-1F865C5CBC35}" type="presParOf" srcId="{1E398D14-FBFD-49E7-A046-28B64EF70FB1}" destId="{5B0DEF15-D7C0-4D9A-884C-476E51EBC6A0}" srcOrd="0" destOrd="0" presId="urn:microsoft.com/office/officeart/2005/8/layout/chevron2"/>
    <dgm:cxn modelId="{52F5AED7-E5F3-498C-8313-83958806F69B}" type="presParOf" srcId="{1E398D14-FBFD-49E7-A046-28B64EF70FB1}" destId="{F385D4FA-6EA7-42FE-B38D-CB0BEED5F38B}" srcOrd="1" destOrd="0" presId="urn:microsoft.com/office/officeart/2005/8/layout/chevron2"/>
    <dgm:cxn modelId="{07453150-7AED-4BEE-88FC-E2713536A940}" type="presParOf" srcId="{5E51E9DC-91EB-4264-8511-986C24DCD8DA}" destId="{20BD5440-4D46-4F9A-B4C1-155278BA8826}" srcOrd="7" destOrd="0" presId="urn:microsoft.com/office/officeart/2005/8/layout/chevron2"/>
    <dgm:cxn modelId="{90C980C6-5F96-4268-84E0-0F547FC8514F}" type="presParOf" srcId="{5E51E9DC-91EB-4264-8511-986C24DCD8DA}" destId="{CABD35F0-4E0F-4311-8F4C-633BFA567DE2}" srcOrd="8" destOrd="0" presId="urn:microsoft.com/office/officeart/2005/8/layout/chevron2"/>
    <dgm:cxn modelId="{918B9A6D-AA7D-4534-988F-865907F2C312}" type="presParOf" srcId="{CABD35F0-4E0F-4311-8F4C-633BFA567DE2}" destId="{4984B1E0-016C-4976-B19D-C0C5FB8B524E}" srcOrd="0" destOrd="0" presId="urn:microsoft.com/office/officeart/2005/8/layout/chevron2"/>
    <dgm:cxn modelId="{5A947719-61BA-4CC5-BEB0-487993CDE6DF}" type="presParOf" srcId="{CABD35F0-4E0F-4311-8F4C-633BFA567DE2}" destId="{EE15DFE5-0138-4324-A008-C1258AE87AE4}" srcOrd="1" destOrd="0" presId="urn:microsoft.com/office/officeart/2005/8/layout/chevron2"/>
    <dgm:cxn modelId="{E1FC9176-2645-4651-BE15-C21A55EB1AC9}" type="presParOf" srcId="{5E51E9DC-91EB-4264-8511-986C24DCD8DA}" destId="{01F45199-4591-4B48-BD1D-ACE1D565D5A7}" srcOrd="9" destOrd="0" presId="urn:microsoft.com/office/officeart/2005/8/layout/chevron2"/>
    <dgm:cxn modelId="{234EED16-D5AB-4E9B-BFB1-FBF01C9BC75E}" type="presParOf" srcId="{5E51E9DC-91EB-4264-8511-986C24DCD8DA}" destId="{2D3B735D-AFF9-4592-B1BA-88C17280EC28}" srcOrd="10" destOrd="0" presId="urn:microsoft.com/office/officeart/2005/8/layout/chevron2"/>
    <dgm:cxn modelId="{A09A0417-2F74-4839-AFD4-E7E23C2584FC}" type="presParOf" srcId="{2D3B735D-AFF9-4592-B1BA-88C17280EC28}" destId="{F0904100-3D9A-4CA3-88DC-07AF624E6B89}" srcOrd="0" destOrd="0" presId="urn:microsoft.com/office/officeart/2005/8/layout/chevron2"/>
    <dgm:cxn modelId="{72B06F41-E142-42A5-B445-45D467AD285C}" type="presParOf" srcId="{2D3B735D-AFF9-4592-B1BA-88C17280EC28}" destId="{F3CDD7BB-95C2-4208-8734-AC22073F7E7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249C5D-118C-4938-A7A0-A86D4A4B8467}" type="doc">
      <dgm:prSet loTypeId="urn:microsoft.com/office/officeart/2005/8/layout/funnel1" loCatId="relationship" qsTypeId="urn:microsoft.com/office/officeart/2005/8/quickstyle/3d3" qsCatId="3D" csTypeId="urn:microsoft.com/office/officeart/2005/8/colors/accent1_2" csCatId="accent1" phldr="1"/>
      <dgm:spPr/>
      <dgm:t>
        <a:bodyPr/>
        <a:lstStyle/>
        <a:p>
          <a:endParaRPr lang="it-IT"/>
        </a:p>
      </dgm:t>
    </dgm:pt>
    <dgm:pt modelId="{22E4463B-0008-4269-AC80-75D8376CA151}">
      <dgm:prSet phldrT="[Testo]"/>
      <dgm:spPr>
        <a:solidFill>
          <a:srgbClr val="00B0F0"/>
        </a:solidFill>
      </dgm:spPr>
      <dgm:t>
        <a:bodyPr/>
        <a:lstStyle/>
        <a:p>
          <a:r>
            <a:rPr lang="it-IT" dirty="0" smtClean="0"/>
            <a:t>EBT</a:t>
          </a:r>
          <a:endParaRPr lang="it-IT" dirty="0"/>
        </a:p>
      </dgm:t>
    </dgm:pt>
    <dgm:pt modelId="{57B98102-E3C7-4C08-9125-B58A709BEECD}" type="sibTrans" cxnId="{8D271A29-AE75-4336-ADAE-8A3366F35676}">
      <dgm:prSet/>
      <dgm:spPr/>
      <dgm:t>
        <a:bodyPr/>
        <a:lstStyle/>
        <a:p>
          <a:endParaRPr lang="it-IT"/>
        </a:p>
      </dgm:t>
    </dgm:pt>
    <dgm:pt modelId="{573FE6EB-FD83-4F37-91C8-9F5242A4C01B}" type="parTrans" cxnId="{8D271A29-AE75-4336-ADAE-8A3366F35676}">
      <dgm:prSet/>
      <dgm:spPr/>
      <dgm:t>
        <a:bodyPr/>
        <a:lstStyle/>
        <a:p>
          <a:endParaRPr lang="it-IT"/>
        </a:p>
      </dgm:t>
    </dgm:pt>
    <dgm:pt modelId="{7EEA2FB4-2B46-49CA-8BDD-F4B6FB39C628}">
      <dgm:prSet phldrT="[Testo]"/>
      <dgm:spPr>
        <a:solidFill>
          <a:schemeClr val="accent2"/>
        </a:solidFill>
      </dgm:spPr>
      <dgm:t>
        <a:bodyPr/>
        <a:lstStyle/>
        <a:p>
          <a:r>
            <a:rPr lang="it-IT" dirty="0" err="1" smtClean="0"/>
            <a:t>Var</a:t>
          </a:r>
          <a:r>
            <a:rPr lang="it-IT" dirty="0" smtClean="0"/>
            <a:t>.+</a:t>
          </a:r>
          <a:endParaRPr lang="it-IT" dirty="0"/>
        </a:p>
      </dgm:t>
    </dgm:pt>
    <dgm:pt modelId="{BDD7BE54-09FB-4F73-8FA3-8D89B097C8C6}" type="sibTrans" cxnId="{65038A8C-5318-4660-A01B-C7421475BE87}">
      <dgm:prSet/>
      <dgm:spPr/>
      <dgm:t>
        <a:bodyPr/>
        <a:lstStyle/>
        <a:p>
          <a:endParaRPr lang="it-IT"/>
        </a:p>
      </dgm:t>
    </dgm:pt>
    <dgm:pt modelId="{7A267CC6-1C4B-4E68-A7EA-FBFDDC47C597}" type="parTrans" cxnId="{65038A8C-5318-4660-A01B-C7421475BE87}">
      <dgm:prSet/>
      <dgm:spPr/>
      <dgm:t>
        <a:bodyPr/>
        <a:lstStyle/>
        <a:p>
          <a:endParaRPr lang="it-IT"/>
        </a:p>
      </dgm:t>
    </dgm:pt>
    <dgm:pt modelId="{6CB43B36-BC0B-4461-B5A5-5A07CB2571AD}">
      <dgm:prSet phldrT="[Testo]"/>
      <dgm:spPr>
        <a:solidFill>
          <a:srgbClr val="00B050"/>
        </a:solidFill>
      </dgm:spPr>
      <dgm:t>
        <a:bodyPr/>
        <a:lstStyle/>
        <a:p>
          <a:r>
            <a:rPr lang="it-IT" dirty="0" err="1" smtClean="0"/>
            <a:t>Var</a:t>
          </a:r>
          <a:r>
            <a:rPr lang="it-IT" dirty="0" smtClean="0"/>
            <a:t>. -</a:t>
          </a:r>
          <a:endParaRPr lang="it-IT" dirty="0"/>
        </a:p>
      </dgm:t>
    </dgm:pt>
    <dgm:pt modelId="{369A3E7B-092B-47CA-AAE1-640F1E456D23}" type="sibTrans" cxnId="{EDA7EBC1-EACD-406A-90EF-F01D72F1AC53}">
      <dgm:prSet/>
      <dgm:spPr/>
      <dgm:t>
        <a:bodyPr/>
        <a:lstStyle/>
        <a:p>
          <a:endParaRPr lang="it-IT"/>
        </a:p>
      </dgm:t>
    </dgm:pt>
    <dgm:pt modelId="{ABD1816F-C491-44F2-8A3B-3D41733C6617}" type="parTrans" cxnId="{EDA7EBC1-EACD-406A-90EF-F01D72F1AC53}">
      <dgm:prSet/>
      <dgm:spPr/>
      <dgm:t>
        <a:bodyPr/>
        <a:lstStyle/>
        <a:p>
          <a:endParaRPr lang="it-IT"/>
        </a:p>
      </dgm:t>
    </dgm:pt>
    <dgm:pt modelId="{96F0FBF1-8BAE-441C-BD69-BFC10A658798}">
      <dgm:prSet phldrT="[Testo]" custScaleX="47883" custScaleY="64444" custLinFactY="-166526" custLinFactNeighborX="37083" custLinFactNeighborY="-200000">
        <dgm:style>
          <a:lnRef idx="1">
            <a:schemeClr val="accent1"/>
          </a:lnRef>
          <a:fillRef idx="2">
            <a:schemeClr val="accent1"/>
          </a:fillRef>
          <a:effectRef idx="1">
            <a:schemeClr val="accent1"/>
          </a:effectRef>
          <a:fontRef idx="minor">
            <a:schemeClr val="dk1"/>
          </a:fontRef>
        </dgm:style>
      </dgm:prSet>
      <dgm:spPr/>
      <dgm:t>
        <a:bodyPr/>
        <a:lstStyle/>
        <a:p>
          <a:endParaRPr lang="it-IT"/>
        </a:p>
      </dgm:t>
    </dgm:pt>
    <dgm:pt modelId="{A1EDD364-B9AA-4C9B-9B8B-5E037E91460B}" type="sibTrans" cxnId="{692AC1E4-F83D-45C5-8B94-19D4C276057D}">
      <dgm:prSet/>
      <dgm:spPr/>
      <dgm:t>
        <a:bodyPr/>
        <a:lstStyle/>
        <a:p>
          <a:endParaRPr lang="it-IT"/>
        </a:p>
      </dgm:t>
    </dgm:pt>
    <dgm:pt modelId="{E6127B2D-CA2B-43B3-B889-BAA4C7920A4A}" type="parTrans" cxnId="{692AC1E4-F83D-45C5-8B94-19D4C276057D}">
      <dgm:prSet/>
      <dgm:spPr/>
      <dgm:t>
        <a:bodyPr/>
        <a:lstStyle/>
        <a:p>
          <a:endParaRPr lang="it-IT"/>
        </a:p>
      </dgm:t>
    </dgm:pt>
    <dgm:pt modelId="{A7662BFA-9148-4B34-9243-90B2B233FACC}">
      <dgm:prSet phldrT="[Testo]" custScaleX="47883" custScaleY="64444" custLinFactY="-166526" custLinFactNeighborX="37083" custLinFactNeighborY="-200000">
        <dgm:style>
          <a:lnRef idx="1">
            <a:schemeClr val="accent1"/>
          </a:lnRef>
          <a:fillRef idx="2">
            <a:schemeClr val="accent1"/>
          </a:fillRef>
          <a:effectRef idx="1">
            <a:schemeClr val="accent1"/>
          </a:effectRef>
          <a:fontRef idx="minor">
            <a:schemeClr val="dk1"/>
          </a:fontRef>
        </dgm:style>
      </dgm:prSet>
      <dgm:spPr/>
      <dgm:t>
        <a:bodyPr/>
        <a:lstStyle/>
        <a:p>
          <a:endParaRPr lang="it-IT"/>
        </a:p>
      </dgm:t>
    </dgm:pt>
    <dgm:pt modelId="{7026E973-006C-4081-8281-BF5DC0D20BBB}" type="sibTrans" cxnId="{C5FD46E6-EC4B-4975-9A59-F3D0DD289810}">
      <dgm:prSet/>
      <dgm:spPr/>
      <dgm:t>
        <a:bodyPr/>
        <a:lstStyle/>
        <a:p>
          <a:endParaRPr lang="it-IT"/>
        </a:p>
      </dgm:t>
    </dgm:pt>
    <dgm:pt modelId="{19E30DD7-61AF-4AFB-AB78-7209C6DCBF37}" type="parTrans" cxnId="{C5FD46E6-EC4B-4975-9A59-F3D0DD289810}">
      <dgm:prSet/>
      <dgm:spPr/>
      <dgm:t>
        <a:bodyPr/>
        <a:lstStyle/>
        <a:p>
          <a:endParaRPr lang="it-IT"/>
        </a:p>
      </dgm:t>
    </dgm:pt>
    <dgm:pt modelId="{8E98B17F-4B8D-4465-9458-1838D793C090}">
      <dgm:prSet phldrT="[Testo]" custT="1">
        <dgm:style>
          <a:lnRef idx="1">
            <a:schemeClr val="accent1"/>
          </a:lnRef>
          <a:fillRef idx="2">
            <a:schemeClr val="accent1"/>
          </a:fillRef>
          <a:effectRef idx="1">
            <a:schemeClr val="accent1"/>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400" b="1" dirty="0" smtClean="0">
              <a:effectLst>
                <a:outerShdw blurRad="38100" dist="38100" dir="2700000" algn="tl">
                  <a:srgbClr val="000000">
                    <a:alpha val="43137"/>
                  </a:srgbClr>
                </a:outerShdw>
              </a:effectLst>
            </a:rPr>
            <a:t>Imposte correnti</a:t>
          </a:r>
          <a:endParaRPr lang="it-IT" sz="1400" b="1" dirty="0">
            <a:effectLst>
              <a:outerShdw blurRad="38100" dist="38100" dir="2700000" algn="tl">
                <a:srgbClr val="000000">
                  <a:alpha val="43137"/>
                </a:srgbClr>
              </a:outerShdw>
            </a:effectLst>
          </a:endParaRPr>
        </a:p>
      </dgm:t>
    </dgm:pt>
    <dgm:pt modelId="{178E350F-2D0D-4CCE-8D24-DCE828D19C6E}" type="sibTrans" cxnId="{24721D83-882E-4B40-A68C-8F94A635921D}">
      <dgm:prSet/>
      <dgm:spPr/>
      <dgm:t>
        <a:bodyPr/>
        <a:lstStyle/>
        <a:p>
          <a:endParaRPr lang="it-IT"/>
        </a:p>
      </dgm:t>
    </dgm:pt>
    <dgm:pt modelId="{E66379BE-F61D-416F-9889-D84EEC1655B9}" type="parTrans" cxnId="{24721D83-882E-4B40-A68C-8F94A635921D}">
      <dgm:prSet/>
      <dgm:spPr/>
      <dgm:t>
        <a:bodyPr/>
        <a:lstStyle/>
        <a:p>
          <a:endParaRPr lang="it-IT"/>
        </a:p>
      </dgm:t>
    </dgm:pt>
    <dgm:pt modelId="{73A8C7F3-B6EF-46A8-95F4-9BF6B4FE896C}" type="pres">
      <dgm:prSet presAssocID="{57249C5D-118C-4938-A7A0-A86D4A4B8467}" presName="Name0" presStyleCnt="0">
        <dgm:presLayoutVars>
          <dgm:chMax val="4"/>
          <dgm:resizeHandles val="exact"/>
        </dgm:presLayoutVars>
      </dgm:prSet>
      <dgm:spPr/>
      <dgm:t>
        <a:bodyPr/>
        <a:lstStyle/>
        <a:p>
          <a:endParaRPr lang="it-IT"/>
        </a:p>
      </dgm:t>
    </dgm:pt>
    <dgm:pt modelId="{642DA6C2-9BDC-4AD9-82E8-4FC397EDB175}" type="pres">
      <dgm:prSet presAssocID="{57249C5D-118C-4938-A7A0-A86D4A4B8467}" presName="ellipse" presStyleLbl="trBgShp" presStyleIdx="0" presStyleCnt="1" custAng="14070526" custLinFactY="16049" custLinFactNeighborX="-53074" custLinFactNeighborY="100000"/>
      <dgm:spPr/>
      <dgm:t>
        <a:bodyPr/>
        <a:lstStyle/>
        <a:p>
          <a:endParaRPr lang="it-IT"/>
        </a:p>
      </dgm:t>
    </dgm:pt>
    <dgm:pt modelId="{6EC32DCE-0BB9-48DE-A0F6-4FDFAFE279F8}" type="pres">
      <dgm:prSet presAssocID="{57249C5D-118C-4938-A7A0-A86D4A4B8467}" presName="arrow1" presStyleLbl="fgShp" presStyleIdx="0" presStyleCnt="1" custAng="7406415" custFlipVert="0" custFlipHor="1" custScaleX="65574" custScaleY="75877" custLinFactY="-300000" custLinFactNeighborX="36030" custLinFactNeighborY="-312070">
        <dgm:style>
          <a:lnRef idx="1">
            <a:schemeClr val="accent4"/>
          </a:lnRef>
          <a:fillRef idx="3">
            <a:schemeClr val="accent4"/>
          </a:fillRef>
          <a:effectRef idx="2">
            <a:schemeClr val="accent4"/>
          </a:effectRef>
          <a:fontRef idx="minor">
            <a:schemeClr val="lt1"/>
          </a:fontRef>
        </dgm:style>
      </dgm:prSet>
      <dgm:spPr/>
    </dgm:pt>
    <dgm:pt modelId="{A83FA6E3-3EEE-467D-8262-F6E7EF3DA42B}" type="pres">
      <dgm:prSet presAssocID="{57249C5D-118C-4938-A7A0-A86D4A4B8467}" presName="rectangle" presStyleLbl="revTx" presStyleIdx="0" presStyleCnt="1" custScaleX="47883" custScaleY="47412" custLinFactY="-200000" custLinFactNeighborX="40956" custLinFactNeighborY="-234476">
        <dgm:presLayoutVars>
          <dgm:bulletEnabled val="1"/>
        </dgm:presLayoutVars>
      </dgm:prSet>
      <dgm:spPr/>
      <dgm:t>
        <a:bodyPr/>
        <a:lstStyle/>
        <a:p>
          <a:endParaRPr lang="it-IT"/>
        </a:p>
      </dgm:t>
    </dgm:pt>
    <dgm:pt modelId="{DFFEC3EE-CF05-4FE3-8163-4AEDF800F6B4}" type="pres">
      <dgm:prSet presAssocID="{7EEA2FB4-2B46-49CA-8BDD-F4B6FB39C628}" presName="item1" presStyleLbl="node1" presStyleIdx="0" presStyleCnt="3" custLinFactNeighborX="-56037" custLinFactNeighborY="-51189">
        <dgm:presLayoutVars>
          <dgm:bulletEnabled val="1"/>
        </dgm:presLayoutVars>
      </dgm:prSet>
      <dgm:spPr/>
      <dgm:t>
        <a:bodyPr/>
        <a:lstStyle/>
        <a:p>
          <a:endParaRPr lang="it-IT"/>
        </a:p>
      </dgm:t>
    </dgm:pt>
    <dgm:pt modelId="{6FD4C536-C9B9-459C-8CA9-5E5138A83F9D}" type="pres">
      <dgm:prSet presAssocID="{6CB43B36-BC0B-4461-B5A5-5A07CB2571AD}" presName="item2" presStyleLbl="node1" presStyleIdx="1" presStyleCnt="3" custLinFactNeighborX="-87638" custLinFactNeighborY="23834">
        <dgm:presLayoutVars>
          <dgm:bulletEnabled val="1"/>
        </dgm:presLayoutVars>
      </dgm:prSet>
      <dgm:spPr/>
      <dgm:t>
        <a:bodyPr/>
        <a:lstStyle/>
        <a:p>
          <a:endParaRPr lang="it-IT"/>
        </a:p>
      </dgm:t>
    </dgm:pt>
    <dgm:pt modelId="{25FC0DDD-154D-4911-AFFA-3D46119A0671}" type="pres">
      <dgm:prSet presAssocID="{8E98B17F-4B8D-4465-9458-1838D793C090}" presName="item3" presStyleLbl="node1" presStyleIdx="2" presStyleCnt="3" custLinFactX="-37524" custLinFactY="25893" custLinFactNeighborX="-100000" custLinFactNeighborY="100000">
        <dgm:presLayoutVars>
          <dgm:bulletEnabled val="1"/>
        </dgm:presLayoutVars>
      </dgm:prSet>
      <dgm:spPr/>
      <dgm:t>
        <a:bodyPr/>
        <a:lstStyle/>
        <a:p>
          <a:endParaRPr lang="it-IT"/>
        </a:p>
      </dgm:t>
    </dgm:pt>
    <dgm:pt modelId="{A95B66B1-FD68-4E5D-82A5-D150DCD026C3}" type="pres">
      <dgm:prSet presAssocID="{57249C5D-118C-4938-A7A0-A86D4A4B8467}" presName="funnel" presStyleLbl="trAlignAcc1" presStyleIdx="0" presStyleCnt="1" custAng="14061534" custLinFactNeighborX="-31974" custLinFactNeighborY="7089"/>
      <dgm:spPr/>
      <dgm:t>
        <a:bodyPr/>
        <a:lstStyle/>
        <a:p>
          <a:endParaRPr lang="it-IT"/>
        </a:p>
      </dgm:t>
    </dgm:pt>
  </dgm:ptLst>
  <dgm:cxnLst>
    <dgm:cxn modelId="{4538D12C-1856-40A8-BF11-5991F65A55DD}" type="presOf" srcId="{22E4463B-0008-4269-AC80-75D8376CA151}" destId="{25FC0DDD-154D-4911-AFFA-3D46119A0671}" srcOrd="0" destOrd="0" presId="urn:microsoft.com/office/officeart/2005/8/layout/funnel1"/>
    <dgm:cxn modelId="{887D7A83-424C-4017-923D-39D39151E4FA}" type="presOf" srcId="{57249C5D-118C-4938-A7A0-A86D4A4B8467}" destId="{73A8C7F3-B6EF-46A8-95F4-9BF6B4FE896C}" srcOrd="0" destOrd="0" presId="urn:microsoft.com/office/officeart/2005/8/layout/funnel1"/>
    <dgm:cxn modelId="{3FE6ED4D-A392-4EF6-B738-8D91C98CFB79}" type="presOf" srcId="{6CB43B36-BC0B-4461-B5A5-5A07CB2571AD}" destId="{DFFEC3EE-CF05-4FE3-8163-4AEDF800F6B4}" srcOrd="0" destOrd="0" presId="urn:microsoft.com/office/officeart/2005/8/layout/funnel1"/>
    <dgm:cxn modelId="{24721D83-882E-4B40-A68C-8F94A635921D}" srcId="{57249C5D-118C-4938-A7A0-A86D4A4B8467}" destId="{8E98B17F-4B8D-4465-9458-1838D793C090}" srcOrd="3" destOrd="0" parTransId="{E66379BE-F61D-416F-9889-D84EEC1655B9}" sibTransId="{178E350F-2D0D-4CCE-8D24-DCE828D19C6E}"/>
    <dgm:cxn modelId="{E51D6379-9994-4A16-84DA-BB9B09736DB3}" type="presOf" srcId="{8E98B17F-4B8D-4465-9458-1838D793C090}" destId="{A83FA6E3-3EEE-467D-8262-F6E7EF3DA42B}" srcOrd="0" destOrd="0" presId="urn:microsoft.com/office/officeart/2005/8/layout/funnel1"/>
    <dgm:cxn modelId="{C5FD46E6-EC4B-4975-9A59-F3D0DD289810}" srcId="{57249C5D-118C-4938-A7A0-A86D4A4B8467}" destId="{A7662BFA-9148-4B34-9243-90B2B233FACC}" srcOrd="4" destOrd="0" parTransId="{19E30DD7-61AF-4AFB-AB78-7209C6DCBF37}" sibTransId="{7026E973-006C-4081-8281-BF5DC0D20BBB}"/>
    <dgm:cxn modelId="{CFDA275F-9F27-4DE8-B285-6F1B6F12D577}" type="presOf" srcId="{7EEA2FB4-2B46-49CA-8BDD-F4B6FB39C628}" destId="{6FD4C536-C9B9-459C-8CA9-5E5138A83F9D}" srcOrd="0" destOrd="0" presId="urn:microsoft.com/office/officeart/2005/8/layout/funnel1"/>
    <dgm:cxn modelId="{EDA7EBC1-EACD-406A-90EF-F01D72F1AC53}" srcId="{57249C5D-118C-4938-A7A0-A86D4A4B8467}" destId="{6CB43B36-BC0B-4461-B5A5-5A07CB2571AD}" srcOrd="2" destOrd="0" parTransId="{ABD1816F-C491-44F2-8A3B-3D41733C6617}" sibTransId="{369A3E7B-092B-47CA-AAE1-640F1E456D23}"/>
    <dgm:cxn modelId="{692AC1E4-F83D-45C5-8B94-19D4C276057D}" srcId="{57249C5D-118C-4938-A7A0-A86D4A4B8467}" destId="{96F0FBF1-8BAE-441C-BD69-BFC10A658798}" srcOrd="5" destOrd="0" parTransId="{E6127B2D-CA2B-43B3-B889-BAA4C7920A4A}" sibTransId="{A1EDD364-B9AA-4C9B-9B8B-5E037E91460B}"/>
    <dgm:cxn modelId="{65038A8C-5318-4660-A01B-C7421475BE87}" srcId="{57249C5D-118C-4938-A7A0-A86D4A4B8467}" destId="{7EEA2FB4-2B46-49CA-8BDD-F4B6FB39C628}" srcOrd="1" destOrd="0" parTransId="{7A267CC6-1C4B-4E68-A7EA-FBFDDC47C597}" sibTransId="{BDD7BE54-09FB-4F73-8FA3-8D89B097C8C6}"/>
    <dgm:cxn modelId="{8D271A29-AE75-4336-ADAE-8A3366F35676}" srcId="{57249C5D-118C-4938-A7A0-A86D4A4B8467}" destId="{22E4463B-0008-4269-AC80-75D8376CA151}" srcOrd="0" destOrd="0" parTransId="{573FE6EB-FD83-4F37-91C8-9F5242A4C01B}" sibTransId="{57B98102-E3C7-4C08-9125-B58A709BEECD}"/>
    <dgm:cxn modelId="{7DC7FA0D-DB9A-4413-A36B-26258BF75E6F}" type="presParOf" srcId="{73A8C7F3-B6EF-46A8-95F4-9BF6B4FE896C}" destId="{642DA6C2-9BDC-4AD9-82E8-4FC397EDB175}" srcOrd="0" destOrd="0" presId="urn:microsoft.com/office/officeart/2005/8/layout/funnel1"/>
    <dgm:cxn modelId="{CC5AE565-A9A1-47FC-BB0F-20C3CAE5B26E}" type="presParOf" srcId="{73A8C7F3-B6EF-46A8-95F4-9BF6B4FE896C}" destId="{6EC32DCE-0BB9-48DE-A0F6-4FDFAFE279F8}" srcOrd="1" destOrd="0" presId="urn:microsoft.com/office/officeart/2005/8/layout/funnel1"/>
    <dgm:cxn modelId="{3B7169C6-9008-4766-A6E8-59B26C4C0A93}" type="presParOf" srcId="{73A8C7F3-B6EF-46A8-95F4-9BF6B4FE896C}" destId="{A83FA6E3-3EEE-467D-8262-F6E7EF3DA42B}" srcOrd="2" destOrd="0" presId="urn:microsoft.com/office/officeart/2005/8/layout/funnel1"/>
    <dgm:cxn modelId="{0464321A-E144-49F7-932C-6D5FFD5F5E37}" type="presParOf" srcId="{73A8C7F3-B6EF-46A8-95F4-9BF6B4FE896C}" destId="{DFFEC3EE-CF05-4FE3-8163-4AEDF800F6B4}" srcOrd="3" destOrd="0" presId="urn:microsoft.com/office/officeart/2005/8/layout/funnel1"/>
    <dgm:cxn modelId="{C344555F-12DB-43B7-837D-F6C38F567177}" type="presParOf" srcId="{73A8C7F3-B6EF-46A8-95F4-9BF6B4FE896C}" destId="{6FD4C536-C9B9-459C-8CA9-5E5138A83F9D}" srcOrd="4" destOrd="0" presId="urn:microsoft.com/office/officeart/2005/8/layout/funnel1"/>
    <dgm:cxn modelId="{9C7016CB-A00F-422D-B473-3A7A1B052382}" type="presParOf" srcId="{73A8C7F3-B6EF-46A8-95F4-9BF6B4FE896C}" destId="{25FC0DDD-154D-4911-AFFA-3D46119A0671}" srcOrd="5" destOrd="0" presId="urn:microsoft.com/office/officeart/2005/8/layout/funnel1"/>
    <dgm:cxn modelId="{06CB3645-A9DF-400A-B5DE-B7E571B502FD}" type="presParOf" srcId="{73A8C7F3-B6EF-46A8-95F4-9BF6B4FE896C}" destId="{A95B66B1-FD68-4E5D-82A5-D150DCD026C3}"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5334BA-BDED-4734-993E-33FB65172C0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A0474FED-7960-4539-ACF8-A861B225A752}">
      <dgm:prSet phldrT="[Testo]"/>
      <dgm:spPr>
        <a:solidFill>
          <a:srgbClr val="00B050"/>
        </a:solidFill>
      </dgm:spPr>
      <dgm:t>
        <a:bodyPr/>
        <a:lstStyle/>
        <a:p>
          <a:r>
            <a:rPr lang="it-IT" b="1" dirty="0" smtClean="0">
              <a:solidFill>
                <a:schemeClr val="tx1"/>
              </a:solidFill>
              <a:effectLst>
                <a:outerShdw blurRad="38100" dist="38100" dir="2700000" algn="tl">
                  <a:srgbClr val="000000">
                    <a:alpha val="43137"/>
                  </a:srgbClr>
                </a:outerShdw>
              </a:effectLst>
            </a:rPr>
            <a:t>- Costi addizionali </a:t>
          </a:r>
          <a:endParaRPr lang="it-IT" b="1" dirty="0">
            <a:solidFill>
              <a:schemeClr val="tx1"/>
            </a:solidFill>
            <a:effectLst>
              <a:outerShdw blurRad="38100" dist="38100" dir="2700000" algn="tl">
                <a:srgbClr val="000000">
                  <a:alpha val="43137"/>
                </a:srgbClr>
              </a:outerShdw>
            </a:effectLst>
          </a:endParaRPr>
        </a:p>
      </dgm:t>
    </dgm:pt>
    <dgm:pt modelId="{2A6BF443-4643-4F0D-B2FD-F1B9DEB38D4A}" type="parTrans" cxnId="{B9AEFDAD-60F7-4B37-A1E3-E092472B31C6}">
      <dgm:prSet/>
      <dgm:spPr/>
      <dgm:t>
        <a:bodyPr/>
        <a:lstStyle/>
        <a:p>
          <a:endParaRPr lang="it-IT"/>
        </a:p>
      </dgm:t>
    </dgm:pt>
    <dgm:pt modelId="{667C2881-B29B-403D-9191-33583D24400C}" type="sibTrans" cxnId="{B9AEFDAD-60F7-4B37-A1E3-E092472B31C6}">
      <dgm:prSet/>
      <dgm:spPr/>
      <dgm:t>
        <a:bodyPr/>
        <a:lstStyle/>
        <a:p>
          <a:endParaRPr lang="it-IT"/>
        </a:p>
      </dgm:t>
    </dgm:pt>
    <dgm:pt modelId="{F3A88B70-A9E9-4812-9787-44543688F01B}">
      <dgm:prSet phldrT="[Testo]"/>
      <dgm:spPr>
        <a:solidFill>
          <a:srgbClr val="00B050"/>
        </a:solidFill>
      </dgm:spPr>
      <dgm:t>
        <a:bodyPr/>
        <a:lstStyle/>
        <a:p>
          <a:r>
            <a:rPr lang="it-IT" b="1" dirty="0" smtClean="0">
              <a:solidFill>
                <a:schemeClr val="tx1"/>
              </a:solidFill>
              <a:effectLst>
                <a:outerShdw blurRad="38100" dist="38100" dir="2700000" algn="tl">
                  <a:srgbClr val="000000">
                    <a:alpha val="43137"/>
                  </a:srgbClr>
                </a:outerShdw>
              </a:effectLst>
            </a:rPr>
            <a:t>- Necessità di capitale circolante</a:t>
          </a:r>
          <a:endParaRPr lang="it-IT" b="1" dirty="0">
            <a:solidFill>
              <a:schemeClr val="tx1"/>
            </a:solidFill>
            <a:effectLst>
              <a:outerShdw blurRad="38100" dist="38100" dir="2700000" algn="tl">
                <a:srgbClr val="000000">
                  <a:alpha val="43137"/>
                </a:srgbClr>
              </a:outerShdw>
            </a:effectLst>
          </a:endParaRPr>
        </a:p>
      </dgm:t>
    </dgm:pt>
    <dgm:pt modelId="{5CDFEC41-4E0E-4A83-863C-B62ABDFDBA26}" type="parTrans" cxnId="{2C266CBD-C903-4CD5-9F5C-4D1BEF05D27D}">
      <dgm:prSet/>
      <dgm:spPr/>
      <dgm:t>
        <a:bodyPr/>
        <a:lstStyle/>
        <a:p>
          <a:endParaRPr lang="it-IT"/>
        </a:p>
      </dgm:t>
    </dgm:pt>
    <dgm:pt modelId="{56816132-6D33-4B91-B582-A2FEBB76B787}" type="sibTrans" cxnId="{2C266CBD-C903-4CD5-9F5C-4D1BEF05D27D}">
      <dgm:prSet/>
      <dgm:spPr/>
      <dgm:t>
        <a:bodyPr/>
        <a:lstStyle/>
        <a:p>
          <a:endParaRPr lang="it-IT"/>
        </a:p>
      </dgm:t>
    </dgm:pt>
    <dgm:pt modelId="{35688A61-84A5-4AC8-8561-66FAA5013BED}">
      <dgm:prSet phldrT="[Testo]"/>
      <dgm:spPr>
        <a:solidFill>
          <a:srgbClr val="00B050"/>
        </a:solidFill>
      </dgm:spPr>
      <dgm:t>
        <a:bodyPr/>
        <a:lstStyle/>
        <a:p>
          <a:r>
            <a:rPr lang="it-IT" b="1" dirty="0" smtClean="0">
              <a:solidFill>
                <a:schemeClr val="tx1"/>
              </a:solidFill>
              <a:effectLst>
                <a:outerShdw blurRad="38100" dist="38100" dir="2700000" algn="tl">
                  <a:srgbClr val="000000">
                    <a:alpha val="43137"/>
                  </a:srgbClr>
                </a:outerShdw>
              </a:effectLst>
            </a:rPr>
            <a:t>- Considerare tutti gli effetti collaterali</a:t>
          </a:r>
          <a:endParaRPr lang="it-IT" b="1" dirty="0">
            <a:solidFill>
              <a:schemeClr val="tx1"/>
            </a:solidFill>
            <a:effectLst>
              <a:outerShdw blurRad="38100" dist="38100" dir="2700000" algn="tl">
                <a:srgbClr val="000000">
                  <a:alpha val="43137"/>
                </a:srgbClr>
              </a:outerShdw>
            </a:effectLst>
          </a:endParaRPr>
        </a:p>
      </dgm:t>
    </dgm:pt>
    <dgm:pt modelId="{A47393B7-4376-4A1D-BC48-931D88EE36D8}" type="parTrans" cxnId="{BFAF7FF1-8233-408E-8424-448C38661A06}">
      <dgm:prSet/>
      <dgm:spPr/>
      <dgm:t>
        <a:bodyPr/>
        <a:lstStyle/>
        <a:p>
          <a:endParaRPr lang="it-IT"/>
        </a:p>
      </dgm:t>
    </dgm:pt>
    <dgm:pt modelId="{5A823F9F-8BF9-49C6-A566-6FDA06A6E90B}" type="sibTrans" cxnId="{BFAF7FF1-8233-408E-8424-448C38661A06}">
      <dgm:prSet/>
      <dgm:spPr/>
      <dgm:t>
        <a:bodyPr/>
        <a:lstStyle/>
        <a:p>
          <a:endParaRPr lang="it-IT"/>
        </a:p>
      </dgm:t>
    </dgm:pt>
    <dgm:pt modelId="{9F13C3F5-4522-4B08-A428-C8D452CAD5D2}">
      <dgm:prSet/>
      <dgm:spPr>
        <a:solidFill>
          <a:srgbClr val="00B050"/>
        </a:solidFill>
      </dgm:spPr>
      <dgm:t>
        <a:bodyPr/>
        <a:lstStyle/>
        <a:p>
          <a:r>
            <a:rPr lang="it-IT" b="1" dirty="0" smtClean="0">
              <a:solidFill>
                <a:schemeClr val="tx1"/>
              </a:solidFill>
              <a:effectLst>
                <a:outerShdw blurRad="38100" dist="38100" dir="2700000" algn="tl">
                  <a:srgbClr val="000000">
                    <a:alpha val="43137"/>
                  </a:srgbClr>
                </a:outerShdw>
              </a:effectLst>
            </a:rPr>
            <a:t>- Ricavi addizionali </a:t>
          </a:r>
          <a:endParaRPr lang="it-IT" b="1" dirty="0">
            <a:solidFill>
              <a:schemeClr val="tx1"/>
            </a:solidFill>
            <a:effectLst>
              <a:outerShdw blurRad="38100" dist="38100" dir="2700000" algn="tl">
                <a:srgbClr val="000000">
                  <a:alpha val="43137"/>
                </a:srgbClr>
              </a:outerShdw>
            </a:effectLst>
          </a:endParaRPr>
        </a:p>
      </dgm:t>
    </dgm:pt>
    <dgm:pt modelId="{334BB81A-3550-458D-8FD8-3919550846CC}" type="parTrans" cxnId="{8E166CE3-6C96-4035-828A-62A5B3CA80DA}">
      <dgm:prSet/>
      <dgm:spPr/>
      <dgm:t>
        <a:bodyPr/>
        <a:lstStyle/>
        <a:p>
          <a:endParaRPr lang="it-IT"/>
        </a:p>
      </dgm:t>
    </dgm:pt>
    <dgm:pt modelId="{A665CFC1-FC94-4401-98EE-BA687B41868A}" type="sibTrans" cxnId="{8E166CE3-6C96-4035-828A-62A5B3CA80DA}">
      <dgm:prSet/>
      <dgm:spPr/>
      <dgm:t>
        <a:bodyPr/>
        <a:lstStyle/>
        <a:p>
          <a:endParaRPr lang="it-IT"/>
        </a:p>
      </dgm:t>
    </dgm:pt>
    <dgm:pt modelId="{7A1A4E60-1F9B-4C04-997C-1332FD2ECF16}">
      <dgm:prSet/>
      <dgm:spPr>
        <a:solidFill>
          <a:srgbClr val="00B050"/>
        </a:solidFill>
      </dgm:spPr>
      <dgm:t>
        <a:bodyPr/>
        <a:lstStyle/>
        <a:p>
          <a:r>
            <a:rPr lang="it-IT" b="1" dirty="0" smtClean="0">
              <a:solidFill>
                <a:schemeClr val="tx1"/>
              </a:solidFill>
              <a:effectLst>
                <a:outerShdw blurRad="38100" dist="38100" dir="2700000" algn="tl">
                  <a:srgbClr val="000000">
                    <a:alpha val="43137"/>
                  </a:srgbClr>
                </a:outerShdw>
              </a:effectLst>
            </a:rPr>
            <a:t>- Aumento delle efficienze</a:t>
          </a:r>
          <a:endParaRPr lang="it-IT" b="1" dirty="0">
            <a:solidFill>
              <a:schemeClr val="tx1"/>
            </a:solidFill>
            <a:effectLst>
              <a:outerShdw blurRad="38100" dist="38100" dir="2700000" algn="tl">
                <a:srgbClr val="000000">
                  <a:alpha val="43137"/>
                </a:srgbClr>
              </a:outerShdw>
            </a:effectLst>
          </a:endParaRPr>
        </a:p>
      </dgm:t>
    </dgm:pt>
    <dgm:pt modelId="{B0CE9451-CC9D-4E55-9577-2A9D6B03674B}" type="parTrans" cxnId="{6BF02FB0-A2F3-42BB-A790-7DAFD0B54AE9}">
      <dgm:prSet/>
      <dgm:spPr/>
      <dgm:t>
        <a:bodyPr/>
        <a:lstStyle/>
        <a:p>
          <a:endParaRPr lang="it-IT"/>
        </a:p>
      </dgm:t>
    </dgm:pt>
    <dgm:pt modelId="{C82BB735-7FCB-474D-9983-34D789D3F2A8}" type="sibTrans" cxnId="{6BF02FB0-A2F3-42BB-A790-7DAFD0B54AE9}">
      <dgm:prSet/>
      <dgm:spPr/>
      <dgm:t>
        <a:bodyPr/>
        <a:lstStyle/>
        <a:p>
          <a:endParaRPr lang="it-IT"/>
        </a:p>
      </dgm:t>
    </dgm:pt>
    <dgm:pt modelId="{EB1E3150-85F4-4DC2-B81B-6C68708CD5F2}">
      <dgm:prSet/>
      <dgm:spPr>
        <a:solidFill>
          <a:srgbClr val="00B050"/>
        </a:solidFill>
      </dgm:spPr>
      <dgm:t>
        <a:bodyPr/>
        <a:lstStyle/>
        <a:p>
          <a:r>
            <a:rPr lang="it-IT" b="1" dirty="0" smtClean="0">
              <a:solidFill>
                <a:schemeClr val="tx1"/>
              </a:solidFill>
              <a:effectLst>
                <a:outerShdw blurRad="38100" dist="38100" dir="2700000" algn="tl">
                  <a:srgbClr val="000000">
                    <a:alpha val="43137"/>
                  </a:srgbClr>
                </a:outerShdw>
              </a:effectLst>
            </a:rPr>
            <a:t>- Non considerare i costi sommersi</a:t>
          </a:r>
          <a:endParaRPr lang="it-IT" b="1" dirty="0">
            <a:solidFill>
              <a:schemeClr val="tx1"/>
            </a:solidFill>
            <a:effectLst>
              <a:outerShdw blurRad="38100" dist="38100" dir="2700000" algn="tl">
                <a:srgbClr val="000000">
                  <a:alpha val="43137"/>
                </a:srgbClr>
              </a:outerShdw>
            </a:effectLst>
          </a:endParaRPr>
        </a:p>
      </dgm:t>
    </dgm:pt>
    <dgm:pt modelId="{E0AA32F6-E8C8-44ED-B06C-F7ED5FB4C755}" type="parTrans" cxnId="{82DD3263-C8B3-411A-A19D-42A3E28C45C3}">
      <dgm:prSet/>
      <dgm:spPr/>
      <dgm:t>
        <a:bodyPr/>
        <a:lstStyle/>
        <a:p>
          <a:endParaRPr lang="it-IT"/>
        </a:p>
      </dgm:t>
    </dgm:pt>
    <dgm:pt modelId="{3BD6D2D6-F812-49BC-88E5-AF4029BB6935}" type="sibTrans" cxnId="{82DD3263-C8B3-411A-A19D-42A3E28C45C3}">
      <dgm:prSet/>
      <dgm:spPr/>
      <dgm:t>
        <a:bodyPr/>
        <a:lstStyle/>
        <a:p>
          <a:endParaRPr lang="it-IT"/>
        </a:p>
      </dgm:t>
    </dgm:pt>
    <dgm:pt modelId="{CCEA97BA-FDAC-45C0-ADE3-954C524FF4BE}">
      <dgm:prSet/>
      <dgm:spPr>
        <a:solidFill>
          <a:srgbClr val="00B050"/>
        </a:solidFill>
      </dgm:spPr>
      <dgm:t>
        <a:bodyPr/>
        <a:lstStyle/>
        <a:p>
          <a:r>
            <a:rPr lang="it-IT" b="1" dirty="0" smtClean="0">
              <a:solidFill>
                <a:schemeClr val="tx1"/>
              </a:solidFill>
              <a:effectLst>
                <a:outerShdw blurRad="38100" dist="38100" dir="2700000" algn="tl">
                  <a:srgbClr val="000000">
                    <a:alpha val="43137"/>
                  </a:srgbClr>
                </a:outerShdw>
              </a:effectLst>
            </a:rPr>
            <a:t>- Attenzione alla ripartizione dei costi comuni</a:t>
          </a:r>
          <a:endParaRPr lang="it-IT" b="1" dirty="0">
            <a:solidFill>
              <a:schemeClr val="tx1"/>
            </a:solidFill>
            <a:effectLst>
              <a:outerShdw blurRad="38100" dist="38100" dir="2700000" algn="tl">
                <a:srgbClr val="000000">
                  <a:alpha val="43137"/>
                </a:srgbClr>
              </a:outerShdw>
            </a:effectLst>
          </a:endParaRPr>
        </a:p>
      </dgm:t>
    </dgm:pt>
    <dgm:pt modelId="{994DB88F-0CB9-4F44-B7CD-E8094999B78E}" type="parTrans" cxnId="{7B931C49-0060-4D7E-841D-1E1685161C4E}">
      <dgm:prSet/>
      <dgm:spPr/>
      <dgm:t>
        <a:bodyPr/>
        <a:lstStyle/>
        <a:p>
          <a:endParaRPr lang="it-IT"/>
        </a:p>
      </dgm:t>
    </dgm:pt>
    <dgm:pt modelId="{C670A86B-5174-49F3-BE4B-8C08E5E0BE19}" type="sibTrans" cxnId="{7B931C49-0060-4D7E-841D-1E1685161C4E}">
      <dgm:prSet/>
      <dgm:spPr/>
      <dgm:t>
        <a:bodyPr/>
        <a:lstStyle/>
        <a:p>
          <a:endParaRPr lang="it-IT"/>
        </a:p>
      </dgm:t>
    </dgm:pt>
    <dgm:pt modelId="{2B5A28A9-6393-4ABE-8E12-8BBE05D0829C}" type="pres">
      <dgm:prSet presAssocID="{DB5334BA-BDED-4734-993E-33FB65172C0C}" presName="linear" presStyleCnt="0">
        <dgm:presLayoutVars>
          <dgm:dir/>
          <dgm:animLvl val="lvl"/>
          <dgm:resizeHandles val="exact"/>
        </dgm:presLayoutVars>
      </dgm:prSet>
      <dgm:spPr/>
      <dgm:t>
        <a:bodyPr/>
        <a:lstStyle/>
        <a:p>
          <a:endParaRPr lang="it-IT"/>
        </a:p>
      </dgm:t>
    </dgm:pt>
    <dgm:pt modelId="{7C7552BF-265C-432D-9981-E0516C38BE4B}" type="pres">
      <dgm:prSet presAssocID="{9F13C3F5-4522-4B08-A428-C8D452CAD5D2}" presName="parentLin" presStyleCnt="0"/>
      <dgm:spPr/>
    </dgm:pt>
    <dgm:pt modelId="{8A335822-E13C-461A-8ED0-597DD9BDA747}" type="pres">
      <dgm:prSet presAssocID="{9F13C3F5-4522-4B08-A428-C8D452CAD5D2}" presName="parentLeftMargin" presStyleLbl="node1" presStyleIdx="0" presStyleCnt="7"/>
      <dgm:spPr/>
      <dgm:t>
        <a:bodyPr/>
        <a:lstStyle/>
        <a:p>
          <a:endParaRPr lang="it-IT"/>
        </a:p>
      </dgm:t>
    </dgm:pt>
    <dgm:pt modelId="{EC87B3EC-6035-4CE6-AFFC-ED2DB8920387}" type="pres">
      <dgm:prSet presAssocID="{9F13C3F5-4522-4B08-A428-C8D452CAD5D2}" presName="parentText" presStyleLbl="node1" presStyleIdx="0" presStyleCnt="7">
        <dgm:presLayoutVars>
          <dgm:chMax val="0"/>
          <dgm:bulletEnabled val="1"/>
        </dgm:presLayoutVars>
      </dgm:prSet>
      <dgm:spPr/>
      <dgm:t>
        <a:bodyPr/>
        <a:lstStyle/>
        <a:p>
          <a:endParaRPr lang="it-IT"/>
        </a:p>
      </dgm:t>
    </dgm:pt>
    <dgm:pt modelId="{39DE0B5C-B729-4F6C-99F8-16EFA5BE2F1D}" type="pres">
      <dgm:prSet presAssocID="{9F13C3F5-4522-4B08-A428-C8D452CAD5D2}" presName="negativeSpace" presStyleCnt="0"/>
      <dgm:spPr/>
    </dgm:pt>
    <dgm:pt modelId="{895D4B0C-C09A-4645-99D8-C2C6B1D0218D}" type="pres">
      <dgm:prSet presAssocID="{9F13C3F5-4522-4B08-A428-C8D452CAD5D2}" presName="childText" presStyleLbl="conFgAcc1" presStyleIdx="0" presStyleCnt="7">
        <dgm:presLayoutVars>
          <dgm:bulletEnabled val="1"/>
        </dgm:presLayoutVars>
      </dgm:prSet>
      <dgm:spPr/>
    </dgm:pt>
    <dgm:pt modelId="{BEB35D9B-46CB-4A0F-B342-86B28C3FA27E}" type="pres">
      <dgm:prSet presAssocID="{A665CFC1-FC94-4401-98EE-BA687B41868A}" presName="spaceBetweenRectangles" presStyleCnt="0"/>
      <dgm:spPr/>
    </dgm:pt>
    <dgm:pt modelId="{03FE8084-E367-4237-8281-EE3C2539DA65}" type="pres">
      <dgm:prSet presAssocID="{A0474FED-7960-4539-ACF8-A861B225A752}" presName="parentLin" presStyleCnt="0"/>
      <dgm:spPr/>
    </dgm:pt>
    <dgm:pt modelId="{489CF62E-71E0-474A-AEFD-7EF985E79C69}" type="pres">
      <dgm:prSet presAssocID="{A0474FED-7960-4539-ACF8-A861B225A752}" presName="parentLeftMargin" presStyleLbl="node1" presStyleIdx="0" presStyleCnt="7"/>
      <dgm:spPr/>
      <dgm:t>
        <a:bodyPr/>
        <a:lstStyle/>
        <a:p>
          <a:endParaRPr lang="it-IT"/>
        </a:p>
      </dgm:t>
    </dgm:pt>
    <dgm:pt modelId="{EE87A04D-DA4C-4EA1-B733-9364373A26EA}" type="pres">
      <dgm:prSet presAssocID="{A0474FED-7960-4539-ACF8-A861B225A752}" presName="parentText" presStyleLbl="node1" presStyleIdx="1" presStyleCnt="7">
        <dgm:presLayoutVars>
          <dgm:chMax val="0"/>
          <dgm:bulletEnabled val="1"/>
        </dgm:presLayoutVars>
      </dgm:prSet>
      <dgm:spPr/>
      <dgm:t>
        <a:bodyPr/>
        <a:lstStyle/>
        <a:p>
          <a:endParaRPr lang="it-IT"/>
        </a:p>
      </dgm:t>
    </dgm:pt>
    <dgm:pt modelId="{89D5F1C6-0E18-43E2-B4F2-F186D3266DC5}" type="pres">
      <dgm:prSet presAssocID="{A0474FED-7960-4539-ACF8-A861B225A752}" presName="negativeSpace" presStyleCnt="0"/>
      <dgm:spPr/>
    </dgm:pt>
    <dgm:pt modelId="{EB3BF272-5224-4688-99CF-78B3E9BE3B63}" type="pres">
      <dgm:prSet presAssocID="{A0474FED-7960-4539-ACF8-A861B225A752}" presName="childText" presStyleLbl="conFgAcc1" presStyleIdx="1" presStyleCnt="7">
        <dgm:presLayoutVars>
          <dgm:bulletEnabled val="1"/>
        </dgm:presLayoutVars>
      </dgm:prSet>
      <dgm:spPr/>
    </dgm:pt>
    <dgm:pt modelId="{F2BDA63D-851F-4049-B7CF-C3BB65E43F70}" type="pres">
      <dgm:prSet presAssocID="{667C2881-B29B-403D-9191-33583D24400C}" presName="spaceBetweenRectangles" presStyleCnt="0"/>
      <dgm:spPr/>
    </dgm:pt>
    <dgm:pt modelId="{F50FE007-FF07-40B0-B749-57624E7C1842}" type="pres">
      <dgm:prSet presAssocID="{7A1A4E60-1F9B-4C04-997C-1332FD2ECF16}" presName="parentLin" presStyleCnt="0"/>
      <dgm:spPr/>
    </dgm:pt>
    <dgm:pt modelId="{C1472F26-0778-4A80-9197-8875907A68D9}" type="pres">
      <dgm:prSet presAssocID="{7A1A4E60-1F9B-4C04-997C-1332FD2ECF16}" presName="parentLeftMargin" presStyleLbl="node1" presStyleIdx="1" presStyleCnt="7"/>
      <dgm:spPr/>
      <dgm:t>
        <a:bodyPr/>
        <a:lstStyle/>
        <a:p>
          <a:endParaRPr lang="it-IT"/>
        </a:p>
      </dgm:t>
    </dgm:pt>
    <dgm:pt modelId="{3F25A564-975F-4681-82FC-2BCBB5AB8B58}" type="pres">
      <dgm:prSet presAssocID="{7A1A4E60-1F9B-4C04-997C-1332FD2ECF16}" presName="parentText" presStyleLbl="node1" presStyleIdx="2" presStyleCnt="7">
        <dgm:presLayoutVars>
          <dgm:chMax val="0"/>
          <dgm:bulletEnabled val="1"/>
        </dgm:presLayoutVars>
      </dgm:prSet>
      <dgm:spPr/>
      <dgm:t>
        <a:bodyPr/>
        <a:lstStyle/>
        <a:p>
          <a:endParaRPr lang="it-IT"/>
        </a:p>
      </dgm:t>
    </dgm:pt>
    <dgm:pt modelId="{29D92686-2117-46F1-B06C-DA6836762473}" type="pres">
      <dgm:prSet presAssocID="{7A1A4E60-1F9B-4C04-997C-1332FD2ECF16}" presName="negativeSpace" presStyleCnt="0"/>
      <dgm:spPr/>
    </dgm:pt>
    <dgm:pt modelId="{F3CECE46-E64C-4B14-BB63-C79F261EC622}" type="pres">
      <dgm:prSet presAssocID="{7A1A4E60-1F9B-4C04-997C-1332FD2ECF16}" presName="childText" presStyleLbl="conFgAcc1" presStyleIdx="2" presStyleCnt="7">
        <dgm:presLayoutVars>
          <dgm:bulletEnabled val="1"/>
        </dgm:presLayoutVars>
      </dgm:prSet>
      <dgm:spPr/>
    </dgm:pt>
    <dgm:pt modelId="{B139177D-A980-45C3-BBD0-9064AD2DC537}" type="pres">
      <dgm:prSet presAssocID="{C82BB735-7FCB-474D-9983-34D789D3F2A8}" presName="spaceBetweenRectangles" presStyleCnt="0"/>
      <dgm:spPr/>
    </dgm:pt>
    <dgm:pt modelId="{E1E01804-6C62-4D27-97A0-E1503E8C7E92}" type="pres">
      <dgm:prSet presAssocID="{F3A88B70-A9E9-4812-9787-44543688F01B}" presName="parentLin" presStyleCnt="0"/>
      <dgm:spPr/>
    </dgm:pt>
    <dgm:pt modelId="{2457D72C-D59E-4B96-942C-474B97A3491C}" type="pres">
      <dgm:prSet presAssocID="{F3A88B70-A9E9-4812-9787-44543688F01B}" presName="parentLeftMargin" presStyleLbl="node1" presStyleIdx="2" presStyleCnt="7"/>
      <dgm:spPr/>
      <dgm:t>
        <a:bodyPr/>
        <a:lstStyle/>
        <a:p>
          <a:endParaRPr lang="it-IT"/>
        </a:p>
      </dgm:t>
    </dgm:pt>
    <dgm:pt modelId="{FB5C32CF-4F63-49E8-98FF-712BD3CA37F6}" type="pres">
      <dgm:prSet presAssocID="{F3A88B70-A9E9-4812-9787-44543688F01B}" presName="parentText" presStyleLbl="node1" presStyleIdx="3" presStyleCnt="7">
        <dgm:presLayoutVars>
          <dgm:chMax val="0"/>
          <dgm:bulletEnabled val="1"/>
        </dgm:presLayoutVars>
      </dgm:prSet>
      <dgm:spPr/>
      <dgm:t>
        <a:bodyPr/>
        <a:lstStyle/>
        <a:p>
          <a:endParaRPr lang="it-IT"/>
        </a:p>
      </dgm:t>
    </dgm:pt>
    <dgm:pt modelId="{2DF529A7-9C14-4156-A593-D0D57AFDD30B}" type="pres">
      <dgm:prSet presAssocID="{F3A88B70-A9E9-4812-9787-44543688F01B}" presName="negativeSpace" presStyleCnt="0"/>
      <dgm:spPr/>
    </dgm:pt>
    <dgm:pt modelId="{3C317BDB-CE77-4A0F-BE63-B87E09817128}" type="pres">
      <dgm:prSet presAssocID="{F3A88B70-A9E9-4812-9787-44543688F01B}" presName="childText" presStyleLbl="conFgAcc1" presStyleIdx="3" presStyleCnt="7">
        <dgm:presLayoutVars>
          <dgm:bulletEnabled val="1"/>
        </dgm:presLayoutVars>
      </dgm:prSet>
      <dgm:spPr/>
    </dgm:pt>
    <dgm:pt modelId="{B4E5784A-33DF-4E3D-8067-5F1EF07ABBA6}" type="pres">
      <dgm:prSet presAssocID="{56816132-6D33-4B91-B582-A2FEBB76B787}" presName="spaceBetweenRectangles" presStyleCnt="0"/>
      <dgm:spPr/>
    </dgm:pt>
    <dgm:pt modelId="{CD44EBEA-D541-4AE3-9D9A-D630A0CBFCE0}" type="pres">
      <dgm:prSet presAssocID="{EB1E3150-85F4-4DC2-B81B-6C68708CD5F2}" presName="parentLin" presStyleCnt="0"/>
      <dgm:spPr/>
    </dgm:pt>
    <dgm:pt modelId="{C40D5632-ADAB-420B-BA74-8DEE45242DBC}" type="pres">
      <dgm:prSet presAssocID="{EB1E3150-85F4-4DC2-B81B-6C68708CD5F2}" presName="parentLeftMargin" presStyleLbl="node1" presStyleIdx="3" presStyleCnt="7"/>
      <dgm:spPr/>
      <dgm:t>
        <a:bodyPr/>
        <a:lstStyle/>
        <a:p>
          <a:endParaRPr lang="it-IT"/>
        </a:p>
      </dgm:t>
    </dgm:pt>
    <dgm:pt modelId="{F772A1D4-5CC2-4D88-841B-79D9761B4E39}" type="pres">
      <dgm:prSet presAssocID="{EB1E3150-85F4-4DC2-B81B-6C68708CD5F2}" presName="parentText" presStyleLbl="node1" presStyleIdx="4" presStyleCnt="7">
        <dgm:presLayoutVars>
          <dgm:chMax val="0"/>
          <dgm:bulletEnabled val="1"/>
        </dgm:presLayoutVars>
      </dgm:prSet>
      <dgm:spPr/>
      <dgm:t>
        <a:bodyPr/>
        <a:lstStyle/>
        <a:p>
          <a:endParaRPr lang="it-IT"/>
        </a:p>
      </dgm:t>
    </dgm:pt>
    <dgm:pt modelId="{657CCCAE-EA51-440D-997A-F7FB6A21B1B2}" type="pres">
      <dgm:prSet presAssocID="{EB1E3150-85F4-4DC2-B81B-6C68708CD5F2}" presName="negativeSpace" presStyleCnt="0"/>
      <dgm:spPr/>
    </dgm:pt>
    <dgm:pt modelId="{760E4C54-1AE1-4619-B039-7692C7E635E4}" type="pres">
      <dgm:prSet presAssocID="{EB1E3150-85F4-4DC2-B81B-6C68708CD5F2}" presName="childText" presStyleLbl="conFgAcc1" presStyleIdx="4" presStyleCnt="7">
        <dgm:presLayoutVars>
          <dgm:bulletEnabled val="1"/>
        </dgm:presLayoutVars>
      </dgm:prSet>
      <dgm:spPr/>
    </dgm:pt>
    <dgm:pt modelId="{6634E152-275D-489C-99D1-917ADB2FAE4B}" type="pres">
      <dgm:prSet presAssocID="{3BD6D2D6-F812-49BC-88E5-AF4029BB6935}" presName="spaceBetweenRectangles" presStyleCnt="0"/>
      <dgm:spPr/>
    </dgm:pt>
    <dgm:pt modelId="{D5640F8C-B803-4C69-9DF5-8B6C90A2A6A3}" type="pres">
      <dgm:prSet presAssocID="{35688A61-84A5-4AC8-8561-66FAA5013BED}" presName="parentLin" presStyleCnt="0"/>
      <dgm:spPr/>
    </dgm:pt>
    <dgm:pt modelId="{F9DFCC75-DB83-4FBB-ADEC-951D062D38D8}" type="pres">
      <dgm:prSet presAssocID="{35688A61-84A5-4AC8-8561-66FAA5013BED}" presName="parentLeftMargin" presStyleLbl="node1" presStyleIdx="4" presStyleCnt="7"/>
      <dgm:spPr/>
      <dgm:t>
        <a:bodyPr/>
        <a:lstStyle/>
        <a:p>
          <a:endParaRPr lang="it-IT"/>
        </a:p>
      </dgm:t>
    </dgm:pt>
    <dgm:pt modelId="{94AB3F6F-9DAA-4D11-84BB-FEA35518676C}" type="pres">
      <dgm:prSet presAssocID="{35688A61-84A5-4AC8-8561-66FAA5013BED}" presName="parentText" presStyleLbl="node1" presStyleIdx="5" presStyleCnt="7">
        <dgm:presLayoutVars>
          <dgm:chMax val="0"/>
          <dgm:bulletEnabled val="1"/>
        </dgm:presLayoutVars>
      </dgm:prSet>
      <dgm:spPr/>
      <dgm:t>
        <a:bodyPr/>
        <a:lstStyle/>
        <a:p>
          <a:endParaRPr lang="it-IT"/>
        </a:p>
      </dgm:t>
    </dgm:pt>
    <dgm:pt modelId="{EBD18240-B185-4266-BA83-55E3147F3F5E}" type="pres">
      <dgm:prSet presAssocID="{35688A61-84A5-4AC8-8561-66FAA5013BED}" presName="negativeSpace" presStyleCnt="0"/>
      <dgm:spPr/>
    </dgm:pt>
    <dgm:pt modelId="{19CBF768-9DFE-4178-8007-978F23B93971}" type="pres">
      <dgm:prSet presAssocID="{35688A61-84A5-4AC8-8561-66FAA5013BED}" presName="childText" presStyleLbl="conFgAcc1" presStyleIdx="5" presStyleCnt="7">
        <dgm:presLayoutVars>
          <dgm:bulletEnabled val="1"/>
        </dgm:presLayoutVars>
      </dgm:prSet>
      <dgm:spPr/>
    </dgm:pt>
    <dgm:pt modelId="{11A53015-8233-4F20-BCD3-9A102B0D6C3A}" type="pres">
      <dgm:prSet presAssocID="{5A823F9F-8BF9-49C6-A566-6FDA06A6E90B}" presName="spaceBetweenRectangles" presStyleCnt="0"/>
      <dgm:spPr/>
    </dgm:pt>
    <dgm:pt modelId="{DA596CA0-F56F-4D4A-91F2-59183C3F1FF8}" type="pres">
      <dgm:prSet presAssocID="{CCEA97BA-FDAC-45C0-ADE3-954C524FF4BE}" presName="parentLin" presStyleCnt="0"/>
      <dgm:spPr/>
    </dgm:pt>
    <dgm:pt modelId="{E204B143-DEAB-4275-9259-1A9FC1C78710}" type="pres">
      <dgm:prSet presAssocID="{CCEA97BA-FDAC-45C0-ADE3-954C524FF4BE}" presName="parentLeftMargin" presStyleLbl="node1" presStyleIdx="5" presStyleCnt="7"/>
      <dgm:spPr/>
      <dgm:t>
        <a:bodyPr/>
        <a:lstStyle/>
        <a:p>
          <a:endParaRPr lang="it-IT"/>
        </a:p>
      </dgm:t>
    </dgm:pt>
    <dgm:pt modelId="{EB3A2135-E64D-45FD-80A6-F46316D6ADD7}" type="pres">
      <dgm:prSet presAssocID="{CCEA97BA-FDAC-45C0-ADE3-954C524FF4BE}" presName="parentText" presStyleLbl="node1" presStyleIdx="6" presStyleCnt="7">
        <dgm:presLayoutVars>
          <dgm:chMax val="0"/>
          <dgm:bulletEnabled val="1"/>
        </dgm:presLayoutVars>
      </dgm:prSet>
      <dgm:spPr/>
      <dgm:t>
        <a:bodyPr/>
        <a:lstStyle/>
        <a:p>
          <a:endParaRPr lang="it-IT"/>
        </a:p>
      </dgm:t>
    </dgm:pt>
    <dgm:pt modelId="{CD80DA77-D145-4E35-B5A8-2E6C94116A5C}" type="pres">
      <dgm:prSet presAssocID="{CCEA97BA-FDAC-45C0-ADE3-954C524FF4BE}" presName="negativeSpace" presStyleCnt="0"/>
      <dgm:spPr/>
    </dgm:pt>
    <dgm:pt modelId="{3AE51373-0A07-43F8-BF6F-869DEB35CADC}" type="pres">
      <dgm:prSet presAssocID="{CCEA97BA-FDAC-45C0-ADE3-954C524FF4BE}" presName="childText" presStyleLbl="conFgAcc1" presStyleIdx="6" presStyleCnt="7">
        <dgm:presLayoutVars>
          <dgm:bulletEnabled val="1"/>
        </dgm:presLayoutVars>
      </dgm:prSet>
      <dgm:spPr/>
    </dgm:pt>
  </dgm:ptLst>
  <dgm:cxnLst>
    <dgm:cxn modelId="{82DD3263-C8B3-411A-A19D-42A3E28C45C3}" srcId="{DB5334BA-BDED-4734-993E-33FB65172C0C}" destId="{EB1E3150-85F4-4DC2-B81B-6C68708CD5F2}" srcOrd="4" destOrd="0" parTransId="{E0AA32F6-E8C8-44ED-B06C-F7ED5FB4C755}" sibTransId="{3BD6D2D6-F812-49BC-88E5-AF4029BB6935}"/>
    <dgm:cxn modelId="{DB053A23-861D-47C3-AB67-2B28A4934E6B}" type="presOf" srcId="{A0474FED-7960-4539-ACF8-A861B225A752}" destId="{EE87A04D-DA4C-4EA1-B733-9364373A26EA}" srcOrd="1" destOrd="0" presId="urn:microsoft.com/office/officeart/2005/8/layout/list1"/>
    <dgm:cxn modelId="{43F6A175-7448-4AB9-BC36-1CC2F5ECA82D}" type="presOf" srcId="{9F13C3F5-4522-4B08-A428-C8D452CAD5D2}" destId="{8A335822-E13C-461A-8ED0-597DD9BDA747}" srcOrd="0" destOrd="0" presId="urn:microsoft.com/office/officeart/2005/8/layout/list1"/>
    <dgm:cxn modelId="{B9AEFDAD-60F7-4B37-A1E3-E092472B31C6}" srcId="{DB5334BA-BDED-4734-993E-33FB65172C0C}" destId="{A0474FED-7960-4539-ACF8-A861B225A752}" srcOrd="1" destOrd="0" parTransId="{2A6BF443-4643-4F0D-B2FD-F1B9DEB38D4A}" sibTransId="{667C2881-B29B-403D-9191-33583D24400C}"/>
    <dgm:cxn modelId="{89110EAB-B630-4A66-9797-3442742F7513}" type="presOf" srcId="{7A1A4E60-1F9B-4C04-997C-1332FD2ECF16}" destId="{3F25A564-975F-4681-82FC-2BCBB5AB8B58}" srcOrd="1" destOrd="0" presId="urn:microsoft.com/office/officeart/2005/8/layout/list1"/>
    <dgm:cxn modelId="{03C6E9B4-0E7A-4A44-AC11-F1EF4A298AB7}" type="presOf" srcId="{CCEA97BA-FDAC-45C0-ADE3-954C524FF4BE}" destId="{E204B143-DEAB-4275-9259-1A9FC1C78710}" srcOrd="0" destOrd="0" presId="urn:microsoft.com/office/officeart/2005/8/layout/list1"/>
    <dgm:cxn modelId="{6274176B-24DE-4D64-8CB2-312C42C5AA1C}" type="presOf" srcId="{F3A88B70-A9E9-4812-9787-44543688F01B}" destId="{FB5C32CF-4F63-49E8-98FF-712BD3CA37F6}" srcOrd="1" destOrd="0" presId="urn:microsoft.com/office/officeart/2005/8/layout/list1"/>
    <dgm:cxn modelId="{0757DD4D-429B-4120-AE2D-F2560A3AEF20}" type="presOf" srcId="{CCEA97BA-FDAC-45C0-ADE3-954C524FF4BE}" destId="{EB3A2135-E64D-45FD-80A6-F46316D6ADD7}" srcOrd="1" destOrd="0" presId="urn:microsoft.com/office/officeart/2005/8/layout/list1"/>
    <dgm:cxn modelId="{7B931C49-0060-4D7E-841D-1E1685161C4E}" srcId="{DB5334BA-BDED-4734-993E-33FB65172C0C}" destId="{CCEA97BA-FDAC-45C0-ADE3-954C524FF4BE}" srcOrd="6" destOrd="0" parTransId="{994DB88F-0CB9-4F44-B7CD-E8094999B78E}" sibTransId="{C670A86B-5174-49F3-BE4B-8C08E5E0BE19}"/>
    <dgm:cxn modelId="{2EC59E01-8445-4F3C-83D4-A8192DD9D040}" type="presOf" srcId="{7A1A4E60-1F9B-4C04-997C-1332FD2ECF16}" destId="{C1472F26-0778-4A80-9197-8875907A68D9}" srcOrd="0" destOrd="0" presId="urn:microsoft.com/office/officeart/2005/8/layout/list1"/>
    <dgm:cxn modelId="{6BF02FB0-A2F3-42BB-A790-7DAFD0B54AE9}" srcId="{DB5334BA-BDED-4734-993E-33FB65172C0C}" destId="{7A1A4E60-1F9B-4C04-997C-1332FD2ECF16}" srcOrd="2" destOrd="0" parTransId="{B0CE9451-CC9D-4E55-9577-2A9D6B03674B}" sibTransId="{C82BB735-7FCB-474D-9983-34D789D3F2A8}"/>
    <dgm:cxn modelId="{2C266CBD-C903-4CD5-9F5C-4D1BEF05D27D}" srcId="{DB5334BA-BDED-4734-993E-33FB65172C0C}" destId="{F3A88B70-A9E9-4812-9787-44543688F01B}" srcOrd="3" destOrd="0" parTransId="{5CDFEC41-4E0E-4A83-863C-B62ABDFDBA26}" sibTransId="{56816132-6D33-4B91-B582-A2FEBB76B787}"/>
    <dgm:cxn modelId="{13544006-3644-4F6E-AD97-5F8B4E6180FA}" type="presOf" srcId="{DB5334BA-BDED-4734-993E-33FB65172C0C}" destId="{2B5A28A9-6393-4ABE-8E12-8BBE05D0829C}" srcOrd="0" destOrd="0" presId="urn:microsoft.com/office/officeart/2005/8/layout/list1"/>
    <dgm:cxn modelId="{A821D877-2F48-4E1B-8D37-82CFA18598B2}" type="presOf" srcId="{EB1E3150-85F4-4DC2-B81B-6C68708CD5F2}" destId="{C40D5632-ADAB-420B-BA74-8DEE45242DBC}" srcOrd="0" destOrd="0" presId="urn:microsoft.com/office/officeart/2005/8/layout/list1"/>
    <dgm:cxn modelId="{DA99772C-8DEF-4348-966F-7F77B836C7E5}" type="presOf" srcId="{35688A61-84A5-4AC8-8561-66FAA5013BED}" destId="{94AB3F6F-9DAA-4D11-84BB-FEA35518676C}" srcOrd="1" destOrd="0" presId="urn:microsoft.com/office/officeart/2005/8/layout/list1"/>
    <dgm:cxn modelId="{056D071B-69A2-45B3-87C4-4A089D064431}" type="presOf" srcId="{F3A88B70-A9E9-4812-9787-44543688F01B}" destId="{2457D72C-D59E-4B96-942C-474B97A3491C}" srcOrd="0" destOrd="0" presId="urn:microsoft.com/office/officeart/2005/8/layout/list1"/>
    <dgm:cxn modelId="{4B18364C-A8A2-469A-92BA-4687EBF3C940}" type="presOf" srcId="{35688A61-84A5-4AC8-8561-66FAA5013BED}" destId="{F9DFCC75-DB83-4FBB-ADEC-951D062D38D8}" srcOrd="0" destOrd="0" presId="urn:microsoft.com/office/officeart/2005/8/layout/list1"/>
    <dgm:cxn modelId="{9D9A6516-BD17-4819-ADF7-2944F1BE0E1E}" type="presOf" srcId="{EB1E3150-85F4-4DC2-B81B-6C68708CD5F2}" destId="{F772A1D4-5CC2-4D88-841B-79D9761B4E39}" srcOrd="1" destOrd="0" presId="urn:microsoft.com/office/officeart/2005/8/layout/list1"/>
    <dgm:cxn modelId="{B7094DBA-C693-4AF7-A912-383B0A1FD5BC}" type="presOf" srcId="{A0474FED-7960-4539-ACF8-A861B225A752}" destId="{489CF62E-71E0-474A-AEFD-7EF985E79C69}" srcOrd="0" destOrd="0" presId="urn:microsoft.com/office/officeart/2005/8/layout/list1"/>
    <dgm:cxn modelId="{8E166CE3-6C96-4035-828A-62A5B3CA80DA}" srcId="{DB5334BA-BDED-4734-993E-33FB65172C0C}" destId="{9F13C3F5-4522-4B08-A428-C8D452CAD5D2}" srcOrd="0" destOrd="0" parTransId="{334BB81A-3550-458D-8FD8-3919550846CC}" sibTransId="{A665CFC1-FC94-4401-98EE-BA687B41868A}"/>
    <dgm:cxn modelId="{BFAF7FF1-8233-408E-8424-448C38661A06}" srcId="{DB5334BA-BDED-4734-993E-33FB65172C0C}" destId="{35688A61-84A5-4AC8-8561-66FAA5013BED}" srcOrd="5" destOrd="0" parTransId="{A47393B7-4376-4A1D-BC48-931D88EE36D8}" sibTransId="{5A823F9F-8BF9-49C6-A566-6FDA06A6E90B}"/>
    <dgm:cxn modelId="{98F8940E-3F00-46F5-BBAE-041E20B1F09B}" type="presOf" srcId="{9F13C3F5-4522-4B08-A428-C8D452CAD5D2}" destId="{EC87B3EC-6035-4CE6-AFFC-ED2DB8920387}" srcOrd="1" destOrd="0" presId="urn:microsoft.com/office/officeart/2005/8/layout/list1"/>
    <dgm:cxn modelId="{CB9C6621-5A93-44AF-A6E5-55BFA2CAA7F5}" type="presParOf" srcId="{2B5A28A9-6393-4ABE-8E12-8BBE05D0829C}" destId="{7C7552BF-265C-432D-9981-E0516C38BE4B}" srcOrd="0" destOrd="0" presId="urn:microsoft.com/office/officeart/2005/8/layout/list1"/>
    <dgm:cxn modelId="{D537BE8B-6B56-4D46-B2FF-D002214FCB31}" type="presParOf" srcId="{7C7552BF-265C-432D-9981-E0516C38BE4B}" destId="{8A335822-E13C-461A-8ED0-597DD9BDA747}" srcOrd="0" destOrd="0" presId="urn:microsoft.com/office/officeart/2005/8/layout/list1"/>
    <dgm:cxn modelId="{798E23E2-A525-4388-81B1-EA7989A53AB8}" type="presParOf" srcId="{7C7552BF-265C-432D-9981-E0516C38BE4B}" destId="{EC87B3EC-6035-4CE6-AFFC-ED2DB8920387}" srcOrd="1" destOrd="0" presId="urn:microsoft.com/office/officeart/2005/8/layout/list1"/>
    <dgm:cxn modelId="{E1818581-D779-485C-9444-AE0EA53AA749}" type="presParOf" srcId="{2B5A28A9-6393-4ABE-8E12-8BBE05D0829C}" destId="{39DE0B5C-B729-4F6C-99F8-16EFA5BE2F1D}" srcOrd="1" destOrd="0" presId="urn:microsoft.com/office/officeart/2005/8/layout/list1"/>
    <dgm:cxn modelId="{722D9787-D3D5-4D37-8574-DC855069474A}" type="presParOf" srcId="{2B5A28A9-6393-4ABE-8E12-8BBE05D0829C}" destId="{895D4B0C-C09A-4645-99D8-C2C6B1D0218D}" srcOrd="2" destOrd="0" presId="urn:microsoft.com/office/officeart/2005/8/layout/list1"/>
    <dgm:cxn modelId="{8B4AB1F4-5A40-4429-9AEE-A24B1DC5C24E}" type="presParOf" srcId="{2B5A28A9-6393-4ABE-8E12-8BBE05D0829C}" destId="{BEB35D9B-46CB-4A0F-B342-86B28C3FA27E}" srcOrd="3" destOrd="0" presId="urn:microsoft.com/office/officeart/2005/8/layout/list1"/>
    <dgm:cxn modelId="{8BDD737F-3107-40AF-9D56-A8346545FC82}" type="presParOf" srcId="{2B5A28A9-6393-4ABE-8E12-8BBE05D0829C}" destId="{03FE8084-E367-4237-8281-EE3C2539DA65}" srcOrd="4" destOrd="0" presId="urn:microsoft.com/office/officeart/2005/8/layout/list1"/>
    <dgm:cxn modelId="{36D2DF54-028C-42A2-9963-DC638B3B0205}" type="presParOf" srcId="{03FE8084-E367-4237-8281-EE3C2539DA65}" destId="{489CF62E-71E0-474A-AEFD-7EF985E79C69}" srcOrd="0" destOrd="0" presId="urn:microsoft.com/office/officeart/2005/8/layout/list1"/>
    <dgm:cxn modelId="{48F42389-F131-49FF-B5A8-500678ADD374}" type="presParOf" srcId="{03FE8084-E367-4237-8281-EE3C2539DA65}" destId="{EE87A04D-DA4C-4EA1-B733-9364373A26EA}" srcOrd="1" destOrd="0" presId="urn:microsoft.com/office/officeart/2005/8/layout/list1"/>
    <dgm:cxn modelId="{86ADCBC5-C33B-4D44-9C32-132818A9C52D}" type="presParOf" srcId="{2B5A28A9-6393-4ABE-8E12-8BBE05D0829C}" destId="{89D5F1C6-0E18-43E2-B4F2-F186D3266DC5}" srcOrd="5" destOrd="0" presId="urn:microsoft.com/office/officeart/2005/8/layout/list1"/>
    <dgm:cxn modelId="{189A5157-6F13-40A7-9F92-D27213AA20AC}" type="presParOf" srcId="{2B5A28A9-6393-4ABE-8E12-8BBE05D0829C}" destId="{EB3BF272-5224-4688-99CF-78B3E9BE3B63}" srcOrd="6" destOrd="0" presId="urn:microsoft.com/office/officeart/2005/8/layout/list1"/>
    <dgm:cxn modelId="{BB9244DB-93D5-4DED-9871-C9B7CD2B199A}" type="presParOf" srcId="{2B5A28A9-6393-4ABE-8E12-8BBE05D0829C}" destId="{F2BDA63D-851F-4049-B7CF-C3BB65E43F70}" srcOrd="7" destOrd="0" presId="urn:microsoft.com/office/officeart/2005/8/layout/list1"/>
    <dgm:cxn modelId="{E064B1DA-B6BA-4282-929B-C047B05587DA}" type="presParOf" srcId="{2B5A28A9-6393-4ABE-8E12-8BBE05D0829C}" destId="{F50FE007-FF07-40B0-B749-57624E7C1842}" srcOrd="8" destOrd="0" presId="urn:microsoft.com/office/officeart/2005/8/layout/list1"/>
    <dgm:cxn modelId="{2ECA7C54-708E-4E47-A516-5337171B5C4A}" type="presParOf" srcId="{F50FE007-FF07-40B0-B749-57624E7C1842}" destId="{C1472F26-0778-4A80-9197-8875907A68D9}" srcOrd="0" destOrd="0" presId="urn:microsoft.com/office/officeart/2005/8/layout/list1"/>
    <dgm:cxn modelId="{D1AE1BF9-B179-47E7-9A98-4256426DFEA1}" type="presParOf" srcId="{F50FE007-FF07-40B0-B749-57624E7C1842}" destId="{3F25A564-975F-4681-82FC-2BCBB5AB8B58}" srcOrd="1" destOrd="0" presId="urn:microsoft.com/office/officeart/2005/8/layout/list1"/>
    <dgm:cxn modelId="{A75607E4-FE6D-4C34-9BFE-3D790892C468}" type="presParOf" srcId="{2B5A28A9-6393-4ABE-8E12-8BBE05D0829C}" destId="{29D92686-2117-46F1-B06C-DA6836762473}" srcOrd="9" destOrd="0" presId="urn:microsoft.com/office/officeart/2005/8/layout/list1"/>
    <dgm:cxn modelId="{D0421FA9-8ED6-4278-97A3-8D31143C89F2}" type="presParOf" srcId="{2B5A28A9-6393-4ABE-8E12-8BBE05D0829C}" destId="{F3CECE46-E64C-4B14-BB63-C79F261EC622}" srcOrd="10" destOrd="0" presId="urn:microsoft.com/office/officeart/2005/8/layout/list1"/>
    <dgm:cxn modelId="{85D75B74-3881-421A-B939-815091C166D0}" type="presParOf" srcId="{2B5A28A9-6393-4ABE-8E12-8BBE05D0829C}" destId="{B139177D-A980-45C3-BBD0-9064AD2DC537}" srcOrd="11" destOrd="0" presId="urn:microsoft.com/office/officeart/2005/8/layout/list1"/>
    <dgm:cxn modelId="{763C8B5A-9890-4AAD-BE96-63EBF0D1E691}" type="presParOf" srcId="{2B5A28A9-6393-4ABE-8E12-8BBE05D0829C}" destId="{E1E01804-6C62-4D27-97A0-E1503E8C7E92}" srcOrd="12" destOrd="0" presId="urn:microsoft.com/office/officeart/2005/8/layout/list1"/>
    <dgm:cxn modelId="{B4272844-79D6-481D-A486-E785962B1184}" type="presParOf" srcId="{E1E01804-6C62-4D27-97A0-E1503E8C7E92}" destId="{2457D72C-D59E-4B96-942C-474B97A3491C}" srcOrd="0" destOrd="0" presId="urn:microsoft.com/office/officeart/2005/8/layout/list1"/>
    <dgm:cxn modelId="{E35DBB48-2D42-4E7A-B88D-7114CD9C8058}" type="presParOf" srcId="{E1E01804-6C62-4D27-97A0-E1503E8C7E92}" destId="{FB5C32CF-4F63-49E8-98FF-712BD3CA37F6}" srcOrd="1" destOrd="0" presId="urn:microsoft.com/office/officeart/2005/8/layout/list1"/>
    <dgm:cxn modelId="{56B4A5C6-6452-48A4-B077-7024ECC67ED2}" type="presParOf" srcId="{2B5A28A9-6393-4ABE-8E12-8BBE05D0829C}" destId="{2DF529A7-9C14-4156-A593-D0D57AFDD30B}" srcOrd="13" destOrd="0" presId="urn:microsoft.com/office/officeart/2005/8/layout/list1"/>
    <dgm:cxn modelId="{87D05E41-4211-4A1C-8D57-E6611C5C6592}" type="presParOf" srcId="{2B5A28A9-6393-4ABE-8E12-8BBE05D0829C}" destId="{3C317BDB-CE77-4A0F-BE63-B87E09817128}" srcOrd="14" destOrd="0" presId="urn:microsoft.com/office/officeart/2005/8/layout/list1"/>
    <dgm:cxn modelId="{A973E816-FD1E-4AF1-8FF0-6DFD5CA86043}" type="presParOf" srcId="{2B5A28A9-6393-4ABE-8E12-8BBE05D0829C}" destId="{B4E5784A-33DF-4E3D-8067-5F1EF07ABBA6}" srcOrd="15" destOrd="0" presId="urn:microsoft.com/office/officeart/2005/8/layout/list1"/>
    <dgm:cxn modelId="{E6109E34-9251-44CA-9E82-33C68C5B6CFF}" type="presParOf" srcId="{2B5A28A9-6393-4ABE-8E12-8BBE05D0829C}" destId="{CD44EBEA-D541-4AE3-9D9A-D630A0CBFCE0}" srcOrd="16" destOrd="0" presId="urn:microsoft.com/office/officeart/2005/8/layout/list1"/>
    <dgm:cxn modelId="{0E4DFFE6-8F8E-4D0A-9A6E-130CE1D71AE8}" type="presParOf" srcId="{CD44EBEA-D541-4AE3-9D9A-D630A0CBFCE0}" destId="{C40D5632-ADAB-420B-BA74-8DEE45242DBC}" srcOrd="0" destOrd="0" presId="urn:microsoft.com/office/officeart/2005/8/layout/list1"/>
    <dgm:cxn modelId="{9A8EF708-348D-4816-978C-49C246F2CDBB}" type="presParOf" srcId="{CD44EBEA-D541-4AE3-9D9A-D630A0CBFCE0}" destId="{F772A1D4-5CC2-4D88-841B-79D9761B4E39}" srcOrd="1" destOrd="0" presId="urn:microsoft.com/office/officeart/2005/8/layout/list1"/>
    <dgm:cxn modelId="{E6C64640-EFF6-41E6-814B-86A5CE850D93}" type="presParOf" srcId="{2B5A28A9-6393-4ABE-8E12-8BBE05D0829C}" destId="{657CCCAE-EA51-440D-997A-F7FB6A21B1B2}" srcOrd="17" destOrd="0" presId="urn:microsoft.com/office/officeart/2005/8/layout/list1"/>
    <dgm:cxn modelId="{67B4B32D-5DEE-48B2-93CD-81800D443A1B}" type="presParOf" srcId="{2B5A28A9-6393-4ABE-8E12-8BBE05D0829C}" destId="{760E4C54-1AE1-4619-B039-7692C7E635E4}" srcOrd="18" destOrd="0" presId="urn:microsoft.com/office/officeart/2005/8/layout/list1"/>
    <dgm:cxn modelId="{06DC8FA1-5864-48D6-8195-17CFF54464E7}" type="presParOf" srcId="{2B5A28A9-6393-4ABE-8E12-8BBE05D0829C}" destId="{6634E152-275D-489C-99D1-917ADB2FAE4B}" srcOrd="19" destOrd="0" presId="urn:microsoft.com/office/officeart/2005/8/layout/list1"/>
    <dgm:cxn modelId="{FCA5D8E1-C38D-4575-9D2F-89CC397B4C8B}" type="presParOf" srcId="{2B5A28A9-6393-4ABE-8E12-8BBE05D0829C}" destId="{D5640F8C-B803-4C69-9DF5-8B6C90A2A6A3}" srcOrd="20" destOrd="0" presId="urn:microsoft.com/office/officeart/2005/8/layout/list1"/>
    <dgm:cxn modelId="{856BB37F-BA30-4A8C-9BF3-C4FB86EB91D3}" type="presParOf" srcId="{D5640F8C-B803-4C69-9DF5-8B6C90A2A6A3}" destId="{F9DFCC75-DB83-4FBB-ADEC-951D062D38D8}" srcOrd="0" destOrd="0" presId="urn:microsoft.com/office/officeart/2005/8/layout/list1"/>
    <dgm:cxn modelId="{C6C7F2DA-44BD-4721-A749-8D91177BE5C5}" type="presParOf" srcId="{D5640F8C-B803-4C69-9DF5-8B6C90A2A6A3}" destId="{94AB3F6F-9DAA-4D11-84BB-FEA35518676C}" srcOrd="1" destOrd="0" presId="urn:microsoft.com/office/officeart/2005/8/layout/list1"/>
    <dgm:cxn modelId="{31450FEA-5ECD-4EEF-8E46-6ADA9FC460BF}" type="presParOf" srcId="{2B5A28A9-6393-4ABE-8E12-8BBE05D0829C}" destId="{EBD18240-B185-4266-BA83-55E3147F3F5E}" srcOrd="21" destOrd="0" presId="urn:microsoft.com/office/officeart/2005/8/layout/list1"/>
    <dgm:cxn modelId="{94B184E6-A9C1-4DBF-B050-874CD27D5904}" type="presParOf" srcId="{2B5A28A9-6393-4ABE-8E12-8BBE05D0829C}" destId="{19CBF768-9DFE-4178-8007-978F23B93971}" srcOrd="22" destOrd="0" presId="urn:microsoft.com/office/officeart/2005/8/layout/list1"/>
    <dgm:cxn modelId="{C83D254E-75AD-4CA0-94AE-193E6B0DE2D4}" type="presParOf" srcId="{2B5A28A9-6393-4ABE-8E12-8BBE05D0829C}" destId="{11A53015-8233-4F20-BCD3-9A102B0D6C3A}" srcOrd="23" destOrd="0" presId="urn:microsoft.com/office/officeart/2005/8/layout/list1"/>
    <dgm:cxn modelId="{C9E77FB3-0375-48AF-8794-CEF7DE304D44}" type="presParOf" srcId="{2B5A28A9-6393-4ABE-8E12-8BBE05D0829C}" destId="{DA596CA0-F56F-4D4A-91F2-59183C3F1FF8}" srcOrd="24" destOrd="0" presId="urn:microsoft.com/office/officeart/2005/8/layout/list1"/>
    <dgm:cxn modelId="{6D8E3CE6-525F-4737-BD44-8ECCC0166063}" type="presParOf" srcId="{DA596CA0-F56F-4D4A-91F2-59183C3F1FF8}" destId="{E204B143-DEAB-4275-9259-1A9FC1C78710}" srcOrd="0" destOrd="0" presId="urn:microsoft.com/office/officeart/2005/8/layout/list1"/>
    <dgm:cxn modelId="{C188A529-425C-4AC0-91A3-C3100F06D140}" type="presParOf" srcId="{DA596CA0-F56F-4D4A-91F2-59183C3F1FF8}" destId="{EB3A2135-E64D-45FD-80A6-F46316D6ADD7}" srcOrd="1" destOrd="0" presId="urn:microsoft.com/office/officeart/2005/8/layout/list1"/>
    <dgm:cxn modelId="{52F21FCA-927E-4EB4-90A0-D03BF0B7E0F1}" type="presParOf" srcId="{2B5A28A9-6393-4ABE-8E12-8BBE05D0829C}" destId="{CD80DA77-D145-4E35-B5A8-2E6C94116A5C}" srcOrd="25" destOrd="0" presId="urn:microsoft.com/office/officeart/2005/8/layout/list1"/>
    <dgm:cxn modelId="{76F8938E-BBD3-4E95-914C-E60D9BE2C531}" type="presParOf" srcId="{2B5A28A9-6393-4ABE-8E12-8BBE05D0829C}" destId="{3AE51373-0A07-43F8-BF6F-869DEB35CADC}" srcOrd="26" destOrd="0" presId="urn:microsoft.com/office/officeart/2005/8/layout/list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9898A7E-5612-496F-A561-D0D72BB0AFCD}" type="doc">
      <dgm:prSet loTypeId="urn:microsoft.com/office/officeart/2005/8/layout/equation2" loCatId="process" qsTypeId="urn:microsoft.com/office/officeart/2005/8/quickstyle/3d2" qsCatId="3D" csTypeId="urn:microsoft.com/office/officeart/2005/8/colors/accent1_2" csCatId="accent1" phldr="1"/>
      <dgm:spPr/>
    </dgm:pt>
    <dgm:pt modelId="{33F1263A-A1C2-410F-B52A-5519F36359D1}">
      <dgm:prSet phldrT="[Testo]" custT="1">
        <dgm:style>
          <a:lnRef idx="3">
            <a:schemeClr val="lt1"/>
          </a:lnRef>
          <a:fillRef idx="1">
            <a:schemeClr val="accent3"/>
          </a:fillRef>
          <a:effectRef idx="1">
            <a:schemeClr val="accent3"/>
          </a:effectRef>
          <a:fontRef idx="minor">
            <a:schemeClr val="lt1"/>
          </a:fontRef>
        </dgm:style>
      </dgm:prSet>
      <dgm:spPr/>
      <dgm:t>
        <a:bodyPr/>
        <a:lstStyle/>
        <a:p>
          <a:r>
            <a:rPr lang="it-IT" sz="1400" b="1" dirty="0" smtClean="0">
              <a:solidFill>
                <a:schemeClr val="tx1"/>
              </a:solidFill>
              <a:effectLst>
                <a:outerShdw blurRad="38100" dist="38100" dir="2700000" algn="tl">
                  <a:srgbClr val="000000">
                    <a:alpha val="43137"/>
                  </a:srgbClr>
                </a:outerShdw>
              </a:effectLst>
            </a:rPr>
            <a:t>C.E. con investimento</a:t>
          </a:r>
          <a:endParaRPr lang="it-IT" sz="1400" b="1" dirty="0">
            <a:solidFill>
              <a:schemeClr val="tx1"/>
            </a:solidFill>
            <a:effectLst>
              <a:outerShdw blurRad="38100" dist="38100" dir="2700000" algn="tl">
                <a:srgbClr val="000000">
                  <a:alpha val="43137"/>
                </a:srgbClr>
              </a:outerShdw>
            </a:effectLst>
          </a:endParaRPr>
        </a:p>
      </dgm:t>
    </dgm:pt>
    <dgm:pt modelId="{66AD1E30-5D87-434E-A3F9-4BBC92F88204}" type="parTrans" cxnId="{2EF982C3-CDB7-4C1D-BF84-52E4AB916225}">
      <dgm:prSet/>
      <dgm:spPr/>
      <dgm:t>
        <a:bodyPr/>
        <a:lstStyle/>
        <a:p>
          <a:endParaRPr lang="it-IT"/>
        </a:p>
      </dgm:t>
    </dgm:pt>
    <dgm:pt modelId="{A5F32173-45E2-478B-9944-E4127F047AB6}" type="sibTrans" cxnId="{2EF982C3-CDB7-4C1D-BF84-52E4AB916225}">
      <dgm:prSet/>
      <dgm:spPr>
        <a:solidFill>
          <a:schemeClr val="tx1"/>
        </a:solidFill>
      </dgm:spPr>
      <dgm:t>
        <a:bodyPr/>
        <a:lstStyle/>
        <a:p>
          <a:endParaRPr lang="it-IT">
            <a:solidFill>
              <a:sysClr val="windowText" lastClr="000000"/>
            </a:solidFill>
          </a:endParaRPr>
        </a:p>
      </dgm:t>
    </dgm:pt>
    <dgm:pt modelId="{03364F22-941C-4657-8A6D-AEE93C40EDFF}">
      <dgm:prSet phldrT="[Testo]" custT="1">
        <dgm:style>
          <a:lnRef idx="3">
            <a:schemeClr val="lt1"/>
          </a:lnRef>
          <a:fillRef idx="1">
            <a:schemeClr val="accent4"/>
          </a:fillRef>
          <a:effectRef idx="1">
            <a:schemeClr val="accent4"/>
          </a:effectRef>
          <a:fontRef idx="minor">
            <a:schemeClr val="lt1"/>
          </a:fontRef>
        </dgm:style>
      </dgm:prSet>
      <dgm:spPr/>
      <dgm:t>
        <a:bodyPr/>
        <a:lstStyle/>
        <a:p>
          <a:r>
            <a:rPr lang="it-IT" sz="1400" b="1" dirty="0" smtClean="0">
              <a:solidFill>
                <a:schemeClr val="tx1"/>
              </a:solidFill>
              <a:effectLst>
                <a:outerShdw blurRad="38100" dist="38100" dir="2700000" algn="tl">
                  <a:srgbClr val="000000">
                    <a:alpha val="43137"/>
                  </a:srgbClr>
                </a:outerShdw>
              </a:effectLst>
            </a:rPr>
            <a:t>C.E. status quo</a:t>
          </a:r>
          <a:endParaRPr lang="it-IT" sz="1400" b="1" dirty="0">
            <a:solidFill>
              <a:schemeClr val="tx1"/>
            </a:solidFill>
            <a:effectLst>
              <a:outerShdw blurRad="38100" dist="38100" dir="2700000" algn="tl">
                <a:srgbClr val="000000">
                  <a:alpha val="43137"/>
                </a:srgbClr>
              </a:outerShdw>
            </a:effectLst>
          </a:endParaRPr>
        </a:p>
      </dgm:t>
    </dgm:pt>
    <dgm:pt modelId="{09E65CFC-3851-4F15-8CDF-D43EAC29A6CA}" type="parTrans" cxnId="{B150145B-D591-4E2F-ACDE-18F7CA96BE22}">
      <dgm:prSet/>
      <dgm:spPr/>
      <dgm:t>
        <a:bodyPr/>
        <a:lstStyle/>
        <a:p>
          <a:endParaRPr lang="it-IT"/>
        </a:p>
      </dgm:t>
    </dgm:pt>
    <dgm:pt modelId="{5C598BD3-A5B6-4CF8-BC37-FFEC728C33CB}" type="sibTrans" cxnId="{B150145B-D591-4E2F-ACDE-18F7CA96BE22}">
      <dgm:prSet/>
      <dgm:spPr>
        <a:solidFill>
          <a:schemeClr val="tx1"/>
        </a:solidFill>
      </dgm:spPr>
      <dgm:t>
        <a:bodyPr/>
        <a:lstStyle/>
        <a:p>
          <a:endParaRPr lang="it-IT">
            <a:solidFill>
              <a:sysClr val="windowText" lastClr="000000"/>
            </a:solidFill>
          </a:endParaRPr>
        </a:p>
      </dgm:t>
    </dgm:pt>
    <dgm:pt modelId="{3EB29856-3CFD-4AD3-8072-93C91CE63D60}">
      <dgm:prSet phldrT="[Testo]"/>
      <dgm:spPr>
        <a:solidFill>
          <a:srgbClr val="FF0000"/>
        </a:solidFill>
      </dgm:spPr>
      <dgm:t>
        <a:bodyPr/>
        <a:lstStyle/>
        <a:p>
          <a:r>
            <a:rPr lang="it-IT" b="1" dirty="0" smtClean="0">
              <a:solidFill>
                <a:schemeClr val="tx1"/>
              </a:solidFill>
              <a:effectLst>
                <a:outerShdw blurRad="38100" dist="38100" dir="2700000" algn="tl">
                  <a:srgbClr val="000000">
                    <a:alpha val="43137"/>
                  </a:srgbClr>
                </a:outerShdw>
              </a:effectLst>
            </a:rPr>
            <a:t>C.E. differenziale</a:t>
          </a:r>
          <a:endParaRPr lang="it-IT" b="1" dirty="0">
            <a:solidFill>
              <a:schemeClr val="tx1"/>
            </a:solidFill>
            <a:effectLst>
              <a:outerShdw blurRad="38100" dist="38100" dir="2700000" algn="tl">
                <a:srgbClr val="000000">
                  <a:alpha val="43137"/>
                </a:srgbClr>
              </a:outerShdw>
            </a:effectLst>
          </a:endParaRPr>
        </a:p>
      </dgm:t>
    </dgm:pt>
    <dgm:pt modelId="{11E0E2F8-135F-4E93-A028-1CF603A09ECE}" type="parTrans" cxnId="{C3043833-830E-4878-894C-DD88DDE5DDD1}">
      <dgm:prSet/>
      <dgm:spPr/>
      <dgm:t>
        <a:bodyPr/>
        <a:lstStyle/>
        <a:p>
          <a:endParaRPr lang="it-IT"/>
        </a:p>
      </dgm:t>
    </dgm:pt>
    <dgm:pt modelId="{68CB4401-097B-41FA-8D10-50FDC6CEE7F3}" type="sibTrans" cxnId="{C3043833-830E-4878-894C-DD88DDE5DDD1}">
      <dgm:prSet/>
      <dgm:spPr/>
      <dgm:t>
        <a:bodyPr/>
        <a:lstStyle/>
        <a:p>
          <a:endParaRPr lang="it-IT"/>
        </a:p>
      </dgm:t>
    </dgm:pt>
    <dgm:pt modelId="{0B88A74F-06D5-49AF-849A-B95CB5964A15}" type="pres">
      <dgm:prSet presAssocID="{09898A7E-5612-496F-A561-D0D72BB0AFCD}" presName="Name0" presStyleCnt="0">
        <dgm:presLayoutVars>
          <dgm:dir/>
          <dgm:resizeHandles val="exact"/>
        </dgm:presLayoutVars>
      </dgm:prSet>
      <dgm:spPr/>
    </dgm:pt>
    <dgm:pt modelId="{389F2A4D-1D61-4EB6-9ACE-23A9BE194D25}" type="pres">
      <dgm:prSet presAssocID="{09898A7E-5612-496F-A561-D0D72BB0AFCD}" presName="vNodes" presStyleCnt="0"/>
      <dgm:spPr/>
    </dgm:pt>
    <dgm:pt modelId="{FC90A596-6FB4-4BBA-B177-A69E37779396}" type="pres">
      <dgm:prSet presAssocID="{33F1263A-A1C2-410F-B52A-5519F36359D1}" presName="node" presStyleLbl="node1" presStyleIdx="0" presStyleCnt="3" custScaleX="127597">
        <dgm:presLayoutVars>
          <dgm:bulletEnabled val="1"/>
        </dgm:presLayoutVars>
      </dgm:prSet>
      <dgm:spPr/>
      <dgm:t>
        <a:bodyPr/>
        <a:lstStyle/>
        <a:p>
          <a:endParaRPr lang="it-IT"/>
        </a:p>
      </dgm:t>
    </dgm:pt>
    <dgm:pt modelId="{1AB25DE4-9AFF-4F3D-9914-9F404C6D3A87}" type="pres">
      <dgm:prSet presAssocID="{A5F32173-45E2-478B-9944-E4127F047AB6}" presName="spacerT" presStyleCnt="0"/>
      <dgm:spPr/>
    </dgm:pt>
    <dgm:pt modelId="{F0D57159-7842-4797-BCB9-801CB7CB477D}" type="pres">
      <dgm:prSet presAssocID="{A5F32173-45E2-478B-9944-E4127F047AB6}" presName="sibTrans" presStyleLbl="sibTrans2D1" presStyleIdx="0" presStyleCnt="2"/>
      <dgm:spPr>
        <a:prstGeom prst="mathMinus">
          <a:avLst/>
        </a:prstGeom>
      </dgm:spPr>
      <dgm:t>
        <a:bodyPr/>
        <a:lstStyle/>
        <a:p>
          <a:endParaRPr lang="it-IT"/>
        </a:p>
      </dgm:t>
    </dgm:pt>
    <dgm:pt modelId="{5928BFEB-DFFC-4FFD-8D30-1DD47E2A9739}" type="pres">
      <dgm:prSet presAssocID="{A5F32173-45E2-478B-9944-E4127F047AB6}" presName="spacerB" presStyleCnt="0"/>
      <dgm:spPr/>
    </dgm:pt>
    <dgm:pt modelId="{2D64A941-3940-40D5-B549-63FC6983095B}" type="pres">
      <dgm:prSet presAssocID="{03364F22-941C-4657-8A6D-AEE93C40EDFF}" presName="node" presStyleLbl="node1" presStyleIdx="1" presStyleCnt="3" custScaleX="127597">
        <dgm:presLayoutVars>
          <dgm:bulletEnabled val="1"/>
        </dgm:presLayoutVars>
      </dgm:prSet>
      <dgm:spPr/>
      <dgm:t>
        <a:bodyPr/>
        <a:lstStyle/>
        <a:p>
          <a:endParaRPr lang="it-IT"/>
        </a:p>
      </dgm:t>
    </dgm:pt>
    <dgm:pt modelId="{9D483281-8916-410C-84E9-643AC73DBAEF}" type="pres">
      <dgm:prSet presAssocID="{09898A7E-5612-496F-A561-D0D72BB0AFCD}" presName="sibTransLast" presStyleLbl="sibTrans2D1" presStyleIdx="1" presStyleCnt="2"/>
      <dgm:spPr/>
      <dgm:t>
        <a:bodyPr/>
        <a:lstStyle/>
        <a:p>
          <a:endParaRPr lang="it-IT"/>
        </a:p>
      </dgm:t>
    </dgm:pt>
    <dgm:pt modelId="{612CE00D-25D2-4435-97DD-443F1EB37FC4}" type="pres">
      <dgm:prSet presAssocID="{09898A7E-5612-496F-A561-D0D72BB0AFCD}" presName="connectorText" presStyleLbl="sibTrans2D1" presStyleIdx="1" presStyleCnt="2"/>
      <dgm:spPr/>
      <dgm:t>
        <a:bodyPr/>
        <a:lstStyle/>
        <a:p>
          <a:endParaRPr lang="it-IT"/>
        </a:p>
      </dgm:t>
    </dgm:pt>
    <dgm:pt modelId="{04647D80-001F-4F39-8882-C5C8D3C8E3CC}" type="pres">
      <dgm:prSet presAssocID="{09898A7E-5612-496F-A561-D0D72BB0AFCD}" presName="lastNode" presStyleLbl="node1" presStyleIdx="2" presStyleCnt="3">
        <dgm:presLayoutVars>
          <dgm:bulletEnabled val="1"/>
        </dgm:presLayoutVars>
      </dgm:prSet>
      <dgm:spPr/>
      <dgm:t>
        <a:bodyPr/>
        <a:lstStyle/>
        <a:p>
          <a:endParaRPr lang="it-IT"/>
        </a:p>
      </dgm:t>
    </dgm:pt>
  </dgm:ptLst>
  <dgm:cxnLst>
    <dgm:cxn modelId="{C3043833-830E-4878-894C-DD88DDE5DDD1}" srcId="{09898A7E-5612-496F-A561-D0D72BB0AFCD}" destId="{3EB29856-3CFD-4AD3-8072-93C91CE63D60}" srcOrd="2" destOrd="0" parTransId="{11E0E2F8-135F-4E93-A028-1CF603A09ECE}" sibTransId="{68CB4401-097B-41FA-8D10-50FDC6CEE7F3}"/>
    <dgm:cxn modelId="{3EAD567D-B157-4DC9-9547-5F91FBCAE084}" type="presOf" srcId="{5C598BD3-A5B6-4CF8-BC37-FFEC728C33CB}" destId="{9D483281-8916-410C-84E9-643AC73DBAEF}" srcOrd="0" destOrd="0" presId="urn:microsoft.com/office/officeart/2005/8/layout/equation2"/>
    <dgm:cxn modelId="{B0DB867D-280A-4C58-BA03-02F5D3844876}" type="presOf" srcId="{5C598BD3-A5B6-4CF8-BC37-FFEC728C33CB}" destId="{612CE00D-25D2-4435-97DD-443F1EB37FC4}" srcOrd="1" destOrd="0" presId="urn:microsoft.com/office/officeart/2005/8/layout/equation2"/>
    <dgm:cxn modelId="{AEBB6A46-0EA3-4953-8729-92BEA389CF66}" type="presOf" srcId="{A5F32173-45E2-478B-9944-E4127F047AB6}" destId="{F0D57159-7842-4797-BCB9-801CB7CB477D}" srcOrd="0" destOrd="0" presId="urn:microsoft.com/office/officeart/2005/8/layout/equation2"/>
    <dgm:cxn modelId="{BEDC1218-42EC-4E2B-85B0-5EB7BFE2D652}" type="presOf" srcId="{09898A7E-5612-496F-A561-D0D72BB0AFCD}" destId="{0B88A74F-06D5-49AF-849A-B95CB5964A15}" srcOrd="0" destOrd="0" presId="urn:microsoft.com/office/officeart/2005/8/layout/equation2"/>
    <dgm:cxn modelId="{B150145B-D591-4E2F-ACDE-18F7CA96BE22}" srcId="{09898A7E-5612-496F-A561-D0D72BB0AFCD}" destId="{03364F22-941C-4657-8A6D-AEE93C40EDFF}" srcOrd="1" destOrd="0" parTransId="{09E65CFC-3851-4F15-8CDF-D43EAC29A6CA}" sibTransId="{5C598BD3-A5B6-4CF8-BC37-FFEC728C33CB}"/>
    <dgm:cxn modelId="{8A391AA1-3323-4BF4-BBCF-E528270706E8}" type="presOf" srcId="{3EB29856-3CFD-4AD3-8072-93C91CE63D60}" destId="{04647D80-001F-4F39-8882-C5C8D3C8E3CC}" srcOrd="0" destOrd="0" presId="urn:microsoft.com/office/officeart/2005/8/layout/equation2"/>
    <dgm:cxn modelId="{70EB3F49-AFBD-4C3F-B45B-4DB17A7A4575}" type="presOf" srcId="{33F1263A-A1C2-410F-B52A-5519F36359D1}" destId="{FC90A596-6FB4-4BBA-B177-A69E37779396}" srcOrd="0" destOrd="0" presId="urn:microsoft.com/office/officeart/2005/8/layout/equation2"/>
    <dgm:cxn modelId="{2EF982C3-CDB7-4C1D-BF84-52E4AB916225}" srcId="{09898A7E-5612-496F-A561-D0D72BB0AFCD}" destId="{33F1263A-A1C2-410F-B52A-5519F36359D1}" srcOrd="0" destOrd="0" parTransId="{66AD1E30-5D87-434E-A3F9-4BBC92F88204}" sibTransId="{A5F32173-45E2-478B-9944-E4127F047AB6}"/>
    <dgm:cxn modelId="{5E47B280-8035-4C85-B946-EB1D552891C6}" type="presOf" srcId="{03364F22-941C-4657-8A6D-AEE93C40EDFF}" destId="{2D64A941-3940-40D5-B549-63FC6983095B}" srcOrd="0" destOrd="0" presId="urn:microsoft.com/office/officeart/2005/8/layout/equation2"/>
    <dgm:cxn modelId="{C85FC5AC-8808-4C9E-A0AD-862EA1B5B691}" type="presParOf" srcId="{0B88A74F-06D5-49AF-849A-B95CB5964A15}" destId="{389F2A4D-1D61-4EB6-9ACE-23A9BE194D25}" srcOrd="0" destOrd="0" presId="urn:microsoft.com/office/officeart/2005/8/layout/equation2"/>
    <dgm:cxn modelId="{8CD454C5-918E-4CA9-9213-28E5E594F167}" type="presParOf" srcId="{389F2A4D-1D61-4EB6-9ACE-23A9BE194D25}" destId="{FC90A596-6FB4-4BBA-B177-A69E37779396}" srcOrd="0" destOrd="0" presId="urn:microsoft.com/office/officeart/2005/8/layout/equation2"/>
    <dgm:cxn modelId="{EE870333-4F54-4229-8F32-9030BD64D942}" type="presParOf" srcId="{389F2A4D-1D61-4EB6-9ACE-23A9BE194D25}" destId="{1AB25DE4-9AFF-4F3D-9914-9F404C6D3A87}" srcOrd="1" destOrd="0" presId="urn:microsoft.com/office/officeart/2005/8/layout/equation2"/>
    <dgm:cxn modelId="{F11732CD-7109-4B33-A530-D1A83C30F4F2}" type="presParOf" srcId="{389F2A4D-1D61-4EB6-9ACE-23A9BE194D25}" destId="{F0D57159-7842-4797-BCB9-801CB7CB477D}" srcOrd="2" destOrd="0" presId="urn:microsoft.com/office/officeart/2005/8/layout/equation2"/>
    <dgm:cxn modelId="{514A2BD8-CE82-447F-BD4F-619493F24786}" type="presParOf" srcId="{389F2A4D-1D61-4EB6-9ACE-23A9BE194D25}" destId="{5928BFEB-DFFC-4FFD-8D30-1DD47E2A9739}" srcOrd="3" destOrd="0" presId="urn:microsoft.com/office/officeart/2005/8/layout/equation2"/>
    <dgm:cxn modelId="{9C87CF12-7300-4861-B3B6-04476F736717}" type="presParOf" srcId="{389F2A4D-1D61-4EB6-9ACE-23A9BE194D25}" destId="{2D64A941-3940-40D5-B549-63FC6983095B}" srcOrd="4" destOrd="0" presId="urn:microsoft.com/office/officeart/2005/8/layout/equation2"/>
    <dgm:cxn modelId="{606DADDF-84B0-48CF-B6A5-44EA581760A0}" type="presParOf" srcId="{0B88A74F-06D5-49AF-849A-B95CB5964A15}" destId="{9D483281-8916-410C-84E9-643AC73DBAEF}" srcOrd="1" destOrd="0" presId="urn:microsoft.com/office/officeart/2005/8/layout/equation2"/>
    <dgm:cxn modelId="{BAF029D5-6875-426D-A1B5-2991766441F7}" type="presParOf" srcId="{9D483281-8916-410C-84E9-643AC73DBAEF}" destId="{612CE00D-25D2-4435-97DD-443F1EB37FC4}" srcOrd="0" destOrd="0" presId="urn:microsoft.com/office/officeart/2005/8/layout/equation2"/>
    <dgm:cxn modelId="{34639404-4DBE-4CA9-82A5-01EA59CA83FF}" type="presParOf" srcId="{0B88A74F-06D5-49AF-849A-B95CB5964A15}" destId="{04647D80-001F-4F39-8882-C5C8D3C8E3CC}"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E5F5B0-027A-482E-B462-CD965F095BC9}" type="doc">
      <dgm:prSet loTypeId="urn:microsoft.com/office/officeart/2005/8/layout/list1"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it-IT"/>
        </a:p>
      </dgm:t>
    </dgm:pt>
    <dgm:pt modelId="{A82D83A3-399D-4261-B7C9-3878EC773D66}">
      <dgm:prSet phldrT="[Tes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it-IT" dirty="0" smtClean="0"/>
            <a:t>Ricavi differenziali</a:t>
          </a:r>
          <a:endParaRPr lang="it-IT" dirty="0"/>
        </a:p>
      </dgm:t>
    </dgm:pt>
    <dgm:pt modelId="{BE65F14F-A7FD-4CBF-900C-72E595FB6718}" type="parTrans" cxnId="{B1D13171-26D0-42EA-B229-419876A242EA}">
      <dgm:prSet/>
      <dgm:spPr/>
      <dgm:t>
        <a:bodyPr/>
        <a:lstStyle/>
        <a:p>
          <a:endParaRPr lang="it-IT"/>
        </a:p>
      </dgm:t>
    </dgm:pt>
    <dgm:pt modelId="{F6677FD8-7CC1-4690-AB19-9EB0FF67C03C}" type="sibTrans" cxnId="{B1D13171-26D0-42EA-B229-419876A242EA}">
      <dgm:prSet/>
      <dgm:spPr/>
      <dgm:t>
        <a:bodyPr/>
        <a:lstStyle/>
        <a:p>
          <a:endParaRPr lang="it-IT"/>
        </a:p>
      </dgm:t>
    </dgm:pt>
    <dgm:pt modelId="{96BEE3FB-75FF-41E9-8760-DD8227221D09}">
      <dgm:prSet phldrT="[Tes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it-IT" dirty="0" smtClean="0"/>
            <a:t>Costi differenziali</a:t>
          </a:r>
          <a:endParaRPr lang="it-IT" dirty="0"/>
        </a:p>
      </dgm:t>
    </dgm:pt>
    <dgm:pt modelId="{50B747B1-32A1-4D50-A2A2-065BA9361AB7}" type="parTrans" cxnId="{DF812DB6-D53A-4CA9-BFEF-EDD92922D4B6}">
      <dgm:prSet/>
      <dgm:spPr/>
      <dgm:t>
        <a:bodyPr/>
        <a:lstStyle/>
        <a:p>
          <a:endParaRPr lang="it-IT"/>
        </a:p>
      </dgm:t>
    </dgm:pt>
    <dgm:pt modelId="{6164677E-9DB7-42A3-BA8A-0649FE3CBA5B}" type="sibTrans" cxnId="{DF812DB6-D53A-4CA9-BFEF-EDD92922D4B6}">
      <dgm:prSet/>
      <dgm:spPr/>
      <dgm:t>
        <a:bodyPr/>
        <a:lstStyle/>
        <a:p>
          <a:endParaRPr lang="it-IT"/>
        </a:p>
      </dgm:t>
    </dgm:pt>
    <dgm:pt modelId="{7412C90D-2EF3-4227-B386-346EDC73C264}">
      <dgm:prSet phldrT="[Tes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it-IT" dirty="0" smtClean="0"/>
            <a:t>Utile differenziale</a:t>
          </a:r>
          <a:endParaRPr lang="it-IT" dirty="0"/>
        </a:p>
      </dgm:t>
    </dgm:pt>
    <dgm:pt modelId="{BD740485-5619-48FC-A10E-905FB8629578}" type="parTrans" cxnId="{ED4D8F37-CB95-4B85-8C43-1E023CA98CC8}">
      <dgm:prSet/>
      <dgm:spPr/>
      <dgm:t>
        <a:bodyPr/>
        <a:lstStyle/>
        <a:p>
          <a:endParaRPr lang="it-IT"/>
        </a:p>
      </dgm:t>
    </dgm:pt>
    <dgm:pt modelId="{CEF60F04-EC07-48D3-B8C8-35010E764E11}" type="sibTrans" cxnId="{ED4D8F37-CB95-4B85-8C43-1E023CA98CC8}">
      <dgm:prSet/>
      <dgm:spPr/>
      <dgm:t>
        <a:bodyPr/>
        <a:lstStyle/>
        <a:p>
          <a:endParaRPr lang="it-IT"/>
        </a:p>
      </dgm:t>
    </dgm:pt>
    <dgm:pt modelId="{6AB117CB-761B-45A8-BD35-299B213778EE}" type="pres">
      <dgm:prSet presAssocID="{37E5F5B0-027A-482E-B462-CD965F095BC9}" presName="linear" presStyleCnt="0">
        <dgm:presLayoutVars>
          <dgm:dir/>
          <dgm:animLvl val="lvl"/>
          <dgm:resizeHandles val="exact"/>
        </dgm:presLayoutVars>
      </dgm:prSet>
      <dgm:spPr/>
      <dgm:t>
        <a:bodyPr/>
        <a:lstStyle/>
        <a:p>
          <a:endParaRPr lang="it-IT"/>
        </a:p>
      </dgm:t>
    </dgm:pt>
    <dgm:pt modelId="{C1971E79-BE6C-4D14-823A-C8225F05569C}" type="pres">
      <dgm:prSet presAssocID="{A82D83A3-399D-4261-B7C9-3878EC773D66}" presName="parentLi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BD4E120-85BE-4701-808E-1AC85AE9B26D}" type="pres">
      <dgm:prSet presAssocID="{A82D83A3-399D-4261-B7C9-3878EC773D66}" presName="parentLeftMargin" presStyleLbl="node1" presStyleIdx="0" presStyleCnt="3"/>
      <dgm:spPr/>
      <dgm:t>
        <a:bodyPr/>
        <a:lstStyle/>
        <a:p>
          <a:endParaRPr lang="it-IT"/>
        </a:p>
      </dgm:t>
    </dgm:pt>
    <dgm:pt modelId="{A8FA8B0F-710E-4137-A30A-AC7A6022842D}" type="pres">
      <dgm:prSet presAssocID="{A82D83A3-399D-4261-B7C9-3878EC773D66}" presName="parentText" presStyleLbl="node1" presStyleIdx="0" presStyleCnt="3">
        <dgm:presLayoutVars>
          <dgm:chMax val="0"/>
          <dgm:bulletEnabled val="1"/>
        </dgm:presLayoutVars>
      </dgm:prSet>
      <dgm:spPr/>
      <dgm:t>
        <a:bodyPr/>
        <a:lstStyle/>
        <a:p>
          <a:endParaRPr lang="it-IT"/>
        </a:p>
      </dgm:t>
    </dgm:pt>
    <dgm:pt modelId="{8A6E3A60-975D-46EC-BFA0-2F5343008759}" type="pres">
      <dgm:prSet presAssocID="{A82D83A3-399D-4261-B7C9-3878EC773D66}" presName="negativ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9DBB571-3D45-4011-8F02-3E3D510AC985}" type="pres">
      <dgm:prSet presAssocID="{A82D83A3-399D-4261-B7C9-3878EC773D66}" presName="childText" presStyleLbl="conFgAcc1" presStyleIdx="0"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038755F-51BD-4CAA-8D54-5B0A02EA802F}" type="pres">
      <dgm:prSet presAssocID="{F6677FD8-7CC1-4690-AB19-9EB0FF67C03C}" presName="spaceBetweenRectangle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FC700A6-28BF-407D-9D49-4ECD28F5CDBB}" type="pres">
      <dgm:prSet presAssocID="{96BEE3FB-75FF-41E9-8760-DD8227221D09}" presName="parentLi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D429182-E32E-4A7B-AE8D-5E1E087650FD}" type="pres">
      <dgm:prSet presAssocID="{96BEE3FB-75FF-41E9-8760-DD8227221D09}" presName="parentLeftMargin" presStyleLbl="node1" presStyleIdx="0" presStyleCnt="3"/>
      <dgm:spPr/>
      <dgm:t>
        <a:bodyPr/>
        <a:lstStyle/>
        <a:p>
          <a:endParaRPr lang="it-IT"/>
        </a:p>
      </dgm:t>
    </dgm:pt>
    <dgm:pt modelId="{8F1B9F85-E0DA-4A89-8BE7-E4E9A4F70583}" type="pres">
      <dgm:prSet presAssocID="{96BEE3FB-75FF-41E9-8760-DD8227221D09}" presName="parentText" presStyleLbl="node1" presStyleIdx="1" presStyleCnt="3">
        <dgm:presLayoutVars>
          <dgm:chMax val="0"/>
          <dgm:bulletEnabled val="1"/>
        </dgm:presLayoutVars>
      </dgm:prSet>
      <dgm:spPr/>
      <dgm:t>
        <a:bodyPr/>
        <a:lstStyle/>
        <a:p>
          <a:endParaRPr lang="it-IT"/>
        </a:p>
      </dgm:t>
    </dgm:pt>
    <dgm:pt modelId="{2764134F-458D-4009-A949-158C0092A710}" type="pres">
      <dgm:prSet presAssocID="{96BEE3FB-75FF-41E9-8760-DD8227221D09}" presName="negativ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3685913-0645-42B6-8679-BC57ACD418F1}" type="pres">
      <dgm:prSet presAssocID="{96BEE3FB-75FF-41E9-8760-DD8227221D09}" presName="childText" presStyleLbl="conFgAcc1" presStyleIdx="1"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4C414C3-3629-4CB6-98D1-70387C15C2A9}" type="pres">
      <dgm:prSet presAssocID="{6164677E-9DB7-42A3-BA8A-0649FE3CBA5B}" presName="spaceBetweenRectangle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4169365-FC6E-4A5C-9736-8A93CEBC1CA6}" type="pres">
      <dgm:prSet presAssocID="{7412C90D-2EF3-4227-B386-346EDC73C264}" presName="parentLi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40DB4F7-1587-4993-A3E6-3A82C5B7DA0F}" type="pres">
      <dgm:prSet presAssocID="{7412C90D-2EF3-4227-B386-346EDC73C264}" presName="parentLeftMargin" presStyleLbl="node1" presStyleIdx="1" presStyleCnt="3"/>
      <dgm:spPr/>
      <dgm:t>
        <a:bodyPr/>
        <a:lstStyle/>
        <a:p>
          <a:endParaRPr lang="it-IT"/>
        </a:p>
      </dgm:t>
    </dgm:pt>
    <dgm:pt modelId="{2EED1C2E-FE33-452B-BA04-0F64874ACBF8}" type="pres">
      <dgm:prSet presAssocID="{7412C90D-2EF3-4227-B386-346EDC73C264}" presName="parentText" presStyleLbl="node1" presStyleIdx="2" presStyleCnt="3">
        <dgm:presLayoutVars>
          <dgm:chMax val="0"/>
          <dgm:bulletEnabled val="1"/>
        </dgm:presLayoutVars>
      </dgm:prSet>
      <dgm:spPr/>
      <dgm:t>
        <a:bodyPr/>
        <a:lstStyle/>
        <a:p>
          <a:endParaRPr lang="it-IT"/>
        </a:p>
      </dgm:t>
    </dgm:pt>
    <dgm:pt modelId="{E2590A12-0946-40B2-BF91-87E8DE4606A0}" type="pres">
      <dgm:prSet presAssocID="{7412C90D-2EF3-4227-B386-346EDC73C264}" presName="negativ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49636A-D99C-4B5F-BA26-D6A140255AE1}" type="pres">
      <dgm:prSet presAssocID="{7412C90D-2EF3-4227-B386-346EDC73C264}" presName="childText" presStyleLbl="conFgAcc1" presStyleIdx="2"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DF812DB6-D53A-4CA9-BFEF-EDD92922D4B6}" srcId="{37E5F5B0-027A-482E-B462-CD965F095BC9}" destId="{96BEE3FB-75FF-41E9-8760-DD8227221D09}" srcOrd="1" destOrd="0" parTransId="{50B747B1-32A1-4D50-A2A2-065BA9361AB7}" sibTransId="{6164677E-9DB7-42A3-BA8A-0649FE3CBA5B}"/>
    <dgm:cxn modelId="{00AFA5FE-CA7E-4AA4-B753-7BF158459992}" type="presOf" srcId="{7412C90D-2EF3-4227-B386-346EDC73C264}" destId="{A40DB4F7-1587-4993-A3E6-3A82C5B7DA0F}" srcOrd="0" destOrd="0" presId="urn:microsoft.com/office/officeart/2005/8/layout/list1"/>
    <dgm:cxn modelId="{ED4D8F37-CB95-4B85-8C43-1E023CA98CC8}" srcId="{37E5F5B0-027A-482E-B462-CD965F095BC9}" destId="{7412C90D-2EF3-4227-B386-346EDC73C264}" srcOrd="2" destOrd="0" parTransId="{BD740485-5619-48FC-A10E-905FB8629578}" sibTransId="{CEF60F04-EC07-48D3-B8C8-35010E764E11}"/>
    <dgm:cxn modelId="{8F54C293-2B8C-4726-A1B7-102E845F60A9}" type="presOf" srcId="{96BEE3FB-75FF-41E9-8760-DD8227221D09}" destId="{DD429182-E32E-4A7B-AE8D-5E1E087650FD}" srcOrd="0" destOrd="0" presId="urn:microsoft.com/office/officeart/2005/8/layout/list1"/>
    <dgm:cxn modelId="{40FC5440-8C7B-40C6-B6DA-91EB98250733}" type="presOf" srcId="{37E5F5B0-027A-482E-B462-CD965F095BC9}" destId="{6AB117CB-761B-45A8-BD35-299B213778EE}" srcOrd="0" destOrd="0" presId="urn:microsoft.com/office/officeart/2005/8/layout/list1"/>
    <dgm:cxn modelId="{DC8F47EA-6E84-4355-AF1A-111407220134}" type="presOf" srcId="{7412C90D-2EF3-4227-B386-346EDC73C264}" destId="{2EED1C2E-FE33-452B-BA04-0F64874ACBF8}" srcOrd="1" destOrd="0" presId="urn:microsoft.com/office/officeart/2005/8/layout/list1"/>
    <dgm:cxn modelId="{9D5E6214-A30D-4CC6-AD1E-8DD8AFBF5D07}" type="presOf" srcId="{A82D83A3-399D-4261-B7C9-3878EC773D66}" destId="{A8FA8B0F-710E-4137-A30A-AC7A6022842D}" srcOrd="1" destOrd="0" presId="urn:microsoft.com/office/officeart/2005/8/layout/list1"/>
    <dgm:cxn modelId="{A428BBBC-02AC-4755-AF3A-10CD58CF8DEE}" type="presOf" srcId="{A82D83A3-399D-4261-B7C9-3878EC773D66}" destId="{ABD4E120-85BE-4701-808E-1AC85AE9B26D}" srcOrd="0" destOrd="0" presId="urn:microsoft.com/office/officeart/2005/8/layout/list1"/>
    <dgm:cxn modelId="{B1D13171-26D0-42EA-B229-419876A242EA}" srcId="{37E5F5B0-027A-482E-B462-CD965F095BC9}" destId="{A82D83A3-399D-4261-B7C9-3878EC773D66}" srcOrd="0" destOrd="0" parTransId="{BE65F14F-A7FD-4CBF-900C-72E595FB6718}" sibTransId="{F6677FD8-7CC1-4690-AB19-9EB0FF67C03C}"/>
    <dgm:cxn modelId="{1EDA174F-003F-4ACF-8313-1D21B86C7249}" type="presOf" srcId="{96BEE3FB-75FF-41E9-8760-DD8227221D09}" destId="{8F1B9F85-E0DA-4A89-8BE7-E4E9A4F70583}" srcOrd="1" destOrd="0" presId="urn:microsoft.com/office/officeart/2005/8/layout/list1"/>
    <dgm:cxn modelId="{EFA461FA-CBEC-4EA5-8157-BC7AC6434D86}" type="presParOf" srcId="{6AB117CB-761B-45A8-BD35-299B213778EE}" destId="{C1971E79-BE6C-4D14-823A-C8225F05569C}" srcOrd="0" destOrd="0" presId="urn:microsoft.com/office/officeart/2005/8/layout/list1"/>
    <dgm:cxn modelId="{B81E0560-047D-4856-A921-026B4D8D548E}" type="presParOf" srcId="{C1971E79-BE6C-4D14-823A-C8225F05569C}" destId="{ABD4E120-85BE-4701-808E-1AC85AE9B26D}" srcOrd="0" destOrd="0" presId="urn:microsoft.com/office/officeart/2005/8/layout/list1"/>
    <dgm:cxn modelId="{67F76FD1-483B-44DC-9A8F-13FB9F24B18F}" type="presParOf" srcId="{C1971E79-BE6C-4D14-823A-C8225F05569C}" destId="{A8FA8B0F-710E-4137-A30A-AC7A6022842D}" srcOrd="1" destOrd="0" presId="urn:microsoft.com/office/officeart/2005/8/layout/list1"/>
    <dgm:cxn modelId="{D575DBDF-AEDF-4B75-B3A8-11E96C91C271}" type="presParOf" srcId="{6AB117CB-761B-45A8-BD35-299B213778EE}" destId="{8A6E3A60-975D-46EC-BFA0-2F5343008759}" srcOrd="1" destOrd="0" presId="urn:microsoft.com/office/officeart/2005/8/layout/list1"/>
    <dgm:cxn modelId="{9C566F24-C7AB-4693-8D2A-3B6D5B0AA082}" type="presParOf" srcId="{6AB117CB-761B-45A8-BD35-299B213778EE}" destId="{59DBB571-3D45-4011-8F02-3E3D510AC985}" srcOrd="2" destOrd="0" presId="urn:microsoft.com/office/officeart/2005/8/layout/list1"/>
    <dgm:cxn modelId="{73E3F9DB-FADD-438F-94E8-75DDF4C5CCFA}" type="presParOf" srcId="{6AB117CB-761B-45A8-BD35-299B213778EE}" destId="{5038755F-51BD-4CAA-8D54-5B0A02EA802F}" srcOrd="3" destOrd="0" presId="urn:microsoft.com/office/officeart/2005/8/layout/list1"/>
    <dgm:cxn modelId="{F34E2BBF-40BD-4F10-A30E-D55A34A31AE3}" type="presParOf" srcId="{6AB117CB-761B-45A8-BD35-299B213778EE}" destId="{4FC700A6-28BF-407D-9D49-4ECD28F5CDBB}" srcOrd="4" destOrd="0" presId="urn:microsoft.com/office/officeart/2005/8/layout/list1"/>
    <dgm:cxn modelId="{EC098DD4-5756-478D-8926-F5FB2D4CFAE3}" type="presParOf" srcId="{4FC700A6-28BF-407D-9D49-4ECD28F5CDBB}" destId="{DD429182-E32E-4A7B-AE8D-5E1E087650FD}" srcOrd="0" destOrd="0" presId="urn:microsoft.com/office/officeart/2005/8/layout/list1"/>
    <dgm:cxn modelId="{96C1272B-2C56-43D4-A356-DE4FCA967B4C}" type="presParOf" srcId="{4FC700A6-28BF-407D-9D49-4ECD28F5CDBB}" destId="{8F1B9F85-E0DA-4A89-8BE7-E4E9A4F70583}" srcOrd="1" destOrd="0" presId="urn:microsoft.com/office/officeart/2005/8/layout/list1"/>
    <dgm:cxn modelId="{A8366BDD-F4EF-4027-B18B-C335F08F7350}" type="presParOf" srcId="{6AB117CB-761B-45A8-BD35-299B213778EE}" destId="{2764134F-458D-4009-A949-158C0092A710}" srcOrd="5" destOrd="0" presId="urn:microsoft.com/office/officeart/2005/8/layout/list1"/>
    <dgm:cxn modelId="{8FD4358B-624A-4E02-B15D-C17C3696D923}" type="presParOf" srcId="{6AB117CB-761B-45A8-BD35-299B213778EE}" destId="{F3685913-0645-42B6-8679-BC57ACD418F1}" srcOrd="6" destOrd="0" presId="urn:microsoft.com/office/officeart/2005/8/layout/list1"/>
    <dgm:cxn modelId="{6765ED23-9219-47ED-BFD4-52D323D2F782}" type="presParOf" srcId="{6AB117CB-761B-45A8-BD35-299B213778EE}" destId="{44C414C3-3629-4CB6-98D1-70387C15C2A9}" srcOrd="7" destOrd="0" presId="urn:microsoft.com/office/officeart/2005/8/layout/list1"/>
    <dgm:cxn modelId="{A2DDBFB3-10F2-413E-90F3-58A4237940F6}" type="presParOf" srcId="{6AB117CB-761B-45A8-BD35-299B213778EE}" destId="{E4169365-FC6E-4A5C-9736-8A93CEBC1CA6}" srcOrd="8" destOrd="0" presId="urn:microsoft.com/office/officeart/2005/8/layout/list1"/>
    <dgm:cxn modelId="{427B8A58-AE35-4619-9C14-0E302AAF97C1}" type="presParOf" srcId="{E4169365-FC6E-4A5C-9736-8A93CEBC1CA6}" destId="{A40DB4F7-1587-4993-A3E6-3A82C5B7DA0F}" srcOrd="0" destOrd="0" presId="urn:microsoft.com/office/officeart/2005/8/layout/list1"/>
    <dgm:cxn modelId="{4C50C990-01D1-4F1A-A432-3F7FBE723B04}" type="presParOf" srcId="{E4169365-FC6E-4A5C-9736-8A93CEBC1CA6}" destId="{2EED1C2E-FE33-452B-BA04-0F64874ACBF8}" srcOrd="1" destOrd="0" presId="urn:microsoft.com/office/officeart/2005/8/layout/list1"/>
    <dgm:cxn modelId="{4B4A05C6-7DDE-4057-A0A6-C45DC486AA5C}" type="presParOf" srcId="{6AB117CB-761B-45A8-BD35-299B213778EE}" destId="{E2590A12-0946-40B2-BF91-87E8DE4606A0}" srcOrd="9" destOrd="0" presId="urn:microsoft.com/office/officeart/2005/8/layout/list1"/>
    <dgm:cxn modelId="{97C435FD-15A7-4075-95C1-6642443EA063}" type="presParOf" srcId="{6AB117CB-761B-45A8-BD35-299B213778EE}" destId="{C249636A-D99C-4B5F-BA26-D6A140255AE1}" srcOrd="10" destOrd="0" presId="urn:microsoft.com/office/officeart/2005/8/layout/list1"/>
  </dgm:cxnLst>
  <dgm:bg/>
  <dgm:whole>
    <a:ln>
      <a:no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213468-B1CC-46A3-9B8E-984FB464916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C3572D3C-BEB8-472F-B68E-65D1C9996396}">
      <dgm:prSet phldrT="[Testo]"/>
      <dgm:spPr>
        <a:solidFill>
          <a:srgbClr val="FF0000"/>
        </a:solidFill>
        <a:scene3d>
          <a:camera prst="orthographicFront"/>
          <a:lightRig rig="threePt" dir="t"/>
        </a:scene3d>
        <a:sp3d>
          <a:bevelT w="114300" prst="artDeco"/>
        </a:sp3d>
      </dgm:spPr>
      <dgm:t>
        <a:bodyPr/>
        <a:lstStyle/>
        <a:p>
          <a:r>
            <a:rPr lang="it-IT" b="1" dirty="0" smtClean="0">
              <a:solidFill>
                <a:schemeClr val="tx1"/>
              </a:solidFill>
              <a:effectLst>
                <a:outerShdw blurRad="38100" dist="38100" dir="2700000" algn="tl">
                  <a:srgbClr val="000000">
                    <a:alpha val="43137"/>
                  </a:srgbClr>
                </a:outerShdw>
              </a:effectLst>
            </a:rPr>
            <a:t>Gestione extra-caratteristica</a:t>
          </a:r>
          <a:endParaRPr lang="it-IT" b="1" dirty="0">
            <a:solidFill>
              <a:schemeClr val="tx1"/>
            </a:solidFill>
            <a:effectLst>
              <a:outerShdw blurRad="38100" dist="38100" dir="2700000" algn="tl">
                <a:srgbClr val="000000">
                  <a:alpha val="43137"/>
                </a:srgbClr>
              </a:outerShdw>
            </a:effectLst>
          </a:endParaRPr>
        </a:p>
      </dgm:t>
    </dgm:pt>
    <dgm:pt modelId="{2DB2E470-3591-4548-99A8-20549EFC2B8B}" type="parTrans" cxnId="{D8BF45F5-DB94-4130-A0FD-93592F12195F}">
      <dgm:prSet/>
      <dgm:spPr/>
      <dgm:t>
        <a:bodyPr/>
        <a:lstStyle/>
        <a:p>
          <a:endParaRPr lang="it-IT"/>
        </a:p>
      </dgm:t>
    </dgm:pt>
    <dgm:pt modelId="{254F3194-ACB3-454D-A66F-95F15A4F1804}" type="sibTrans" cxnId="{D8BF45F5-DB94-4130-A0FD-93592F12195F}">
      <dgm:prSet/>
      <dgm:spPr/>
      <dgm:t>
        <a:bodyPr/>
        <a:lstStyle/>
        <a:p>
          <a:endParaRPr lang="it-IT"/>
        </a:p>
      </dgm:t>
    </dgm:pt>
    <dgm:pt modelId="{58DE6E70-C6DC-4123-9E4B-D60260D2FDD5}">
      <dgm:prSet phldrT="[Testo]" custT="1"/>
      <dgm:spPr>
        <a:solidFill>
          <a:srgbClr val="FF0000"/>
        </a:solidFill>
        <a:scene3d>
          <a:camera prst="orthographicFront"/>
          <a:lightRig rig="threePt" dir="t"/>
        </a:scene3d>
        <a:sp3d>
          <a:bevelT w="114300" prst="artDeco"/>
        </a:sp3d>
      </dgm:spPr>
      <dgm:t>
        <a:bodyPr/>
        <a:lstStyle/>
        <a:p>
          <a:r>
            <a:rPr lang="it-IT" sz="1200" b="1" dirty="0" smtClean="0">
              <a:solidFill>
                <a:schemeClr val="tx1"/>
              </a:solidFill>
              <a:effectLst>
                <a:outerShdw blurRad="38100" dist="38100" dir="2700000" algn="tl">
                  <a:srgbClr val="000000">
                    <a:alpha val="43137"/>
                  </a:srgbClr>
                </a:outerShdw>
              </a:effectLst>
            </a:rPr>
            <a:t>La validità di un investimento deve essere misurata in relazione al core Business dell’azienda</a:t>
          </a:r>
          <a:endParaRPr lang="it-IT" sz="1200" b="1" dirty="0">
            <a:solidFill>
              <a:schemeClr val="tx1"/>
            </a:solidFill>
            <a:effectLst>
              <a:outerShdw blurRad="38100" dist="38100" dir="2700000" algn="tl">
                <a:srgbClr val="000000">
                  <a:alpha val="43137"/>
                </a:srgbClr>
              </a:outerShdw>
            </a:effectLst>
          </a:endParaRPr>
        </a:p>
      </dgm:t>
    </dgm:pt>
    <dgm:pt modelId="{EA0B87C2-C681-42D4-9D0B-B354511089A1}" type="parTrans" cxnId="{483A09AF-0B08-4556-9BF5-DD15D3A67B24}">
      <dgm:prSet/>
      <dgm:spPr/>
      <dgm:t>
        <a:bodyPr/>
        <a:lstStyle/>
        <a:p>
          <a:endParaRPr lang="it-IT"/>
        </a:p>
      </dgm:t>
    </dgm:pt>
    <dgm:pt modelId="{559CAE4F-D713-4884-A7ED-2D06B12E6097}" type="sibTrans" cxnId="{483A09AF-0B08-4556-9BF5-DD15D3A67B24}">
      <dgm:prSet/>
      <dgm:spPr/>
      <dgm:t>
        <a:bodyPr/>
        <a:lstStyle/>
        <a:p>
          <a:endParaRPr lang="it-IT"/>
        </a:p>
      </dgm:t>
    </dgm:pt>
    <dgm:pt modelId="{586DDC03-FAF6-4999-B901-6CBBCB1FC475}">
      <dgm:prSet phldrT="[Testo]"/>
      <dgm:spPr>
        <a:solidFill>
          <a:schemeClr val="bg1">
            <a:lumMod val="65000"/>
          </a:schemeClr>
        </a:solidFill>
        <a:scene3d>
          <a:camera prst="orthographicFront"/>
          <a:lightRig rig="threePt" dir="t"/>
        </a:scene3d>
        <a:sp3d>
          <a:bevelT w="114300" prst="artDeco"/>
        </a:sp3d>
      </dgm:spPr>
      <dgm:t>
        <a:bodyPr/>
        <a:lstStyle/>
        <a:p>
          <a:r>
            <a:rPr lang="it-IT" b="1" dirty="0" smtClean="0">
              <a:solidFill>
                <a:schemeClr val="tx1"/>
              </a:solidFill>
              <a:effectLst>
                <a:outerShdw blurRad="38100" dist="38100" dir="2700000" algn="tl">
                  <a:srgbClr val="000000">
                    <a:alpha val="43137"/>
                  </a:srgbClr>
                </a:outerShdw>
              </a:effectLst>
            </a:rPr>
            <a:t>Aumenti/riduzioni di capitale</a:t>
          </a:r>
          <a:endParaRPr lang="it-IT" b="1" dirty="0">
            <a:solidFill>
              <a:schemeClr val="tx1"/>
            </a:solidFill>
            <a:effectLst>
              <a:outerShdw blurRad="38100" dist="38100" dir="2700000" algn="tl">
                <a:srgbClr val="000000">
                  <a:alpha val="43137"/>
                </a:srgbClr>
              </a:outerShdw>
            </a:effectLst>
          </a:endParaRPr>
        </a:p>
      </dgm:t>
    </dgm:pt>
    <dgm:pt modelId="{09AE50DC-FC8E-4829-9993-BB7F253D8269}" type="parTrans" cxnId="{C61C321C-FE43-41F0-B7A3-8BB33641CE52}">
      <dgm:prSet/>
      <dgm:spPr/>
      <dgm:t>
        <a:bodyPr/>
        <a:lstStyle/>
        <a:p>
          <a:endParaRPr lang="it-IT"/>
        </a:p>
      </dgm:t>
    </dgm:pt>
    <dgm:pt modelId="{47B9D8FB-0646-46A2-A91D-611995CBAC8A}" type="sibTrans" cxnId="{C61C321C-FE43-41F0-B7A3-8BB33641CE52}">
      <dgm:prSet/>
      <dgm:spPr/>
      <dgm:t>
        <a:bodyPr/>
        <a:lstStyle/>
        <a:p>
          <a:endParaRPr lang="it-IT"/>
        </a:p>
      </dgm:t>
    </dgm:pt>
    <dgm:pt modelId="{232B38A1-4550-4DF1-9BDF-A3955A09510D}">
      <dgm:prSet phldrT="[Testo]" custT="1"/>
      <dgm:spPr>
        <a:solidFill>
          <a:schemeClr val="bg1">
            <a:lumMod val="65000"/>
          </a:schemeClr>
        </a:solidFill>
        <a:scene3d>
          <a:camera prst="orthographicFront"/>
          <a:lightRig rig="threePt" dir="t"/>
        </a:scene3d>
        <a:sp3d>
          <a:bevelT w="114300" prst="artDeco"/>
        </a:sp3d>
      </dgm:spPr>
      <dgm:t>
        <a:bodyPr/>
        <a:lstStyle/>
        <a:p>
          <a:r>
            <a:rPr lang="it-IT" sz="1200" b="1" dirty="0" smtClean="0">
              <a:solidFill>
                <a:schemeClr val="tx1"/>
              </a:solidFill>
              <a:effectLst>
                <a:outerShdw blurRad="38100" dist="38100" dir="2700000" algn="tl">
                  <a:srgbClr val="000000">
                    <a:alpha val="43137"/>
                  </a:srgbClr>
                </a:outerShdw>
              </a:effectLst>
            </a:rPr>
            <a:t>L’investimento va considerato al netto delle eventuali strategie di finanziamento dello stesso.</a:t>
          </a:r>
          <a:endParaRPr lang="it-IT" sz="1200" b="1" dirty="0">
            <a:solidFill>
              <a:schemeClr val="tx1"/>
            </a:solidFill>
            <a:effectLst>
              <a:outerShdw blurRad="38100" dist="38100" dir="2700000" algn="tl">
                <a:srgbClr val="000000">
                  <a:alpha val="43137"/>
                </a:srgbClr>
              </a:outerShdw>
            </a:effectLst>
          </a:endParaRPr>
        </a:p>
      </dgm:t>
    </dgm:pt>
    <dgm:pt modelId="{BD2EF061-8EE6-450A-A509-30FE52A43465}" type="parTrans" cxnId="{39F642A1-882D-4D14-81CE-3357ED54FA97}">
      <dgm:prSet/>
      <dgm:spPr/>
      <dgm:t>
        <a:bodyPr/>
        <a:lstStyle/>
        <a:p>
          <a:endParaRPr lang="it-IT"/>
        </a:p>
      </dgm:t>
    </dgm:pt>
    <dgm:pt modelId="{A9430B6C-5085-4866-978C-890A181DEEAE}" type="sibTrans" cxnId="{39F642A1-882D-4D14-81CE-3357ED54FA97}">
      <dgm:prSet/>
      <dgm:spPr/>
      <dgm:t>
        <a:bodyPr/>
        <a:lstStyle/>
        <a:p>
          <a:endParaRPr lang="it-IT"/>
        </a:p>
      </dgm:t>
    </dgm:pt>
    <dgm:pt modelId="{7D29A43D-1F61-4E38-B953-C0F52F33AE3B}">
      <dgm:prSet custT="1"/>
      <dgm:spPr>
        <a:solidFill>
          <a:schemeClr val="bg1">
            <a:lumMod val="65000"/>
          </a:schemeClr>
        </a:solidFill>
        <a:scene3d>
          <a:camera prst="orthographicFront"/>
          <a:lightRig rig="threePt" dir="t"/>
        </a:scene3d>
        <a:sp3d>
          <a:bevelT w="114300" prst="artDeco"/>
        </a:sp3d>
      </dgm:spPr>
      <dgm:t>
        <a:bodyPr/>
        <a:lstStyle/>
        <a:p>
          <a:endParaRPr lang="it-IT" sz="1200" b="1">
            <a:solidFill>
              <a:schemeClr val="tx1"/>
            </a:solidFill>
            <a:effectLst>
              <a:outerShdw blurRad="38100" dist="38100" dir="2700000" algn="tl">
                <a:srgbClr val="000000">
                  <a:alpha val="43137"/>
                </a:srgbClr>
              </a:outerShdw>
            </a:effectLst>
          </a:endParaRPr>
        </a:p>
      </dgm:t>
    </dgm:pt>
    <dgm:pt modelId="{69C882AD-35F3-4963-8E41-C0FB9FD3355C}" type="parTrans" cxnId="{D6DE7FE1-2759-4FAF-B2C3-BDE85ADA3525}">
      <dgm:prSet/>
      <dgm:spPr/>
      <dgm:t>
        <a:bodyPr/>
        <a:lstStyle/>
        <a:p>
          <a:endParaRPr lang="it-IT"/>
        </a:p>
      </dgm:t>
    </dgm:pt>
    <dgm:pt modelId="{51622495-468C-429B-974B-6F989A3432E3}" type="sibTrans" cxnId="{D6DE7FE1-2759-4FAF-B2C3-BDE85ADA3525}">
      <dgm:prSet/>
      <dgm:spPr/>
      <dgm:t>
        <a:bodyPr/>
        <a:lstStyle/>
        <a:p>
          <a:endParaRPr lang="it-IT"/>
        </a:p>
      </dgm:t>
    </dgm:pt>
    <dgm:pt modelId="{AB19C04C-0AD7-40B3-900F-F7CF2872E7CD}">
      <dgm:prSet/>
      <dgm:spPr>
        <a:scene3d>
          <a:camera prst="orthographicFront"/>
          <a:lightRig rig="threePt" dir="t"/>
        </a:scene3d>
        <a:sp3d>
          <a:bevelT w="114300" prst="artDeco"/>
        </a:sp3d>
      </dgm:spPr>
      <dgm:t>
        <a:bodyPr/>
        <a:lstStyle/>
        <a:p>
          <a:r>
            <a:rPr lang="it-IT" b="1" dirty="0" smtClean="0">
              <a:solidFill>
                <a:schemeClr val="tx1"/>
              </a:solidFill>
              <a:effectLst>
                <a:outerShdw blurRad="38100" dist="38100" dir="2700000" algn="tl">
                  <a:srgbClr val="000000">
                    <a:alpha val="43137"/>
                  </a:srgbClr>
                </a:outerShdw>
              </a:effectLst>
            </a:rPr>
            <a:t>Debiti a M/L ed interessi passivi</a:t>
          </a:r>
          <a:endParaRPr lang="it-IT" b="1" dirty="0">
            <a:solidFill>
              <a:schemeClr val="tx1"/>
            </a:solidFill>
            <a:effectLst>
              <a:outerShdw blurRad="38100" dist="38100" dir="2700000" algn="tl">
                <a:srgbClr val="000000">
                  <a:alpha val="43137"/>
                </a:srgbClr>
              </a:outerShdw>
            </a:effectLst>
          </a:endParaRPr>
        </a:p>
      </dgm:t>
    </dgm:pt>
    <dgm:pt modelId="{39A5AECC-9558-4C69-80B7-61B0125A54E1}" type="parTrans" cxnId="{344D24D7-9897-41C2-B19E-E4C49062AC2E}">
      <dgm:prSet/>
      <dgm:spPr/>
      <dgm:t>
        <a:bodyPr/>
        <a:lstStyle/>
        <a:p>
          <a:endParaRPr lang="it-IT"/>
        </a:p>
      </dgm:t>
    </dgm:pt>
    <dgm:pt modelId="{9EE68562-E705-4BA3-A925-AAA3D08C186C}" type="sibTrans" cxnId="{344D24D7-9897-41C2-B19E-E4C49062AC2E}">
      <dgm:prSet/>
      <dgm:spPr/>
      <dgm:t>
        <a:bodyPr/>
        <a:lstStyle/>
        <a:p>
          <a:endParaRPr lang="it-IT"/>
        </a:p>
      </dgm:t>
    </dgm:pt>
    <dgm:pt modelId="{2BE4C15D-542F-43E2-B32F-0ED3A9B4584B}">
      <dgm:prSet/>
      <dgm:spPr>
        <a:solidFill>
          <a:srgbClr val="92D050"/>
        </a:solidFill>
        <a:scene3d>
          <a:camera prst="orthographicFront"/>
          <a:lightRig rig="threePt" dir="t"/>
        </a:scene3d>
        <a:sp3d>
          <a:bevelT w="114300" prst="artDeco"/>
        </a:sp3d>
      </dgm:spPr>
      <dgm:t>
        <a:bodyPr/>
        <a:lstStyle/>
        <a:p>
          <a:r>
            <a:rPr lang="it-IT" b="1" dirty="0" smtClean="0">
              <a:solidFill>
                <a:schemeClr val="tx1"/>
              </a:solidFill>
              <a:effectLst>
                <a:outerShdw blurRad="38100" dist="38100" dir="2700000" algn="tl">
                  <a:srgbClr val="000000">
                    <a:alpha val="43137"/>
                  </a:srgbClr>
                </a:outerShdw>
              </a:effectLst>
            </a:rPr>
            <a:t>Immobilizzazioni e proventi finanziari</a:t>
          </a:r>
          <a:endParaRPr lang="it-IT" b="1" dirty="0">
            <a:solidFill>
              <a:schemeClr val="tx1"/>
            </a:solidFill>
            <a:effectLst>
              <a:outerShdw blurRad="38100" dist="38100" dir="2700000" algn="tl">
                <a:srgbClr val="000000">
                  <a:alpha val="43137"/>
                </a:srgbClr>
              </a:outerShdw>
            </a:effectLst>
          </a:endParaRPr>
        </a:p>
      </dgm:t>
    </dgm:pt>
    <dgm:pt modelId="{A3F663C7-3305-4FAD-BB8E-FF6FDE991A0E}" type="parTrans" cxnId="{91CA5CCF-DF45-4DEB-9135-5BA8E00B9C19}">
      <dgm:prSet/>
      <dgm:spPr/>
      <dgm:t>
        <a:bodyPr/>
        <a:lstStyle/>
        <a:p>
          <a:endParaRPr lang="it-IT"/>
        </a:p>
      </dgm:t>
    </dgm:pt>
    <dgm:pt modelId="{BF35EC40-FDDD-48D2-873F-0F44F933B5FF}" type="sibTrans" cxnId="{91CA5CCF-DF45-4DEB-9135-5BA8E00B9C19}">
      <dgm:prSet/>
      <dgm:spPr/>
      <dgm:t>
        <a:bodyPr/>
        <a:lstStyle/>
        <a:p>
          <a:endParaRPr lang="it-IT"/>
        </a:p>
      </dgm:t>
    </dgm:pt>
    <dgm:pt modelId="{15F7D649-2E34-40C5-916B-1B2148935876}">
      <dgm:prSet custT="1"/>
      <dgm:spPr>
        <a:solidFill>
          <a:srgbClr val="92D050"/>
        </a:solidFill>
        <a:scene3d>
          <a:camera prst="orthographicFront"/>
          <a:lightRig rig="threePt" dir="t"/>
        </a:scene3d>
        <a:sp3d>
          <a:bevelT w="114300" prst="artDeco"/>
        </a:sp3d>
      </dgm:spPr>
      <dgm:t>
        <a:bodyPr/>
        <a:lstStyle/>
        <a:p>
          <a:r>
            <a:rPr lang="it-IT" sz="1100" b="1" dirty="0" smtClean="0">
              <a:solidFill>
                <a:schemeClr val="tx1"/>
              </a:solidFill>
              <a:effectLst>
                <a:outerShdw blurRad="38100" dist="38100" dir="2700000" algn="tl">
                  <a:srgbClr val="000000">
                    <a:alpha val="43137"/>
                  </a:srgbClr>
                </a:outerShdw>
              </a:effectLst>
            </a:rPr>
            <a:t>Non rientrano nella gestione operativa dell’azienda, </a:t>
          </a:r>
          <a:r>
            <a:rPr lang="it-IT" sz="1200" b="1" dirty="0" smtClean="0">
              <a:solidFill>
                <a:schemeClr val="tx1"/>
              </a:solidFill>
              <a:effectLst>
                <a:outerShdw blurRad="38100" dist="38100" dir="2700000" algn="tl">
                  <a:srgbClr val="000000">
                    <a:alpha val="43137"/>
                  </a:srgbClr>
                </a:outerShdw>
              </a:effectLst>
            </a:rPr>
            <a:t>ma</a:t>
          </a:r>
          <a:r>
            <a:rPr lang="it-IT" sz="1100" b="1" dirty="0" smtClean="0">
              <a:solidFill>
                <a:schemeClr val="tx1"/>
              </a:solidFill>
              <a:effectLst>
                <a:outerShdw blurRad="38100" dist="38100" dir="2700000" algn="tl">
                  <a:srgbClr val="000000">
                    <a:alpha val="43137"/>
                  </a:srgbClr>
                </a:outerShdw>
              </a:effectLst>
            </a:rPr>
            <a:t> derivano da politiche societarie di tipo finanziario</a:t>
          </a:r>
          <a:endParaRPr lang="it-IT" sz="1100" b="1" dirty="0">
            <a:solidFill>
              <a:schemeClr val="tx1"/>
            </a:solidFill>
            <a:effectLst>
              <a:outerShdw blurRad="38100" dist="38100" dir="2700000" algn="tl">
                <a:srgbClr val="000000">
                  <a:alpha val="43137"/>
                </a:srgbClr>
              </a:outerShdw>
            </a:effectLst>
          </a:endParaRPr>
        </a:p>
      </dgm:t>
    </dgm:pt>
    <dgm:pt modelId="{B6B754DF-52D4-4AF6-AFD1-E3365419B1A5}" type="parTrans" cxnId="{814F800A-524F-4FF5-83DB-2F05744DF26F}">
      <dgm:prSet/>
      <dgm:spPr/>
      <dgm:t>
        <a:bodyPr/>
        <a:lstStyle/>
        <a:p>
          <a:endParaRPr lang="it-IT"/>
        </a:p>
      </dgm:t>
    </dgm:pt>
    <dgm:pt modelId="{81BF54F0-3B2F-4969-90B8-C919E3136725}" type="sibTrans" cxnId="{814F800A-524F-4FF5-83DB-2F05744DF26F}">
      <dgm:prSet/>
      <dgm:spPr/>
      <dgm:t>
        <a:bodyPr/>
        <a:lstStyle/>
        <a:p>
          <a:endParaRPr lang="it-IT"/>
        </a:p>
      </dgm:t>
    </dgm:pt>
    <dgm:pt modelId="{512AC3A9-8C49-4466-8151-D384F57BAB77}">
      <dgm:prSet custT="1"/>
      <dgm:spPr>
        <a:scene3d>
          <a:camera prst="orthographicFront"/>
          <a:lightRig rig="threePt" dir="t"/>
        </a:scene3d>
        <a:sp3d>
          <a:bevelT w="114300" prst="artDeco"/>
        </a:sp3d>
      </dgm:spPr>
      <dgm:t>
        <a:bodyPr/>
        <a:lstStyle/>
        <a:p>
          <a:r>
            <a:rPr lang="it-IT" sz="1200" b="1" dirty="0" smtClean="0">
              <a:solidFill>
                <a:schemeClr val="tx1"/>
              </a:solidFill>
              <a:effectLst>
                <a:outerShdw blurRad="38100" dist="38100" dir="2700000" algn="tl">
                  <a:srgbClr val="000000">
                    <a:alpha val="43137"/>
                  </a:srgbClr>
                </a:outerShdw>
              </a:effectLst>
            </a:rPr>
            <a:t>L’investimento va considerato al netto delle eventuali strategie di finanziamento dello stesso.</a:t>
          </a:r>
          <a:endParaRPr lang="it-IT" sz="1200" b="1" dirty="0">
            <a:solidFill>
              <a:schemeClr val="tx1"/>
            </a:solidFill>
            <a:effectLst>
              <a:outerShdw blurRad="38100" dist="38100" dir="2700000" algn="tl">
                <a:srgbClr val="000000">
                  <a:alpha val="43137"/>
                </a:srgbClr>
              </a:outerShdw>
            </a:effectLst>
          </a:endParaRPr>
        </a:p>
      </dgm:t>
    </dgm:pt>
    <dgm:pt modelId="{5D6B6309-7394-41B0-B6CB-43D1390F8B6B}" type="parTrans" cxnId="{97BD53A7-41FB-41F1-8EB1-7B6A96334E75}">
      <dgm:prSet/>
      <dgm:spPr/>
      <dgm:t>
        <a:bodyPr/>
        <a:lstStyle/>
        <a:p>
          <a:endParaRPr lang="it-IT"/>
        </a:p>
      </dgm:t>
    </dgm:pt>
    <dgm:pt modelId="{F640C669-7D8A-45E8-82F2-EC364E49B0A9}" type="sibTrans" cxnId="{97BD53A7-41FB-41F1-8EB1-7B6A96334E75}">
      <dgm:prSet/>
      <dgm:spPr/>
      <dgm:t>
        <a:bodyPr/>
        <a:lstStyle/>
        <a:p>
          <a:endParaRPr lang="it-IT"/>
        </a:p>
      </dgm:t>
    </dgm:pt>
    <dgm:pt modelId="{726A613D-BA2D-4977-9EA5-7693C6D779E6}">
      <dgm:prSet phldrT="[Testo]"/>
      <dgm:spPr>
        <a:solidFill>
          <a:srgbClr val="FF0000"/>
        </a:solidFill>
        <a:scene3d>
          <a:camera prst="orthographicFront"/>
          <a:lightRig rig="threePt" dir="t"/>
        </a:scene3d>
        <a:sp3d>
          <a:bevelT w="114300" prst="artDeco"/>
        </a:sp3d>
      </dgm:spPr>
      <dgm:t>
        <a:bodyPr/>
        <a:lstStyle/>
        <a:p>
          <a:endParaRPr lang="it-IT" sz="1100" b="1" dirty="0">
            <a:solidFill>
              <a:schemeClr val="tx1"/>
            </a:solidFill>
            <a:effectLst>
              <a:outerShdw blurRad="38100" dist="38100" dir="2700000" algn="tl">
                <a:srgbClr val="000000">
                  <a:alpha val="43137"/>
                </a:srgbClr>
              </a:outerShdw>
            </a:effectLst>
          </a:endParaRPr>
        </a:p>
      </dgm:t>
    </dgm:pt>
    <dgm:pt modelId="{B9497ECD-E744-4267-A3AC-C0A560357B1C}" type="parTrans" cxnId="{B1C106B2-3998-4659-8ECB-2AB937FAF59B}">
      <dgm:prSet/>
      <dgm:spPr/>
      <dgm:t>
        <a:bodyPr/>
        <a:lstStyle/>
        <a:p>
          <a:endParaRPr lang="it-IT"/>
        </a:p>
      </dgm:t>
    </dgm:pt>
    <dgm:pt modelId="{EB5C7354-16E3-4B2B-9795-DD798883C244}" type="sibTrans" cxnId="{B1C106B2-3998-4659-8ECB-2AB937FAF59B}">
      <dgm:prSet/>
      <dgm:spPr/>
      <dgm:t>
        <a:bodyPr/>
        <a:lstStyle/>
        <a:p>
          <a:endParaRPr lang="it-IT"/>
        </a:p>
      </dgm:t>
    </dgm:pt>
    <dgm:pt modelId="{AFC4682D-5350-41A9-9111-93ED95E5FBD7}">
      <dgm:prSet/>
      <dgm:spPr>
        <a:solidFill>
          <a:srgbClr val="92D050"/>
        </a:solidFill>
        <a:scene3d>
          <a:camera prst="orthographicFront"/>
          <a:lightRig rig="threePt" dir="t"/>
        </a:scene3d>
        <a:sp3d>
          <a:bevelT w="114300" prst="artDeco"/>
        </a:sp3d>
      </dgm:spPr>
      <dgm:t>
        <a:bodyPr/>
        <a:lstStyle/>
        <a:p>
          <a:endParaRPr lang="it-IT" sz="1100" b="1" dirty="0">
            <a:solidFill>
              <a:schemeClr val="tx1"/>
            </a:solidFill>
            <a:effectLst>
              <a:outerShdw blurRad="38100" dist="38100" dir="2700000" algn="tl">
                <a:srgbClr val="000000">
                  <a:alpha val="43137"/>
                </a:srgbClr>
              </a:outerShdw>
            </a:effectLst>
          </a:endParaRPr>
        </a:p>
      </dgm:t>
    </dgm:pt>
    <dgm:pt modelId="{97F6FAA7-9224-4675-BED6-56163501EE40}" type="parTrans" cxnId="{9332B24E-6E9F-4C29-BC4A-321E3CB70D15}">
      <dgm:prSet/>
      <dgm:spPr/>
      <dgm:t>
        <a:bodyPr/>
        <a:lstStyle/>
        <a:p>
          <a:endParaRPr lang="it-IT"/>
        </a:p>
      </dgm:t>
    </dgm:pt>
    <dgm:pt modelId="{C96F42F5-B8E1-44E5-BAAC-F7410CF1E55B}" type="sibTrans" cxnId="{9332B24E-6E9F-4C29-BC4A-321E3CB70D15}">
      <dgm:prSet/>
      <dgm:spPr/>
      <dgm:t>
        <a:bodyPr/>
        <a:lstStyle/>
        <a:p>
          <a:endParaRPr lang="it-IT"/>
        </a:p>
      </dgm:t>
    </dgm:pt>
    <dgm:pt modelId="{8C47BEE1-2571-432C-9668-01FBA0BD3C6B}">
      <dgm:prSet custT="1"/>
      <dgm:spPr>
        <a:scene3d>
          <a:camera prst="orthographicFront"/>
          <a:lightRig rig="threePt" dir="t"/>
        </a:scene3d>
        <a:sp3d>
          <a:bevelT w="114300" prst="artDeco"/>
        </a:sp3d>
      </dgm:spPr>
      <dgm:t>
        <a:bodyPr/>
        <a:lstStyle/>
        <a:p>
          <a:endParaRPr lang="it-IT" sz="1200" b="1" dirty="0">
            <a:solidFill>
              <a:schemeClr val="tx1"/>
            </a:solidFill>
            <a:effectLst>
              <a:outerShdw blurRad="38100" dist="38100" dir="2700000" algn="tl">
                <a:srgbClr val="000000">
                  <a:alpha val="43137"/>
                </a:srgbClr>
              </a:outerShdw>
            </a:effectLst>
          </a:endParaRPr>
        </a:p>
      </dgm:t>
    </dgm:pt>
    <dgm:pt modelId="{D3D6CE65-CAA9-4CD8-A3D7-3C9BFF916471}" type="parTrans" cxnId="{C9F8AF0C-C343-438C-BE9F-28D94C737504}">
      <dgm:prSet/>
      <dgm:spPr/>
      <dgm:t>
        <a:bodyPr/>
        <a:lstStyle/>
        <a:p>
          <a:endParaRPr lang="it-IT"/>
        </a:p>
      </dgm:t>
    </dgm:pt>
    <dgm:pt modelId="{BEC53877-C810-4446-8821-6D87DA8F83F2}" type="sibTrans" cxnId="{C9F8AF0C-C343-438C-BE9F-28D94C737504}">
      <dgm:prSet/>
      <dgm:spPr/>
      <dgm:t>
        <a:bodyPr/>
        <a:lstStyle/>
        <a:p>
          <a:endParaRPr lang="it-IT"/>
        </a:p>
      </dgm:t>
    </dgm:pt>
    <dgm:pt modelId="{886A37A3-65A0-40AA-9F58-BDED2EE67BAF}">
      <dgm:prSet phldrT="[Testo]" custT="1"/>
      <dgm:spPr>
        <a:solidFill>
          <a:schemeClr val="bg1">
            <a:lumMod val="65000"/>
          </a:schemeClr>
        </a:solidFill>
        <a:scene3d>
          <a:camera prst="orthographicFront"/>
          <a:lightRig rig="threePt" dir="t"/>
        </a:scene3d>
        <a:sp3d>
          <a:bevelT w="114300" prst="artDeco"/>
        </a:sp3d>
      </dgm:spPr>
      <dgm:t>
        <a:bodyPr/>
        <a:lstStyle/>
        <a:p>
          <a:endParaRPr lang="it-IT" sz="1200" b="1" dirty="0">
            <a:solidFill>
              <a:schemeClr val="tx1"/>
            </a:solidFill>
            <a:effectLst>
              <a:outerShdw blurRad="38100" dist="38100" dir="2700000" algn="tl">
                <a:srgbClr val="000000">
                  <a:alpha val="43137"/>
                </a:srgbClr>
              </a:outerShdw>
            </a:effectLst>
          </a:endParaRPr>
        </a:p>
      </dgm:t>
    </dgm:pt>
    <dgm:pt modelId="{3BA02A6B-6586-46E9-A5AF-4166EDB5BE38}" type="parTrans" cxnId="{F7BC2AC7-0D41-4E5E-A0AF-EAB88506A5CF}">
      <dgm:prSet/>
      <dgm:spPr/>
      <dgm:t>
        <a:bodyPr/>
        <a:lstStyle/>
        <a:p>
          <a:endParaRPr lang="it-IT"/>
        </a:p>
      </dgm:t>
    </dgm:pt>
    <dgm:pt modelId="{CD0889EC-F1F3-4867-A8D5-8381EBB9A496}" type="sibTrans" cxnId="{F7BC2AC7-0D41-4E5E-A0AF-EAB88506A5CF}">
      <dgm:prSet/>
      <dgm:spPr/>
      <dgm:t>
        <a:bodyPr/>
        <a:lstStyle/>
        <a:p>
          <a:endParaRPr lang="it-IT"/>
        </a:p>
      </dgm:t>
    </dgm:pt>
    <dgm:pt modelId="{5B09D2C0-A88B-4C52-A0F6-39C83B276A88}" type="pres">
      <dgm:prSet presAssocID="{42213468-B1CC-46A3-9B8E-984FB4649168}" presName="Name0" presStyleCnt="0">
        <dgm:presLayoutVars>
          <dgm:dir/>
          <dgm:animLvl val="lvl"/>
          <dgm:resizeHandles/>
        </dgm:presLayoutVars>
      </dgm:prSet>
      <dgm:spPr/>
      <dgm:t>
        <a:bodyPr/>
        <a:lstStyle/>
        <a:p>
          <a:endParaRPr lang="it-IT"/>
        </a:p>
      </dgm:t>
    </dgm:pt>
    <dgm:pt modelId="{34D4E009-51D7-4EF7-BC20-EF980C88BCDB}" type="pres">
      <dgm:prSet presAssocID="{C3572D3C-BEB8-472F-B68E-65D1C9996396}" presName="linNode" presStyleCnt="0"/>
      <dgm:spPr>
        <a:scene3d>
          <a:camera prst="orthographicFront"/>
          <a:lightRig rig="threePt" dir="t"/>
        </a:scene3d>
        <a:sp3d>
          <a:bevelT w="114300" prst="artDeco"/>
        </a:sp3d>
      </dgm:spPr>
    </dgm:pt>
    <dgm:pt modelId="{27DFED67-B965-4B43-9421-63E55ABD6231}" type="pres">
      <dgm:prSet presAssocID="{C3572D3C-BEB8-472F-B68E-65D1C9996396}" presName="parentShp" presStyleLbl="node1" presStyleIdx="0" presStyleCnt="4">
        <dgm:presLayoutVars>
          <dgm:bulletEnabled val="1"/>
        </dgm:presLayoutVars>
      </dgm:prSet>
      <dgm:spPr/>
      <dgm:t>
        <a:bodyPr/>
        <a:lstStyle/>
        <a:p>
          <a:endParaRPr lang="it-IT"/>
        </a:p>
      </dgm:t>
    </dgm:pt>
    <dgm:pt modelId="{8557F108-5CCA-4BB9-9775-205C25E7FF98}" type="pres">
      <dgm:prSet presAssocID="{C3572D3C-BEB8-472F-B68E-65D1C9996396}" presName="childShp" presStyleLbl="bgAccFollowNode1" presStyleIdx="0" presStyleCnt="4">
        <dgm:presLayoutVars>
          <dgm:bulletEnabled val="1"/>
        </dgm:presLayoutVars>
      </dgm:prSet>
      <dgm:spPr/>
      <dgm:t>
        <a:bodyPr/>
        <a:lstStyle/>
        <a:p>
          <a:endParaRPr lang="it-IT"/>
        </a:p>
      </dgm:t>
    </dgm:pt>
    <dgm:pt modelId="{2CC99207-EA3A-4A4E-8E74-430C178707F2}" type="pres">
      <dgm:prSet presAssocID="{254F3194-ACB3-454D-A66F-95F15A4F1804}" presName="spacing" presStyleCnt="0"/>
      <dgm:spPr>
        <a:scene3d>
          <a:camera prst="orthographicFront"/>
          <a:lightRig rig="threePt" dir="t"/>
        </a:scene3d>
        <a:sp3d>
          <a:bevelT w="114300" prst="artDeco"/>
        </a:sp3d>
      </dgm:spPr>
    </dgm:pt>
    <dgm:pt modelId="{73AAB24E-8007-49C1-97B4-9C127C1401E5}" type="pres">
      <dgm:prSet presAssocID="{2BE4C15D-542F-43E2-B32F-0ED3A9B4584B}" presName="linNode" presStyleCnt="0"/>
      <dgm:spPr>
        <a:scene3d>
          <a:camera prst="orthographicFront"/>
          <a:lightRig rig="threePt" dir="t"/>
        </a:scene3d>
        <a:sp3d>
          <a:bevelT w="114300" prst="artDeco"/>
        </a:sp3d>
      </dgm:spPr>
    </dgm:pt>
    <dgm:pt modelId="{A502E050-F8E9-41B5-AD33-FC87AB6389A2}" type="pres">
      <dgm:prSet presAssocID="{2BE4C15D-542F-43E2-B32F-0ED3A9B4584B}" presName="parentShp" presStyleLbl="node1" presStyleIdx="1" presStyleCnt="4">
        <dgm:presLayoutVars>
          <dgm:bulletEnabled val="1"/>
        </dgm:presLayoutVars>
      </dgm:prSet>
      <dgm:spPr/>
      <dgm:t>
        <a:bodyPr/>
        <a:lstStyle/>
        <a:p>
          <a:endParaRPr lang="it-IT"/>
        </a:p>
      </dgm:t>
    </dgm:pt>
    <dgm:pt modelId="{FCD99C9B-E362-468D-95F5-B628DF8543BF}" type="pres">
      <dgm:prSet presAssocID="{2BE4C15D-542F-43E2-B32F-0ED3A9B4584B}" presName="childShp" presStyleLbl="bgAccFollowNode1" presStyleIdx="1" presStyleCnt="4">
        <dgm:presLayoutVars>
          <dgm:bulletEnabled val="1"/>
        </dgm:presLayoutVars>
      </dgm:prSet>
      <dgm:spPr/>
      <dgm:t>
        <a:bodyPr/>
        <a:lstStyle/>
        <a:p>
          <a:endParaRPr lang="it-IT"/>
        </a:p>
      </dgm:t>
    </dgm:pt>
    <dgm:pt modelId="{C7142948-DE53-419D-8C89-9144EAA4FF6C}" type="pres">
      <dgm:prSet presAssocID="{BF35EC40-FDDD-48D2-873F-0F44F933B5FF}" presName="spacing" presStyleCnt="0"/>
      <dgm:spPr>
        <a:scene3d>
          <a:camera prst="orthographicFront"/>
          <a:lightRig rig="threePt" dir="t"/>
        </a:scene3d>
        <a:sp3d>
          <a:bevelT w="114300" prst="artDeco"/>
        </a:sp3d>
      </dgm:spPr>
    </dgm:pt>
    <dgm:pt modelId="{E8F224AE-CDBA-4999-AEDD-761F1E3A952E}" type="pres">
      <dgm:prSet presAssocID="{AB19C04C-0AD7-40B3-900F-F7CF2872E7CD}" presName="linNode" presStyleCnt="0"/>
      <dgm:spPr>
        <a:scene3d>
          <a:camera prst="orthographicFront"/>
          <a:lightRig rig="threePt" dir="t"/>
        </a:scene3d>
        <a:sp3d>
          <a:bevelT w="114300" prst="artDeco"/>
        </a:sp3d>
      </dgm:spPr>
    </dgm:pt>
    <dgm:pt modelId="{493E6C0B-4BFC-48BE-A007-7E0D0E05D585}" type="pres">
      <dgm:prSet presAssocID="{AB19C04C-0AD7-40B3-900F-F7CF2872E7CD}" presName="parentShp" presStyleLbl="node1" presStyleIdx="2" presStyleCnt="4">
        <dgm:presLayoutVars>
          <dgm:bulletEnabled val="1"/>
        </dgm:presLayoutVars>
      </dgm:prSet>
      <dgm:spPr/>
      <dgm:t>
        <a:bodyPr/>
        <a:lstStyle/>
        <a:p>
          <a:endParaRPr lang="it-IT"/>
        </a:p>
      </dgm:t>
    </dgm:pt>
    <dgm:pt modelId="{F7CDFE2D-3A6E-468C-B58B-7FC886D6E8D9}" type="pres">
      <dgm:prSet presAssocID="{AB19C04C-0AD7-40B3-900F-F7CF2872E7CD}" presName="childShp" presStyleLbl="bgAccFollowNode1" presStyleIdx="2" presStyleCnt="4">
        <dgm:presLayoutVars>
          <dgm:bulletEnabled val="1"/>
        </dgm:presLayoutVars>
      </dgm:prSet>
      <dgm:spPr/>
      <dgm:t>
        <a:bodyPr/>
        <a:lstStyle/>
        <a:p>
          <a:endParaRPr lang="it-IT"/>
        </a:p>
      </dgm:t>
    </dgm:pt>
    <dgm:pt modelId="{D7AC1C72-F2C8-4905-A630-A33561E3E988}" type="pres">
      <dgm:prSet presAssocID="{9EE68562-E705-4BA3-A925-AAA3D08C186C}" presName="spacing" presStyleCnt="0"/>
      <dgm:spPr>
        <a:scene3d>
          <a:camera prst="orthographicFront"/>
          <a:lightRig rig="threePt" dir="t"/>
        </a:scene3d>
        <a:sp3d>
          <a:bevelT w="114300" prst="artDeco"/>
        </a:sp3d>
      </dgm:spPr>
    </dgm:pt>
    <dgm:pt modelId="{9B47792F-0FF6-49DF-BAFF-E7171A4B3D59}" type="pres">
      <dgm:prSet presAssocID="{586DDC03-FAF6-4999-B901-6CBBCB1FC475}" presName="linNode" presStyleCnt="0"/>
      <dgm:spPr>
        <a:scene3d>
          <a:camera prst="orthographicFront"/>
          <a:lightRig rig="threePt" dir="t"/>
        </a:scene3d>
        <a:sp3d>
          <a:bevelT w="114300" prst="artDeco"/>
        </a:sp3d>
      </dgm:spPr>
    </dgm:pt>
    <dgm:pt modelId="{E408E177-A56D-4B2D-80AD-3170EA0E5AF6}" type="pres">
      <dgm:prSet presAssocID="{586DDC03-FAF6-4999-B901-6CBBCB1FC475}" presName="parentShp" presStyleLbl="node1" presStyleIdx="3" presStyleCnt="4">
        <dgm:presLayoutVars>
          <dgm:bulletEnabled val="1"/>
        </dgm:presLayoutVars>
      </dgm:prSet>
      <dgm:spPr/>
      <dgm:t>
        <a:bodyPr/>
        <a:lstStyle/>
        <a:p>
          <a:endParaRPr lang="it-IT"/>
        </a:p>
      </dgm:t>
    </dgm:pt>
    <dgm:pt modelId="{738ED822-27B4-4135-A991-2D0446D46DE0}" type="pres">
      <dgm:prSet presAssocID="{586DDC03-FAF6-4999-B901-6CBBCB1FC475}" presName="childShp" presStyleLbl="bgAccFollowNode1" presStyleIdx="3" presStyleCnt="4">
        <dgm:presLayoutVars>
          <dgm:bulletEnabled val="1"/>
        </dgm:presLayoutVars>
      </dgm:prSet>
      <dgm:spPr/>
      <dgm:t>
        <a:bodyPr/>
        <a:lstStyle/>
        <a:p>
          <a:endParaRPr lang="it-IT"/>
        </a:p>
      </dgm:t>
    </dgm:pt>
  </dgm:ptLst>
  <dgm:cxnLst>
    <dgm:cxn modelId="{483A09AF-0B08-4556-9BF5-DD15D3A67B24}" srcId="{C3572D3C-BEB8-472F-B68E-65D1C9996396}" destId="{58DE6E70-C6DC-4123-9E4B-D60260D2FDD5}" srcOrd="1" destOrd="0" parTransId="{EA0B87C2-C681-42D4-9D0B-B354511089A1}" sibTransId="{559CAE4F-D713-4884-A7ED-2D06B12E6097}"/>
    <dgm:cxn modelId="{F7BC2AC7-0D41-4E5E-A0AF-EAB88506A5CF}" srcId="{586DDC03-FAF6-4999-B901-6CBBCB1FC475}" destId="{886A37A3-65A0-40AA-9F58-BDED2EE67BAF}" srcOrd="0" destOrd="0" parTransId="{3BA02A6B-6586-46E9-A5AF-4166EDB5BE38}" sibTransId="{CD0889EC-F1F3-4867-A8D5-8381EBB9A496}"/>
    <dgm:cxn modelId="{344D24D7-9897-41C2-B19E-E4C49062AC2E}" srcId="{42213468-B1CC-46A3-9B8E-984FB4649168}" destId="{AB19C04C-0AD7-40B3-900F-F7CF2872E7CD}" srcOrd="2" destOrd="0" parTransId="{39A5AECC-9558-4C69-80B7-61B0125A54E1}" sibTransId="{9EE68562-E705-4BA3-A925-AAA3D08C186C}"/>
    <dgm:cxn modelId="{97BD53A7-41FB-41F1-8EB1-7B6A96334E75}" srcId="{AB19C04C-0AD7-40B3-900F-F7CF2872E7CD}" destId="{512AC3A9-8C49-4466-8151-D384F57BAB77}" srcOrd="1" destOrd="0" parTransId="{5D6B6309-7394-41B0-B6CB-43D1390F8B6B}" sibTransId="{F640C669-7D8A-45E8-82F2-EC364E49B0A9}"/>
    <dgm:cxn modelId="{39F642A1-882D-4D14-81CE-3357ED54FA97}" srcId="{586DDC03-FAF6-4999-B901-6CBBCB1FC475}" destId="{232B38A1-4550-4DF1-9BDF-A3955A09510D}" srcOrd="1" destOrd="0" parTransId="{BD2EF061-8EE6-450A-A509-30FE52A43465}" sibTransId="{A9430B6C-5085-4866-978C-890A181DEEAE}"/>
    <dgm:cxn modelId="{C9F8AF0C-C343-438C-BE9F-28D94C737504}" srcId="{AB19C04C-0AD7-40B3-900F-F7CF2872E7CD}" destId="{8C47BEE1-2571-432C-9668-01FBA0BD3C6B}" srcOrd="0" destOrd="0" parTransId="{D3D6CE65-CAA9-4CD8-A3D7-3C9BFF916471}" sibTransId="{BEC53877-C810-4446-8821-6D87DA8F83F2}"/>
    <dgm:cxn modelId="{0653E9EB-7486-4751-9832-4EE5B9EFDF80}" type="presOf" srcId="{58DE6E70-C6DC-4123-9E4B-D60260D2FDD5}" destId="{8557F108-5CCA-4BB9-9775-205C25E7FF98}" srcOrd="0" destOrd="1" presId="urn:microsoft.com/office/officeart/2005/8/layout/vList6"/>
    <dgm:cxn modelId="{B1060B28-CB79-4F2D-B60C-DC0B0330C0DD}" type="presOf" srcId="{AB19C04C-0AD7-40B3-900F-F7CF2872E7CD}" destId="{493E6C0B-4BFC-48BE-A007-7E0D0E05D585}" srcOrd="0" destOrd="0" presId="urn:microsoft.com/office/officeart/2005/8/layout/vList6"/>
    <dgm:cxn modelId="{B02FE3E9-EACB-497B-94DB-EBFF83F4E058}" type="presOf" srcId="{512AC3A9-8C49-4466-8151-D384F57BAB77}" destId="{F7CDFE2D-3A6E-468C-B58B-7FC886D6E8D9}" srcOrd="0" destOrd="1" presId="urn:microsoft.com/office/officeart/2005/8/layout/vList6"/>
    <dgm:cxn modelId="{D86674F7-9B78-4485-AEDD-A65DDE49D4F3}" type="presOf" srcId="{232B38A1-4550-4DF1-9BDF-A3955A09510D}" destId="{738ED822-27B4-4135-A991-2D0446D46DE0}" srcOrd="0" destOrd="1" presId="urn:microsoft.com/office/officeart/2005/8/layout/vList6"/>
    <dgm:cxn modelId="{2B8D7DAD-C53E-48B9-9A04-18F2F2DDFEE2}" type="presOf" srcId="{C3572D3C-BEB8-472F-B68E-65D1C9996396}" destId="{27DFED67-B965-4B43-9421-63E55ABD6231}" srcOrd="0" destOrd="0" presId="urn:microsoft.com/office/officeart/2005/8/layout/vList6"/>
    <dgm:cxn modelId="{F169F3F6-A03B-4B5D-A78D-28D883FE2348}" type="presOf" srcId="{2BE4C15D-542F-43E2-B32F-0ED3A9B4584B}" destId="{A502E050-F8E9-41B5-AD33-FC87AB6389A2}" srcOrd="0" destOrd="0" presId="urn:microsoft.com/office/officeart/2005/8/layout/vList6"/>
    <dgm:cxn modelId="{C61C321C-FE43-41F0-B7A3-8BB33641CE52}" srcId="{42213468-B1CC-46A3-9B8E-984FB4649168}" destId="{586DDC03-FAF6-4999-B901-6CBBCB1FC475}" srcOrd="3" destOrd="0" parTransId="{09AE50DC-FC8E-4829-9993-BB7F253D8269}" sibTransId="{47B9D8FB-0646-46A2-A91D-611995CBAC8A}"/>
    <dgm:cxn modelId="{D6DE7FE1-2759-4FAF-B2C3-BDE85ADA3525}" srcId="{586DDC03-FAF6-4999-B901-6CBBCB1FC475}" destId="{7D29A43D-1F61-4E38-B953-C0F52F33AE3B}" srcOrd="2" destOrd="0" parTransId="{69C882AD-35F3-4963-8E41-C0FB9FD3355C}" sibTransId="{51622495-468C-429B-974B-6F989A3432E3}"/>
    <dgm:cxn modelId="{4E312633-A584-48AF-9485-BF2496D1686A}" type="presOf" srcId="{7D29A43D-1F61-4E38-B953-C0F52F33AE3B}" destId="{738ED822-27B4-4135-A991-2D0446D46DE0}" srcOrd="0" destOrd="2" presId="urn:microsoft.com/office/officeart/2005/8/layout/vList6"/>
    <dgm:cxn modelId="{814F800A-524F-4FF5-83DB-2F05744DF26F}" srcId="{2BE4C15D-542F-43E2-B32F-0ED3A9B4584B}" destId="{15F7D649-2E34-40C5-916B-1B2148935876}" srcOrd="1" destOrd="0" parTransId="{B6B754DF-52D4-4AF6-AFD1-E3365419B1A5}" sibTransId="{81BF54F0-3B2F-4969-90B8-C919E3136725}"/>
    <dgm:cxn modelId="{D2A4027E-FDBC-4058-A84B-93AF4D295C39}" type="presOf" srcId="{15F7D649-2E34-40C5-916B-1B2148935876}" destId="{FCD99C9B-E362-468D-95F5-B628DF8543BF}" srcOrd="0" destOrd="1" presId="urn:microsoft.com/office/officeart/2005/8/layout/vList6"/>
    <dgm:cxn modelId="{8FA050A4-EEE9-4BE7-9D42-09289A93754B}" type="presOf" srcId="{886A37A3-65A0-40AA-9F58-BDED2EE67BAF}" destId="{738ED822-27B4-4135-A991-2D0446D46DE0}" srcOrd="0" destOrd="0" presId="urn:microsoft.com/office/officeart/2005/8/layout/vList6"/>
    <dgm:cxn modelId="{B1C106B2-3998-4659-8ECB-2AB937FAF59B}" srcId="{C3572D3C-BEB8-472F-B68E-65D1C9996396}" destId="{726A613D-BA2D-4977-9EA5-7693C6D779E6}" srcOrd="0" destOrd="0" parTransId="{B9497ECD-E744-4267-A3AC-C0A560357B1C}" sibTransId="{EB5C7354-16E3-4B2B-9795-DD798883C244}"/>
    <dgm:cxn modelId="{9332B24E-6E9F-4C29-BC4A-321E3CB70D15}" srcId="{2BE4C15D-542F-43E2-B32F-0ED3A9B4584B}" destId="{AFC4682D-5350-41A9-9111-93ED95E5FBD7}" srcOrd="0" destOrd="0" parTransId="{97F6FAA7-9224-4675-BED6-56163501EE40}" sibTransId="{C96F42F5-B8E1-44E5-BAAC-F7410CF1E55B}"/>
    <dgm:cxn modelId="{91CA5CCF-DF45-4DEB-9135-5BA8E00B9C19}" srcId="{42213468-B1CC-46A3-9B8E-984FB4649168}" destId="{2BE4C15D-542F-43E2-B32F-0ED3A9B4584B}" srcOrd="1" destOrd="0" parTransId="{A3F663C7-3305-4FAD-BB8E-FF6FDE991A0E}" sibTransId="{BF35EC40-FDDD-48D2-873F-0F44F933B5FF}"/>
    <dgm:cxn modelId="{EDFFCEF9-63B9-4F07-8386-D1A171A4503C}" type="presOf" srcId="{AFC4682D-5350-41A9-9111-93ED95E5FBD7}" destId="{FCD99C9B-E362-468D-95F5-B628DF8543BF}" srcOrd="0" destOrd="0" presId="urn:microsoft.com/office/officeart/2005/8/layout/vList6"/>
    <dgm:cxn modelId="{5DD9CEA3-73BA-4233-8122-C96F191F32EA}" type="presOf" srcId="{726A613D-BA2D-4977-9EA5-7693C6D779E6}" destId="{8557F108-5CCA-4BB9-9775-205C25E7FF98}" srcOrd="0" destOrd="0" presId="urn:microsoft.com/office/officeart/2005/8/layout/vList6"/>
    <dgm:cxn modelId="{F26A0E3B-B61A-4C39-B3F0-E7522F8BB6C1}" type="presOf" srcId="{8C47BEE1-2571-432C-9668-01FBA0BD3C6B}" destId="{F7CDFE2D-3A6E-468C-B58B-7FC886D6E8D9}" srcOrd="0" destOrd="0" presId="urn:microsoft.com/office/officeart/2005/8/layout/vList6"/>
    <dgm:cxn modelId="{6E311E56-454D-4BB2-B6D0-676E9C573543}" type="presOf" srcId="{42213468-B1CC-46A3-9B8E-984FB4649168}" destId="{5B09D2C0-A88B-4C52-A0F6-39C83B276A88}" srcOrd="0" destOrd="0" presId="urn:microsoft.com/office/officeart/2005/8/layout/vList6"/>
    <dgm:cxn modelId="{F4D46713-3A25-47A1-89D6-8D96B2452B84}" type="presOf" srcId="{586DDC03-FAF6-4999-B901-6CBBCB1FC475}" destId="{E408E177-A56D-4B2D-80AD-3170EA0E5AF6}" srcOrd="0" destOrd="0" presId="urn:microsoft.com/office/officeart/2005/8/layout/vList6"/>
    <dgm:cxn modelId="{D8BF45F5-DB94-4130-A0FD-93592F12195F}" srcId="{42213468-B1CC-46A3-9B8E-984FB4649168}" destId="{C3572D3C-BEB8-472F-B68E-65D1C9996396}" srcOrd="0" destOrd="0" parTransId="{2DB2E470-3591-4548-99A8-20549EFC2B8B}" sibTransId="{254F3194-ACB3-454D-A66F-95F15A4F1804}"/>
    <dgm:cxn modelId="{93461F52-65E4-4B1E-829A-02B3AAC68D16}" type="presParOf" srcId="{5B09D2C0-A88B-4C52-A0F6-39C83B276A88}" destId="{34D4E009-51D7-4EF7-BC20-EF980C88BCDB}" srcOrd="0" destOrd="0" presId="urn:microsoft.com/office/officeart/2005/8/layout/vList6"/>
    <dgm:cxn modelId="{68BD3066-92C3-4A16-9695-2D42D6278204}" type="presParOf" srcId="{34D4E009-51D7-4EF7-BC20-EF980C88BCDB}" destId="{27DFED67-B965-4B43-9421-63E55ABD6231}" srcOrd="0" destOrd="0" presId="urn:microsoft.com/office/officeart/2005/8/layout/vList6"/>
    <dgm:cxn modelId="{4854551B-360C-4C6B-B622-A15B134ECACC}" type="presParOf" srcId="{34D4E009-51D7-4EF7-BC20-EF980C88BCDB}" destId="{8557F108-5CCA-4BB9-9775-205C25E7FF98}" srcOrd="1" destOrd="0" presId="urn:microsoft.com/office/officeart/2005/8/layout/vList6"/>
    <dgm:cxn modelId="{06C00B40-032C-406D-BE00-C13102D18FBC}" type="presParOf" srcId="{5B09D2C0-A88B-4C52-A0F6-39C83B276A88}" destId="{2CC99207-EA3A-4A4E-8E74-430C178707F2}" srcOrd="1" destOrd="0" presId="urn:microsoft.com/office/officeart/2005/8/layout/vList6"/>
    <dgm:cxn modelId="{83D3B3F9-58D6-4995-8D71-E025BF5C8191}" type="presParOf" srcId="{5B09D2C0-A88B-4C52-A0F6-39C83B276A88}" destId="{73AAB24E-8007-49C1-97B4-9C127C1401E5}" srcOrd="2" destOrd="0" presId="urn:microsoft.com/office/officeart/2005/8/layout/vList6"/>
    <dgm:cxn modelId="{DC4440BE-4789-4987-B777-96E112ABBCB8}" type="presParOf" srcId="{73AAB24E-8007-49C1-97B4-9C127C1401E5}" destId="{A502E050-F8E9-41B5-AD33-FC87AB6389A2}" srcOrd="0" destOrd="0" presId="urn:microsoft.com/office/officeart/2005/8/layout/vList6"/>
    <dgm:cxn modelId="{0149378E-B0E9-45E2-BBBE-85B0006D6B67}" type="presParOf" srcId="{73AAB24E-8007-49C1-97B4-9C127C1401E5}" destId="{FCD99C9B-E362-468D-95F5-B628DF8543BF}" srcOrd="1" destOrd="0" presId="urn:microsoft.com/office/officeart/2005/8/layout/vList6"/>
    <dgm:cxn modelId="{655B28DC-B86E-46CE-AE21-5D4B3A563A66}" type="presParOf" srcId="{5B09D2C0-A88B-4C52-A0F6-39C83B276A88}" destId="{C7142948-DE53-419D-8C89-9144EAA4FF6C}" srcOrd="3" destOrd="0" presId="urn:microsoft.com/office/officeart/2005/8/layout/vList6"/>
    <dgm:cxn modelId="{4523C03C-F208-45EA-94FD-8356B98A7953}" type="presParOf" srcId="{5B09D2C0-A88B-4C52-A0F6-39C83B276A88}" destId="{E8F224AE-CDBA-4999-AEDD-761F1E3A952E}" srcOrd="4" destOrd="0" presId="urn:microsoft.com/office/officeart/2005/8/layout/vList6"/>
    <dgm:cxn modelId="{8C0543D8-2C38-4E25-B7B4-18824E33E4EC}" type="presParOf" srcId="{E8F224AE-CDBA-4999-AEDD-761F1E3A952E}" destId="{493E6C0B-4BFC-48BE-A007-7E0D0E05D585}" srcOrd="0" destOrd="0" presId="urn:microsoft.com/office/officeart/2005/8/layout/vList6"/>
    <dgm:cxn modelId="{6C2E026C-2318-4902-A3A8-C440A259685E}" type="presParOf" srcId="{E8F224AE-CDBA-4999-AEDD-761F1E3A952E}" destId="{F7CDFE2D-3A6E-468C-B58B-7FC886D6E8D9}" srcOrd="1" destOrd="0" presId="urn:microsoft.com/office/officeart/2005/8/layout/vList6"/>
    <dgm:cxn modelId="{72FA03A7-2E4F-4F8F-AE34-F1A4745D195D}" type="presParOf" srcId="{5B09D2C0-A88B-4C52-A0F6-39C83B276A88}" destId="{D7AC1C72-F2C8-4905-A630-A33561E3E988}" srcOrd="5" destOrd="0" presId="urn:microsoft.com/office/officeart/2005/8/layout/vList6"/>
    <dgm:cxn modelId="{090F8540-08E3-46A7-8B1C-4C56EA553DD8}" type="presParOf" srcId="{5B09D2C0-A88B-4C52-A0F6-39C83B276A88}" destId="{9B47792F-0FF6-49DF-BAFF-E7171A4B3D59}" srcOrd="6" destOrd="0" presId="urn:microsoft.com/office/officeart/2005/8/layout/vList6"/>
    <dgm:cxn modelId="{17173E21-BC23-4AB8-91C7-E6B0D10D1172}" type="presParOf" srcId="{9B47792F-0FF6-49DF-BAFF-E7171A4B3D59}" destId="{E408E177-A56D-4B2D-80AD-3170EA0E5AF6}" srcOrd="0" destOrd="0" presId="urn:microsoft.com/office/officeart/2005/8/layout/vList6"/>
    <dgm:cxn modelId="{EADA9CD8-0898-4D37-87EC-FE8B4E684CDF}" type="presParOf" srcId="{9B47792F-0FF6-49DF-BAFF-E7171A4B3D59}" destId="{738ED822-27B4-4135-A991-2D0446D46DE0}"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5334BA-BDED-4734-993E-33FB65172C0C}" type="doc">
      <dgm:prSet loTypeId="urn:microsoft.com/office/officeart/2005/8/layout/list1" loCatId="list" qsTypeId="urn:microsoft.com/office/officeart/2005/8/quickstyle/3d1" qsCatId="3D" csTypeId="urn:microsoft.com/office/officeart/2005/8/colors/accent1_2" csCatId="accent1" phldr="1"/>
      <dgm:spPr>
        <a:scene3d>
          <a:camera prst="orthographicFront">
            <a:rot lat="0" lon="0" rev="0"/>
          </a:camera>
          <a:lightRig rig="glow" dir="t">
            <a:rot lat="0" lon="0" rev="14100000"/>
          </a:lightRig>
        </a:scene3d>
      </dgm:spPr>
      <dgm:t>
        <a:bodyPr/>
        <a:lstStyle/>
        <a:p>
          <a:endParaRPr lang="it-IT"/>
        </a:p>
      </dgm:t>
    </dgm:pt>
    <dgm:pt modelId="{F3A88B70-A9E9-4812-9787-44543688F01B}">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tx1"/>
              </a:solidFill>
              <a:effectLst>
                <a:outerShdw blurRad="38100" dist="38100" dir="2700000" algn="tl">
                  <a:srgbClr val="000000">
                    <a:alpha val="43137"/>
                  </a:srgbClr>
                </a:outerShdw>
              </a:effectLst>
            </a:rPr>
            <a:t>- Tasso Interno di Rendimento (TIR)</a:t>
          </a:r>
          <a:endParaRPr lang="it-IT" b="1" dirty="0">
            <a:solidFill>
              <a:schemeClr val="tx1"/>
            </a:solidFill>
            <a:effectLst>
              <a:outerShdw blurRad="38100" dist="38100" dir="2700000" algn="tl">
                <a:srgbClr val="000000">
                  <a:alpha val="43137"/>
                </a:srgbClr>
              </a:outerShdw>
            </a:effectLst>
          </a:endParaRPr>
        </a:p>
      </dgm:t>
    </dgm:pt>
    <dgm:pt modelId="{5CDFEC41-4E0E-4A83-863C-B62ABDFDBA26}" type="parTrans" cxnId="{2C266CBD-C903-4CD5-9F5C-4D1BEF05D27D}">
      <dgm:prSet/>
      <dgm:spPr/>
      <dgm:t>
        <a:bodyPr/>
        <a:lstStyle/>
        <a:p>
          <a:endParaRPr lang="it-IT"/>
        </a:p>
      </dgm:t>
    </dgm:pt>
    <dgm:pt modelId="{56816132-6D33-4B91-B582-A2FEBB76B787}" type="sibTrans" cxnId="{2C266CBD-C903-4CD5-9F5C-4D1BEF05D27D}">
      <dgm:prSet/>
      <dgm:spPr/>
      <dgm:t>
        <a:bodyPr/>
        <a:lstStyle/>
        <a:p>
          <a:endParaRPr lang="it-IT"/>
        </a:p>
      </dgm:t>
    </dgm:pt>
    <dgm:pt modelId="{35688A61-84A5-4AC8-8561-66FAA5013BED}">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tx1"/>
              </a:solidFill>
              <a:effectLst>
                <a:outerShdw blurRad="38100" dist="38100" dir="2700000" algn="tl">
                  <a:srgbClr val="000000">
                    <a:alpha val="43137"/>
                  </a:srgbClr>
                </a:outerShdw>
              </a:effectLst>
            </a:rPr>
            <a:t>- Rendimento medio contabile</a:t>
          </a:r>
          <a:endParaRPr lang="it-IT" b="1" dirty="0">
            <a:solidFill>
              <a:schemeClr val="tx1"/>
            </a:solidFill>
            <a:effectLst>
              <a:outerShdw blurRad="38100" dist="38100" dir="2700000" algn="tl">
                <a:srgbClr val="000000">
                  <a:alpha val="43137"/>
                </a:srgbClr>
              </a:outerShdw>
            </a:effectLst>
          </a:endParaRPr>
        </a:p>
      </dgm:t>
    </dgm:pt>
    <dgm:pt modelId="{A47393B7-4376-4A1D-BC48-931D88EE36D8}" type="parTrans" cxnId="{BFAF7FF1-8233-408E-8424-448C38661A06}">
      <dgm:prSet/>
      <dgm:spPr/>
      <dgm:t>
        <a:bodyPr/>
        <a:lstStyle/>
        <a:p>
          <a:endParaRPr lang="it-IT"/>
        </a:p>
      </dgm:t>
    </dgm:pt>
    <dgm:pt modelId="{5A823F9F-8BF9-49C6-A566-6FDA06A6E90B}" type="sibTrans" cxnId="{BFAF7FF1-8233-408E-8424-448C38661A06}">
      <dgm:prSet/>
      <dgm:spPr/>
      <dgm:t>
        <a:bodyPr/>
        <a:lstStyle/>
        <a:p>
          <a:endParaRPr lang="it-IT"/>
        </a:p>
      </dgm:t>
    </dgm:pt>
    <dgm:pt modelId="{7A1A4E60-1F9B-4C04-997C-1332FD2ECF16}">
      <dgm:prSet/>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tx1"/>
              </a:solidFill>
              <a:effectLst>
                <a:outerShdw blurRad="38100" dist="38100" dir="2700000" algn="tl">
                  <a:srgbClr val="000000">
                    <a:alpha val="43137"/>
                  </a:srgbClr>
                </a:outerShdw>
              </a:effectLst>
            </a:rPr>
            <a:t>- Valore Attuale Netto (VAN)</a:t>
          </a:r>
          <a:endParaRPr lang="it-IT" b="1" dirty="0">
            <a:solidFill>
              <a:schemeClr val="tx1"/>
            </a:solidFill>
            <a:effectLst>
              <a:outerShdw blurRad="38100" dist="38100" dir="2700000" algn="tl">
                <a:srgbClr val="000000">
                  <a:alpha val="43137"/>
                </a:srgbClr>
              </a:outerShdw>
            </a:effectLst>
          </a:endParaRPr>
        </a:p>
      </dgm:t>
    </dgm:pt>
    <dgm:pt modelId="{B0CE9451-CC9D-4E55-9577-2A9D6B03674B}" type="parTrans" cxnId="{6BF02FB0-A2F3-42BB-A790-7DAFD0B54AE9}">
      <dgm:prSet/>
      <dgm:spPr/>
      <dgm:t>
        <a:bodyPr/>
        <a:lstStyle/>
        <a:p>
          <a:endParaRPr lang="it-IT"/>
        </a:p>
      </dgm:t>
    </dgm:pt>
    <dgm:pt modelId="{C82BB735-7FCB-474D-9983-34D789D3F2A8}" type="sibTrans" cxnId="{6BF02FB0-A2F3-42BB-A790-7DAFD0B54AE9}">
      <dgm:prSet/>
      <dgm:spPr/>
      <dgm:t>
        <a:bodyPr/>
        <a:lstStyle/>
        <a:p>
          <a:endParaRPr lang="it-IT"/>
        </a:p>
      </dgm:t>
    </dgm:pt>
    <dgm:pt modelId="{EB1E3150-85F4-4DC2-B81B-6C68708CD5F2}">
      <dgm:prSet/>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tx1"/>
              </a:solidFill>
              <a:effectLst>
                <a:outerShdw blurRad="38100" dist="38100" dir="2700000" algn="tl">
                  <a:srgbClr val="000000">
                    <a:alpha val="43137"/>
                  </a:srgbClr>
                </a:outerShdw>
              </a:effectLst>
            </a:rPr>
            <a:t>- </a:t>
          </a:r>
          <a:r>
            <a:rPr lang="it-IT" b="1" dirty="0" err="1" smtClean="0">
              <a:solidFill>
                <a:schemeClr val="tx1"/>
              </a:solidFill>
              <a:effectLst>
                <a:outerShdw blurRad="38100" dist="38100" dir="2700000" algn="tl">
                  <a:srgbClr val="000000">
                    <a:alpha val="43137"/>
                  </a:srgbClr>
                </a:outerShdw>
              </a:effectLst>
            </a:rPr>
            <a:t>Pay</a:t>
          </a:r>
          <a:r>
            <a:rPr lang="it-IT" b="1" dirty="0" smtClean="0">
              <a:solidFill>
                <a:schemeClr val="tx1"/>
              </a:solidFill>
              <a:effectLst>
                <a:outerShdw blurRad="38100" dist="38100" dir="2700000" algn="tl">
                  <a:srgbClr val="000000">
                    <a:alpha val="43137"/>
                  </a:srgbClr>
                </a:outerShdw>
              </a:effectLst>
            </a:rPr>
            <a:t> Back </a:t>
          </a:r>
          <a:r>
            <a:rPr lang="it-IT" b="1" dirty="0" err="1" smtClean="0">
              <a:solidFill>
                <a:schemeClr val="tx1"/>
              </a:solidFill>
              <a:effectLst>
                <a:outerShdw blurRad="38100" dist="38100" dir="2700000" algn="tl">
                  <a:srgbClr val="000000">
                    <a:alpha val="43137"/>
                  </a:srgbClr>
                </a:outerShdw>
              </a:effectLst>
            </a:rPr>
            <a:t>Period</a:t>
          </a:r>
          <a:r>
            <a:rPr lang="it-IT" b="1" dirty="0" smtClean="0">
              <a:solidFill>
                <a:schemeClr val="tx1"/>
              </a:solidFill>
              <a:effectLst>
                <a:outerShdw blurRad="38100" dist="38100" dir="2700000" algn="tl">
                  <a:srgbClr val="000000">
                    <a:alpha val="43137"/>
                  </a:srgbClr>
                </a:outerShdw>
              </a:effectLst>
            </a:rPr>
            <a:t> (PBP)</a:t>
          </a:r>
          <a:endParaRPr lang="it-IT" b="1" dirty="0">
            <a:solidFill>
              <a:schemeClr val="tx1"/>
            </a:solidFill>
            <a:effectLst>
              <a:outerShdw blurRad="38100" dist="38100" dir="2700000" algn="tl">
                <a:srgbClr val="000000">
                  <a:alpha val="43137"/>
                </a:srgbClr>
              </a:outerShdw>
            </a:effectLst>
          </a:endParaRPr>
        </a:p>
      </dgm:t>
    </dgm:pt>
    <dgm:pt modelId="{E0AA32F6-E8C8-44ED-B06C-F7ED5FB4C755}" type="parTrans" cxnId="{82DD3263-C8B3-411A-A19D-42A3E28C45C3}">
      <dgm:prSet/>
      <dgm:spPr/>
      <dgm:t>
        <a:bodyPr/>
        <a:lstStyle/>
        <a:p>
          <a:endParaRPr lang="it-IT"/>
        </a:p>
      </dgm:t>
    </dgm:pt>
    <dgm:pt modelId="{3BD6D2D6-F812-49BC-88E5-AF4029BB6935}" type="sibTrans" cxnId="{82DD3263-C8B3-411A-A19D-42A3E28C45C3}">
      <dgm:prSet/>
      <dgm:spPr/>
      <dgm:t>
        <a:bodyPr/>
        <a:lstStyle/>
        <a:p>
          <a:endParaRPr lang="it-IT"/>
        </a:p>
      </dgm:t>
    </dgm:pt>
    <dgm:pt modelId="{CCEA97BA-FDAC-45C0-ADE3-954C524FF4BE}">
      <dgm:prSet/>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tx1"/>
              </a:solidFill>
              <a:effectLst>
                <a:outerShdw blurRad="38100" dist="38100" dir="2700000" algn="tl">
                  <a:srgbClr val="000000">
                    <a:alpha val="43137"/>
                  </a:srgbClr>
                </a:outerShdw>
              </a:effectLst>
            </a:rPr>
            <a:t>- Indice di profittabilità</a:t>
          </a:r>
          <a:endParaRPr lang="it-IT" b="1" dirty="0">
            <a:solidFill>
              <a:schemeClr val="tx1"/>
            </a:solidFill>
            <a:effectLst>
              <a:outerShdw blurRad="38100" dist="38100" dir="2700000" algn="tl">
                <a:srgbClr val="000000">
                  <a:alpha val="43137"/>
                </a:srgbClr>
              </a:outerShdw>
            </a:effectLst>
          </a:endParaRPr>
        </a:p>
      </dgm:t>
    </dgm:pt>
    <dgm:pt modelId="{994DB88F-0CB9-4F44-B7CD-E8094999B78E}" type="parTrans" cxnId="{7B931C49-0060-4D7E-841D-1E1685161C4E}">
      <dgm:prSet/>
      <dgm:spPr/>
      <dgm:t>
        <a:bodyPr/>
        <a:lstStyle/>
        <a:p>
          <a:endParaRPr lang="it-IT"/>
        </a:p>
      </dgm:t>
    </dgm:pt>
    <dgm:pt modelId="{C670A86B-5174-49F3-BE4B-8C08E5E0BE19}" type="sibTrans" cxnId="{7B931C49-0060-4D7E-841D-1E1685161C4E}">
      <dgm:prSet/>
      <dgm:spPr/>
      <dgm:t>
        <a:bodyPr/>
        <a:lstStyle/>
        <a:p>
          <a:endParaRPr lang="it-IT"/>
        </a:p>
      </dgm:t>
    </dgm:pt>
    <dgm:pt modelId="{2B5A28A9-6393-4ABE-8E12-8BBE05D0829C}" type="pres">
      <dgm:prSet presAssocID="{DB5334BA-BDED-4734-993E-33FB65172C0C}" presName="linear" presStyleCnt="0">
        <dgm:presLayoutVars>
          <dgm:dir/>
          <dgm:animLvl val="lvl"/>
          <dgm:resizeHandles val="exact"/>
        </dgm:presLayoutVars>
      </dgm:prSet>
      <dgm:spPr/>
      <dgm:t>
        <a:bodyPr/>
        <a:lstStyle/>
        <a:p>
          <a:endParaRPr lang="it-IT"/>
        </a:p>
      </dgm:t>
    </dgm:pt>
    <dgm:pt modelId="{F50FE007-FF07-40B0-B749-57624E7C1842}" type="pres">
      <dgm:prSet presAssocID="{7A1A4E60-1F9B-4C04-997C-1332FD2ECF16}" presName="parentLin"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C1472F26-0778-4A80-9197-8875907A68D9}" type="pres">
      <dgm:prSet presAssocID="{7A1A4E60-1F9B-4C04-997C-1332FD2ECF16}" presName="parentLeftMargin" presStyleLbl="node1" presStyleIdx="0" presStyleCnt="5"/>
      <dgm:spPr/>
      <dgm:t>
        <a:bodyPr/>
        <a:lstStyle/>
        <a:p>
          <a:endParaRPr lang="it-IT"/>
        </a:p>
      </dgm:t>
    </dgm:pt>
    <dgm:pt modelId="{3F25A564-975F-4681-82FC-2BCBB5AB8B58}" type="pres">
      <dgm:prSet presAssocID="{7A1A4E60-1F9B-4C04-997C-1332FD2ECF16}" presName="parentText" presStyleLbl="node1" presStyleIdx="0" presStyleCnt="5">
        <dgm:presLayoutVars>
          <dgm:chMax val="0"/>
          <dgm:bulletEnabled val="1"/>
        </dgm:presLayoutVars>
      </dgm:prSet>
      <dgm:spPr/>
      <dgm:t>
        <a:bodyPr/>
        <a:lstStyle/>
        <a:p>
          <a:endParaRPr lang="it-IT"/>
        </a:p>
      </dgm:t>
    </dgm:pt>
    <dgm:pt modelId="{29D92686-2117-46F1-B06C-DA6836762473}" type="pres">
      <dgm:prSet presAssocID="{7A1A4E60-1F9B-4C04-997C-1332FD2ECF16}"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F3CECE46-E64C-4B14-BB63-C79F261EC622}" type="pres">
      <dgm:prSet presAssocID="{7A1A4E60-1F9B-4C04-997C-1332FD2ECF16}" presName="childText" presStyleLbl="conFgAcc1" presStyleIdx="0" presStyleCnt="5">
        <dgm:presLayoutVars>
          <dgm:bulletEnabled val="1"/>
        </dgm:presLayoutVars>
      </dgm:prSet>
      <dgm:spPr>
        <a:ln>
          <a:noFill/>
        </a:ln>
        <a:effectLst/>
        <a:scene3d>
          <a:camera prst="orthographicFront">
            <a:rot lat="0" lon="0" rev="0"/>
          </a:camera>
          <a:lightRig rig="glow" dir="t">
            <a:rot lat="0" lon="0" rev="14100000"/>
          </a:lightRig>
        </a:scene3d>
        <a:sp3d z="190500" prstMaterial="softEdge">
          <a:bevelT w="127000" prst="artDeco"/>
        </a:sp3d>
      </dgm:spPr>
      <dgm:t>
        <a:bodyPr/>
        <a:lstStyle/>
        <a:p>
          <a:endParaRPr lang="it-IT"/>
        </a:p>
      </dgm:t>
    </dgm:pt>
    <dgm:pt modelId="{B139177D-A980-45C3-BBD0-9064AD2DC537}" type="pres">
      <dgm:prSet presAssocID="{C82BB735-7FCB-474D-9983-34D789D3F2A8}" presName="spaceBetweenRectangle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E1E01804-6C62-4D27-97A0-E1503E8C7E92}" type="pres">
      <dgm:prSet presAssocID="{F3A88B70-A9E9-4812-9787-44543688F01B}" presName="parentLin"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2457D72C-D59E-4B96-942C-474B97A3491C}" type="pres">
      <dgm:prSet presAssocID="{F3A88B70-A9E9-4812-9787-44543688F01B}" presName="parentLeftMargin" presStyleLbl="node1" presStyleIdx="0" presStyleCnt="5"/>
      <dgm:spPr/>
      <dgm:t>
        <a:bodyPr/>
        <a:lstStyle/>
        <a:p>
          <a:endParaRPr lang="it-IT"/>
        </a:p>
      </dgm:t>
    </dgm:pt>
    <dgm:pt modelId="{FB5C32CF-4F63-49E8-98FF-712BD3CA37F6}" type="pres">
      <dgm:prSet presAssocID="{F3A88B70-A9E9-4812-9787-44543688F01B}" presName="parentText" presStyleLbl="node1" presStyleIdx="1" presStyleCnt="5">
        <dgm:presLayoutVars>
          <dgm:chMax val="0"/>
          <dgm:bulletEnabled val="1"/>
        </dgm:presLayoutVars>
      </dgm:prSet>
      <dgm:spPr/>
      <dgm:t>
        <a:bodyPr/>
        <a:lstStyle/>
        <a:p>
          <a:endParaRPr lang="it-IT"/>
        </a:p>
      </dgm:t>
    </dgm:pt>
    <dgm:pt modelId="{2DF529A7-9C14-4156-A593-D0D57AFDD30B}" type="pres">
      <dgm:prSet presAssocID="{F3A88B70-A9E9-4812-9787-44543688F01B}"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3C317BDB-CE77-4A0F-BE63-B87E09817128}" type="pres">
      <dgm:prSet presAssocID="{F3A88B70-A9E9-4812-9787-44543688F01B}" presName="childText" presStyleLbl="conFgAcc1" presStyleIdx="1" presStyleCnt="5">
        <dgm:presLayoutVars>
          <dgm:bulletEnabled val="1"/>
        </dgm:presLayoutVars>
      </dgm:prSet>
      <dgm:spPr>
        <a:ln>
          <a:noFill/>
        </a:ln>
        <a:effectLst/>
        <a:scene3d>
          <a:camera prst="orthographicFront">
            <a:rot lat="0" lon="0" rev="0"/>
          </a:camera>
          <a:lightRig rig="glow" dir="t">
            <a:rot lat="0" lon="0" rev="14100000"/>
          </a:lightRig>
        </a:scene3d>
        <a:sp3d z="190500" prstMaterial="softEdge">
          <a:bevelT w="127000" prst="artDeco"/>
        </a:sp3d>
      </dgm:spPr>
      <dgm:t>
        <a:bodyPr/>
        <a:lstStyle/>
        <a:p>
          <a:endParaRPr lang="it-IT"/>
        </a:p>
      </dgm:t>
    </dgm:pt>
    <dgm:pt modelId="{B4E5784A-33DF-4E3D-8067-5F1EF07ABBA6}" type="pres">
      <dgm:prSet presAssocID="{56816132-6D33-4B91-B582-A2FEBB76B787}" presName="spaceBetweenRectangle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CD44EBEA-D541-4AE3-9D9A-D630A0CBFCE0}" type="pres">
      <dgm:prSet presAssocID="{EB1E3150-85F4-4DC2-B81B-6C68708CD5F2}" presName="parentLin"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C40D5632-ADAB-420B-BA74-8DEE45242DBC}" type="pres">
      <dgm:prSet presAssocID="{EB1E3150-85F4-4DC2-B81B-6C68708CD5F2}" presName="parentLeftMargin" presStyleLbl="node1" presStyleIdx="1" presStyleCnt="5"/>
      <dgm:spPr/>
      <dgm:t>
        <a:bodyPr/>
        <a:lstStyle/>
        <a:p>
          <a:endParaRPr lang="it-IT"/>
        </a:p>
      </dgm:t>
    </dgm:pt>
    <dgm:pt modelId="{F772A1D4-5CC2-4D88-841B-79D9761B4E39}" type="pres">
      <dgm:prSet presAssocID="{EB1E3150-85F4-4DC2-B81B-6C68708CD5F2}" presName="parentText" presStyleLbl="node1" presStyleIdx="2" presStyleCnt="5">
        <dgm:presLayoutVars>
          <dgm:chMax val="0"/>
          <dgm:bulletEnabled val="1"/>
        </dgm:presLayoutVars>
      </dgm:prSet>
      <dgm:spPr/>
      <dgm:t>
        <a:bodyPr/>
        <a:lstStyle/>
        <a:p>
          <a:endParaRPr lang="it-IT"/>
        </a:p>
      </dgm:t>
    </dgm:pt>
    <dgm:pt modelId="{657CCCAE-EA51-440D-997A-F7FB6A21B1B2}" type="pres">
      <dgm:prSet presAssocID="{EB1E3150-85F4-4DC2-B81B-6C68708CD5F2}"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760E4C54-1AE1-4619-B039-7692C7E635E4}" type="pres">
      <dgm:prSet presAssocID="{EB1E3150-85F4-4DC2-B81B-6C68708CD5F2}" presName="childText" presStyleLbl="conFgAcc1" presStyleIdx="2" presStyleCnt="5">
        <dgm:presLayoutVars>
          <dgm:bulletEnabled val="1"/>
        </dgm:presLayoutVars>
      </dgm:prSet>
      <dgm:spPr>
        <a:ln>
          <a:noFill/>
        </a:ln>
        <a:effectLst/>
        <a:scene3d>
          <a:camera prst="orthographicFront">
            <a:rot lat="0" lon="0" rev="0"/>
          </a:camera>
          <a:lightRig rig="glow" dir="t">
            <a:rot lat="0" lon="0" rev="14100000"/>
          </a:lightRig>
        </a:scene3d>
        <a:sp3d z="190500" prstMaterial="softEdge">
          <a:bevelT w="127000" prst="artDeco"/>
        </a:sp3d>
      </dgm:spPr>
      <dgm:t>
        <a:bodyPr/>
        <a:lstStyle/>
        <a:p>
          <a:endParaRPr lang="it-IT"/>
        </a:p>
      </dgm:t>
    </dgm:pt>
    <dgm:pt modelId="{6634E152-275D-489C-99D1-917ADB2FAE4B}" type="pres">
      <dgm:prSet presAssocID="{3BD6D2D6-F812-49BC-88E5-AF4029BB6935}" presName="spaceBetweenRectangle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D5640F8C-B803-4C69-9DF5-8B6C90A2A6A3}" type="pres">
      <dgm:prSet presAssocID="{35688A61-84A5-4AC8-8561-66FAA5013BED}" presName="parentLin"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F9DFCC75-DB83-4FBB-ADEC-951D062D38D8}" type="pres">
      <dgm:prSet presAssocID="{35688A61-84A5-4AC8-8561-66FAA5013BED}" presName="parentLeftMargin" presStyleLbl="node1" presStyleIdx="2" presStyleCnt="5"/>
      <dgm:spPr/>
      <dgm:t>
        <a:bodyPr/>
        <a:lstStyle/>
        <a:p>
          <a:endParaRPr lang="it-IT"/>
        </a:p>
      </dgm:t>
    </dgm:pt>
    <dgm:pt modelId="{94AB3F6F-9DAA-4D11-84BB-FEA35518676C}" type="pres">
      <dgm:prSet presAssocID="{35688A61-84A5-4AC8-8561-66FAA5013BED}" presName="parentText" presStyleLbl="node1" presStyleIdx="3" presStyleCnt="5">
        <dgm:presLayoutVars>
          <dgm:chMax val="0"/>
          <dgm:bulletEnabled val="1"/>
        </dgm:presLayoutVars>
      </dgm:prSet>
      <dgm:spPr/>
      <dgm:t>
        <a:bodyPr/>
        <a:lstStyle/>
        <a:p>
          <a:endParaRPr lang="it-IT"/>
        </a:p>
      </dgm:t>
    </dgm:pt>
    <dgm:pt modelId="{EBD18240-B185-4266-BA83-55E3147F3F5E}" type="pres">
      <dgm:prSet presAssocID="{35688A61-84A5-4AC8-8561-66FAA5013BED}"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19CBF768-9DFE-4178-8007-978F23B93971}" type="pres">
      <dgm:prSet presAssocID="{35688A61-84A5-4AC8-8561-66FAA5013BED}" presName="childText" presStyleLbl="conFgAcc1" presStyleIdx="3" presStyleCnt="5">
        <dgm:presLayoutVars>
          <dgm:bulletEnabled val="1"/>
        </dgm:presLayoutVars>
      </dgm:prSet>
      <dgm:spPr>
        <a:ln>
          <a:noFill/>
        </a:ln>
        <a:effectLst/>
        <a:scene3d>
          <a:camera prst="orthographicFront">
            <a:rot lat="0" lon="0" rev="0"/>
          </a:camera>
          <a:lightRig rig="glow" dir="t">
            <a:rot lat="0" lon="0" rev="14100000"/>
          </a:lightRig>
        </a:scene3d>
        <a:sp3d z="190500" prstMaterial="softEdge">
          <a:bevelT w="127000" prst="artDeco"/>
        </a:sp3d>
      </dgm:spPr>
      <dgm:t>
        <a:bodyPr/>
        <a:lstStyle/>
        <a:p>
          <a:endParaRPr lang="it-IT"/>
        </a:p>
      </dgm:t>
    </dgm:pt>
    <dgm:pt modelId="{11A53015-8233-4F20-BCD3-9A102B0D6C3A}" type="pres">
      <dgm:prSet presAssocID="{5A823F9F-8BF9-49C6-A566-6FDA06A6E90B}" presName="spaceBetweenRectangle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DA596CA0-F56F-4D4A-91F2-59183C3F1FF8}" type="pres">
      <dgm:prSet presAssocID="{CCEA97BA-FDAC-45C0-ADE3-954C524FF4BE}" presName="parentLin"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E204B143-DEAB-4275-9259-1A9FC1C78710}" type="pres">
      <dgm:prSet presAssocID="{CCEA97BA-FDAC-45C0-ADE3-954C524FF4BE}" presName="parentLeftMargin" presStyleLbl="node1" presStyleIdx="3" presStyleCnt="5"/>
      <dgm:spPr/>
      <dgm:t>
        <a:bodyPr/>
        <a:lstStyle/>
        <a:p>
          <a:endParaRPr lang="it-IT"/>
        </a:p>
      </dgm:t>
    </dgm:pt>
    <dgm:pt modelId="{EB3A2135-E64D-45FD-80A6-F46316D6ADD7}" type="pres">
      <dgm:prSet presAssocID="{CCEA97BA-FDAC-45C0-ADE3-954C524FF4BE}" presName="parentText" presStyleLbl="node1" presStyleIdx="4" presStyleCnt="5">
        <dgm:presLayoutVars>
          <dgm:chMax val="0"/>
          <dgm:bulletEnabled val="1"/>
        </dgm:presLayoutVars>
      </dgm:prSet>
      <dgm:spPr/>
      <dgm:t>
        <a:bodyPr/>
        <a:lstStyle/>
        <a:p>
          <a:endParaRPr lang="it-IT"/>
        </a:p>
      </dgm:t>
    </dgm:pt>
    <dgm:pt modelId="{CD80DA77-D145-4E35-B5A8-2E6C94116A5C}" type="pres">
      <dgm:prSet presAssocID="{CCEA97BA-FDAC-45C0-ADE3-954C524FF4BE}" presName="negativeSpace"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it-IT"/>
        </a:p>
      </dgm:t>
    </dgm:pt>
    <dgm:pt modelId="{3AE51373-0A07-43F8-BF6F-869DEB35CADC}" type="pres">
      <dgm:prSet presAssocID="{CCEA97BA-FDAC-45C0-ADE3-954C524FF4BE}" presName="childText" presStyleLbl="conFgAcc1" presStyleIdx="4" presStyleCnt="5">
        <dgm:presLayoutVars>
          <dgm:bulletEnabled val="1"/>
        </dgm:presLayoutVars>
      </dgm:prSet>
      <dgm:spPr>
        <a:ln>
          <a:noFill/>
        </a:ln>
        <a:effectLst/>
        <a:scene3d>
          <a:camera prst="orthographicFront">
            <a:rot lat="0" lon="0" rev="0"/>
          </a:camera>
          <a:lightRig rig="glow" dir="t">
            <a:rot lat="0" lon="0" rev="14100000"/>
          </a:lightRig>
        </a:scene3d>
        <a:sp3d z="190500" prstMaterial="softEdge">
          <a:bevelT w="127000" prst="artDeco"/>
        </a:sp3d>
      </dgm:spPr>
      <dgm:t>
        <a:bodyPr/>
        <a:lstStyle/>
        <a:p>
          <a:endParaRPr lang="it-IT"/>
        </a:p>
      </dgm:t>
    </dgm:pt>
  </dgm:ptLst>
  <dgm:cxnLst>
    <dgm:cxn modelId="{82DD3263-C8B3-411A-A19D-42A3E28C45C3}" srcId="{DB5334BA-BDED-4734-993E-33FB65172C0C}" destId="{EB1E3150-85F4-4DC2-B81B-6C68708CD5F2}" srcOrd="2" destOrd="0" parTransId="{E0AA32F6-E8C8-44ED-B06C-F7ED5FB4C755}" sibTransId="{3BD6D2D6-F812-49BC-88E5-AF4029BB6935}"/>
    <dgm:cxn modelId="{571E990C-C7DD-4405-B0A6-ACF2BC8EB152}" type="presOf" srcId="{EB1E3150-85F4-4DC2-B81B-6C68708CD5F2}" destId="{F772A1D4-5CC2-4D88-841B-79D9761B4E39}" srcOrd="1" destOrd="0" presId="urn:microsoft.com/office/officeart/2005/8/layout/list1"/>
    <dgm:cxn modelId="{5A2E7FA5-2510-4FE0-BB9E-09D3BAF89880}" type="presOf" srcId="{F3A88B70-A9E9-4812-9787-44543688F01B}" destId="{2457D72C-D59E-4B96-942C-474B97A3491C}" srcOrd="0" destOrd="0" presId="urn:microsoft.com/office/officeart/2005/8/layout/list1"/>
    <dgm:cxn modelId="{225B5165-993B-4B54-8945-B7E2359766E1}" type="presOf" srcId="{35688A61-84A5-4AC8-8561-66FAA5013BED}" destId="{F9DFCC75-DB83-4FBB-ADEC-951D062D38D8}" srcOrd="0" destOrd="0" presId="urn:microsoft.com/office/officeart/2005/8/layout/list1"/>
    <dgm:cxn modelId="{7B931C49-0060-4D7E-841D-1E1685161C4E}" srcId="{DB5334BA-BDED-4734-993E-33FB65172C0C}" destId="{CCEA97BA-FDAC-45C0-ADE3-954C524FF4BE}" srcOrd="4" destOrd="0" parTransId="{994DB88F-0CB9-4F44-B7CD-E8094999B78E}" sibTransId="{C670A86B-5174-49F3-BE4B-8C08E5E0BE19}"/>
    <dgm:cxn modelId="{0160571D-426E-445D-9030-BA2967CEBAF9}" type="presOf" srcId="{F3A88B70-A9E9-4812-9787-44543688F01B}" destId="{FB5C32CF-4F63-49E8-98FF-712BD3CA37F6}" srcOrd="1" destOrd="0" presId="urn:microsoft.com/office/officeart/2005/8/layout/list1"/>
    <dgm:cxn modelId="{9352C81D-F354-431D-AFDD-5052AA58ADA8}" type="presOf" srcId="{7A1A4E60-1F9B-4C04-997C-1332FD2ECF16}" destId="{3F25A564-975F-4681-82FC-2BCBB5AB8B58}" srcOrd="1" destOrd="0" presId="urn:microsoft.com/office/officeart/2005/8/layout/list1"/>
    <dgm:cxn modelId="{05B5453A-CD6C-4683-AE57-0C6A743D9DD9}" type="presOf" srcId="{EB1E3150-85F4-4DC2-B81B-6C68708CD5F2}" destId="{C40D5632-ADAB-420B-BA74-8DEE45242DBC}" srcOrd="0" destOrd="0" presId="urn:microsoft.com/office/officeart/2005/8/layout/list1"/>
    <dgm:cxn modelId="{7C354582-C4D0-487C-8AF1-2168DB9727D1}" type="presOf" srcId="{CCEA97BA-FDAC-45C0-ADE3-954C524FF4BE}" destId="{EB3A2135-E64D-45FD-80A6-F46316D6ADD7}" srcOrd="1" destOrd="0" presId="urn:microsoft.com/office/officeart/2005/8/layout/list1"/>
    <dgm:cxn modelId="{AC78A026-E67C-4B1C-835D-6506DD284130}" type="presOf" srcId="{CCEA97BA-FDAC-45C0-ADE3-954C524FF4BE}" destId="{E204B143-DEAB-4275-9259-1A9FC1C78710}" srcOrd="0" destOrd="0" presId="urn:microsoft.com/office/officeart/2005/8/layout/list1"/>
    <dgm:cxn modelId="{6BF02FB0-A2F3-42BB-A790-7DAFD0B54AE9}" srcId="{DB5334BA-BDED-4734-993E-33FB65172C0C}" destId="{7A1A4E60-1F9B-4C04-997C-1332FD2ECF16}" srcOrd="0" destOrd="0" parTransId="{B0CE9451-CC9D-4E55-9577-2A9D6B03674B}" sibTransId="{C82BB735-7FCB-474D-9983-34D789D3F2A8}"/>
    <dgm:cxn modelId="{2C266CBD-C903-4CD5-9F5C-4D1BEF05D27D}" srcId="{DB5334BA-BDED-4734-993E-33FB65172C0C}" destId="{F3A88B70-A9E9-4812-9787-44543688F01B}" srcOrd="1" destOrd="0" parTransId="{5CDFEC41-4E0E-4A83-863C-B62ABDFDBA26}" sibTransId="{56816132-6D33-4B91-B582-A2FEBB76B787}"/>
    <dgm:cxn modelId="{79B0206E-17DD-4E3B-BE77-23164E80E758}" type="presOf" srcId="{35688A61-84A5-4AC8-8561-66FAA5013BED}" destId="{94AB3F6F-9DAA-4D11-84BB-FEA35518676C}" srcOrd="1" destOrd="0" presId="urn:microsoft.com/office/officeart/2005/8/layout/list1"/>
    <dgm:cxn modelId="{BFAF7FF1-8233-408E-8424-448C38661A06}" srcId="{DB5334BA-BDED-4734-993E-33FB65172C0C}" destId="{35688A61-84A5-4AC8-8561-66FAA5013BED}" srcOrd="3" destOrd="0" parTransId="{A47393B7-4376-4A1D-BC48-931D88EE36D8}" sibTransId="{5A823F9F-8BF9-49C6-A566-6FDA06A6E90B}"/>
    <dgm:cxn modelId="{C1E11F94-0909-4FAE-8827-B9F8D441E05B}" type="presOf" srcId="{DB5334BA-BDED-4734-993E-33FB65172C0C}" destId="{2B5A28A9-6393-4ABE-8E12-8BBE05D0829C}" srcOrd="0" destOrd="0" presId="urn:microsoft.com/office/officeart/2005/8/layout/list1"/>
    <dgm:cxn modelId="{1F636332-6938-49C7-981E-6DAC9DB63045}" type="presOf" srcId="{7A1A4E60-1F9B-4C04-997C-1332FD2ECF16}" destId="{C1472F26-0778-4A80-9197-8875907A68D9}" srcOrd="0" destOrd="0" presId="urn:microsoft.com/office/officeart/2005/8/layout/list1"/>
    <dgm:cxn modelId="{17C8ABA6-AE50-43E2-BA84-86CDDC4262B4}" type="presParOf" srcId="{2B5A28A9-6393-4ABE-8E12-8BBE05D0829C}" destId="{F50FE007-FF07-40B0-B749-57624E7C1842}" srcOrd="0" destOrd="0" presId="urn:microsoft.com/office/officeart/2005/8/layout/list1"/>
    <dgm:cxn modelId="{08815738-6E4B-41F2-B8B7-C8F7D4B29267}" type="presParOf" srcId="{F50FE007-FF07-40B0-B749-57624E7C1842}" destId="{C1472F26-0778-4A80-9197-8875907A68D9}" srcOrd="0" destOrd="0" presId="urn:microsoft.com/office/officeart/2005/8/layout/list1"/>
    <dgm:cxn modelId="{F386B8D6-12A1-4662-995B-E2373C1449F8}" type="presParOf" srcId="{F50FE007-FF07-40B0-B749-57624E7C1842}" destId="{3F25A564-975F-4681-82FC-2BCBB5AB8B58}" srcOrd="1" destOrd="0" presId="urn:microsoft.com/office/officeart/2005/8/layout/list1"/>
    <dgm:cxn modelId="{3D6F6A88-C915-40C2-BE41-FBDC82490BA4}" type="presParOf" srcId="{2B5A28A9-6393-4ABE-8E12-8BBE05D0829C}" destId="{29D92686-2117-46F1-B06C-DA6836762473}" srcOrd="1" destOrd="0" presId="urn:microsoft.com/office/officeart/2005/8/layout/list1"/>
    <dgm:cxn modelId="{D776FDCF-6C5E-43C7-972F-061DC7618B9F}" type="presParOf" srcId="{2B5A28A9-6393-4ABE-8E12-8BBE05D0829C}" destId="{F3CECE46-E64C-4B14-BB63-C79F261EC622}" srcOrd="2" destOrd="0" presId="urn:microsoft.com/office/officeart/2005/8/layout/list1"/>
    <dgm:cxn modelId="{C4D6D823-E290-4F79-81C4-075B346797F0}" type="presParOf" srcId="{2B5A28A9-6393-4ABE-8E12-8BBE05D0829C}" destId="{B139177D-A980-45C3-BBD0-9064AD2DC537}" srcOrd="3" destOrd="0" presId="urn:microsoft.com/office/officeart/2005/8/layout/list1"/>
    <dgm:cxn modelId="{028318B0-CEB9-42C8-AB97-5018499A2B13}" type="presParOf" srcId="{2B5A28A9-6393-4ABE-8E12-8BBE05D0829C}" destId="{E1E01804-6C62-4D27-97A0-E1503E8C7E92}" srcOrd="4" destOrd="0" presId="urn:microsoft.com/office/officeart/2005/8/layout/list1"/>
    <dgm:cxn modelId="{8C2FFE1C-544C-415E-8E63-3D2512CD96CF}" type="presParOf" srcId="{E1E01804-6C62-4D27-97A0-E1503E8C7E92}" destId="{2457D72C-D59E-4B96-942C-474B97A3491C}" srcOrd="0" destOrd="0" presId="urn:microsoft.com/office/officeart/2005/8/layout/list1"/>
    <dgm:cxn modelId="{A3635144-8C5A-47AC-9CE2-47E9808B2621}" type="presParOf" srcId="{E1E01804-6C62-4D27-97A0-E1503E8C7E92}" destId="{FB5C32CF-4F63-49E8-98FF-712BD3CA37F6}" srcOrd="1" destOrd="0" presId="urn:microsoft.com/office/officeart/2005/8/layout/list1"/>
    <dgm:cxn modelId="{1AEB33A2-288B-44B6-B7F5-C850DA9152D2}" type="presParOf" srcId="{2B5A28A9-6393-4ABE-8E12-8BBE05D0829C}" destId="{2DF529A7-9C14-4156-A593-D0D57AFDD30B}" srcOrd="5" destOrd="0" presId="urn:microsoft.com/office/officeart/2005/8/layout/list1"/>
    <dgm:cxn modelId="{614EB06B-284F-4271-B5F9-DD4532CBF0DF}" type="presParOf" srcId="{2B5A28A9-6393-4ABE-8E12-8BBE05D0829C}" destId="{3C317BDB-CE77-4A0F-BE63-B87E09817128}" srcOrd="6" destOrd="0" presId="urn:microsoft.com/office/officeart/2005/8/layout/list1"/>
    <dgm:cxn modelId="{21D799F1-C6D5-474A-93CD-AA63FB0EBD68}" type="presParOf" srcId="{2B5A28A9-6393-4ABE-8E12-8BBE05D0829C}" destId="{B4E5784A-33DF-4E3D-8067-5F1EF07ABBA6}" srcOrd="7" destOrd="0" presId="urn:microsoft.com/office/officeart/2005/8/layout/list1"/>
    <dgm:cxn modelId="{14176BA3-1D40-4E0C-B92E-E995E25CC7F5}" type="presParOf" srcId="{2B5A28A9-6393-4ABE-8E12-8BBE05D0829C}" destId="{CD44EBEA-D541-4AE3-9D9A-D630A0CBFCE0}" srcOrd="8" destOrd="0" presId="urn:microsoft.com/office/officeart/2005/8/layout/list1"/>
    <dgm:cxn modelId="{0E9CC5EC-E5FA-4D26-9346-85ABA7F26A01}" type="presParOf" srcId="{CD44EBEA-D541-4AE3-9D9A-D630A0CBFCE0}" destId="{C40D5632-ADAB-420B-BA74-8DEE45242DBC}" srcOrd="0" destOrd="0" presId="urn:microsoft.com/office/officeart/2005/8/layout/list1"/>
    <dgm:cxn modelId="{A5B34604-4FC8-486C-857E-CC29256E3916}" type="presParOf" srcId="{CD44EBEA-D541-4AE3-9D9A-D630A0CBFCE0}" destId="{F772A1D4-5CC2-4D88-841B-79D9761B4E39}" srcOrd="1" destOrd="0" presId="urn:microsoft.com/office/officeart/2005/8/layout/list1"/>
    <dgm:cxn modelId="{FDBF13E3-1AB5-4E2D-AE58-5DB635F29531}" type="presParOf" srcId="{2B5A28A9-6393-4ABE-8E12-8BBE05D0829C}" destId="{657CCCAE-EA51-440D-997A-F7FB6A21B1B2}" srcOrd="9" destOrd="0" presId="urn:microsoft.com/office/officeart/2005/8/layout/list1"/>
    <dgm:cxn modelId="{B2C03708-8F1E-474C-9237-95012EC6D498}" type="presParOf" srcId="{2B5A28A9-6393-4ABE-8E12-8BBE05D0829C}" destId="{760E4C54-1AE1-4619-B039-7692C7E635E4}" srcOrd="10" destOrd="0" presId="urn:microsoft.com/office/officeart/2005/8/layout/list1"/>
    <dgm:cxn modelId="{EECC8502-8B03-4612-99C2-40A78CDA76B7}" type="presParOf" srcId="{2B5A28A9-6393-4ABE-8E12-8BBE05D0829C}" destId="{6634E152-275D-489C-99D1-917ADB2FAE4B}" srcOrd="11" destOrd="0" presId="urn:microsoft.com/office/officeart/2005/8/layout/list1"/>
    <dgm:cxn modelId="{BE4253D6-3F86-4622-A82F-6A0C1ECACFC1}" type="presParOf" srcId="{2B5A28A9-6393-4ABE-8E12-8BBE05D0829C}" destId="{D5640F8C-B803-4C69-9DF5-8B6C90A2A6A3}" srcOrd="12" destOrd="0" presId="urn:microsoft.com/office/officeart/2005/8/layout/list1"/>
    <dgm:cxn modelId="{CDAC5B9C-5178-476B-ACAB-F67C61C554E2}" type="presParOf" srcId="{D5640F8C-B803-4C69-9DF5-8B6C90A2A6A3}" destId="{F9DFCC75-DB83-4FBB-ADEC-951D062D38D8}" srcOrd="0" destOrd="0" presId="urn:microsoft.com/office/officeart/2005/8/layout/list1"/>
    <dgm:cxn modelId="{6DBC6AD3-E6D7-493A-B925-9ACDAE8FD8E5}" type="presParOf" srcId="{D5640F8C-B803-4C69-9DF5-8B6C90A2A6A3}" destId="{94AB3F6F-9DAA-4D11-84BB-FEA35518676C}" srcOrd="1" destOrd="0" presId="urn:microsoft.com/office/officeart/2005/8/layout/list1"/>
    <dgm:cxn modelId="{8FD9B6FC-D6EC-482A-B337-B2ADEE84F18B}" type="presParOf" srcId="{2B5A28A9-6393-4ABE-8E12-8BBE05D0829C}" destId="{EBD18240-B185-4266-BA83-55E3147F3F5E}" srcOrd="13" destOrd="0" presId="urn:microsoft.com/office/officeart/2005/8/layout/list1"/>
    <dgm:cxn modelId="{5EC25651-96E9-4912-BDFA-97A064DB4A77}" type="presParOf" srcId="{2B5A28A9-6393-4ABE-8E12-8BBE05D0829C}" destId="{19CBF768-9DFE-4178-8007-978F23B93971}" srcOrd="14" destOrd="0" presId="urn:microsoft.com/office/officeart/2005/8/layout/list1"/>
    <dgm:cxn modelId="{425BFDF8-6100-466C-BD77-8488FCC13A5B}" type="presParOf" srcId="{2B5A28A9-6393-4ABE-8E12-8BBE05D0829C}" destId="{11A53015-8233-4F20-BCD3-9A102B0D6C3A}" srcOrd="15" destOrd="0" presId="urn:microsoft.com/office/officeart/2005/8/layout/list1"/>
    <dgm:cxn modelId="{B1DCBEE6-63E7-4746-96A9-D77183F57D7A}" type="presParOf" srcId="{2B5A28A9-6393-4ABE-8E12-8BBE05D0829C}" destId="{DA596CA0-F56F-4D4A-91F2-59183C3F1FF8}" srcOrd="16" destOrd="0" presId="urn:microsoft.com/office/officeart/2005/8/layout/list1"/>
    <dgm:cxn modelId="{AEFA434E-D2BE-4CAB-A52C-A988E444E29A}" type="presParOf" srcId="{DA596CA0-F56F-4D4A-91F2-59183C3F1FF8}" destId="{E204B143-DEAB-4275-9259-1A9FC1C78710}" srcOrd="0" destOrd="0" presId="urn:microsoft.com/office/officeart/2005/8/layout/list1"/>
    <dgm:cxn modelId="{190A5A37-711D-4A00-9DF6-7BED762B01C4}" type="presParOf" srcId="{DA596CA0-F56F-4D4A-91F2-59183C3F1FF8}" destId="{EB3A2135-E64D-45FD-80A6-F46316D6ADD7}" srcOrd="1" destOrd="0" presId="urn:microsoft.com/office/officeart/2005/8/layout/list1"/>
    <dgm:cxn modelId="{2D607E67-3BB0-4271-A051-919ECDC74780}" type="presParOf" srcId="{2B5A28A9-6393-4ABE-8E12-8BBE05D0829C}" destId="{CD80DA77-D145-4E35-B5A8-2E6C94116A5C}" srcOrd="17" destOrd="0" presId="urn:microsoft.com/office/officeart/2005/8/layout/list1"/>
    <dgm:cxn modelId="{34DD11DA-10AC-4759-A7F0-956AAF153A89}" type="presParOf" srcId="{2B5A28A9-6393-4ABE-8E12-8BBE05D0829C}" destId="{3AE51373-0A07-43F8-BF6F-869DEB35CADC}" srcOrd="18" destOrd="0" presId="urn:microsoft.com/office/officeart/2005/8/layout/list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398DA-B2A0-4B9C-865D-061F992B7A9F}" type="doc">
      <dgm:prSet loTypeId="urn:microsoft.com/office/officeart/2005/8/layout/list1" loCatId="list" qsTypeId="urn:microsoft.com/office/officeart/2005/8/quickstyle/simple1" qsCatId="simple" csTypeId="urn:microsoft.com/office/officeart/2005/8/colors/accent1_2" csCatId="accent1" phldr="1"/>
      <dgm:spPr>
        <a:scene3d>
          <a:camera prst="perspectiveContrastingRightFacing"/>
          <a:lightRig rig="threePt" dir="t"/>
        </a:scene3d>
      </dgm:spPr>
      <dgm:t>
        <a:bodyPr/>
        <a:lstStyle/>
        <a:p>
          <a:endParaRPr lang="it-IT"/>
        </a:p>
      </dgm:t>
    </dgm:pt>
    <dgm:pt modelId="{F0C88796-77FE-4829-B417-22CCFECA0531}">
      <dgm:prSet phldrT="[Testo]"/>
      <dgm:spPr>
        <a:solidFill>
          <a:srgbClr val="92D050"/>
        </a:solidFill>
      </dgm:spPr>
      <dgm:t>
        <a:bodyPr/>
        <a:lstStyle/>
        <a:p>
          <a:r>
            <a:rPr lang="it-IT" b="1" dirty="0" smtClean="0">
              <a:solidFill>
                <a:schemeClr val="tx1"/>
              </a:solidFill>
              <a:effectLst>
                <a:outerShdw blurRad="38100" dist="38100" dir="2700000" algn="tl">
                  <a:srgbClr val="000000">
                    <a:alpha val="43137"/>
                  </a:srgbClr>
                </a:outerShdw>
              </a:effectLst>
            </a:rPr>
            <a:t>Interessi contrastanti</a:t>
          </a:r>
          <a:endParaRPr lang="it-IT" b="1" dirty="0">
            <a:solidFill>
              <a:schemeClr val="tx1"/>
            </a:solidFill>
            <a:effectLst>
              <a:outerShdw blurRad="38100" dist="38100" dir="2700000" algn="tl">
                <a:srgbClr val="000000">
                  <a:alpha val="43137"/>
                </a:srgbClr>
              </a:outerShdw>
            </a:effectLst>
          </a:endParaRPr>
        </a:p>
      </dgm:t>
    </dgm:pt>
    <dgm:pt modelId="{E49D9F8E-F9C5-4B4F-9B8D-E0406C837AF1}" type="parTrans" cxnId="{68C4C746-0873-4F0F-906D-9A474D77A512}">
      <dgm:prSet/>
      <dgm:spPr/>
      <dgm:t>
        <a:bodyPr/>
        <a:lstStyle/>
        <a:p>
          <a:endParaRPr lang="it-IT"/>
        </a:p>
      </dgm:t>
    </dgm:pt>
    <dgm:pt modelId="{88899AE7-16E4-4476-A88B-A44A0C995C6C}" type="sibTrans" cxnId="{68C4C746-0873-4F0F-906D-9A474D77A512}">
      <dgm:prSet/>
      <dgm:spPr/>
      <dgm:t>
        <a:bodyPr/>
        <a:lstStyle/>
        <a:p>
          <a:endParaRPr lang="it-IT"/>
        </a:p>
      </dgm:t>
    </dgm:pt>
    <dgm:pt modelId="{81D9F429-4E7A-4D96-97E2-DF7397D98E2E}">
      <dgm:prSet phldrT="[Testo]"/>
      <dgm:spPr>
        <a:solidFill>
          <a:srgbClr val="FFC000"/>
        </a:solidFill>
      </dgm:spPr>
      <dgm:t>
        <a:bodyPr/>
        <a:lstStyle/>
        <a:p>
          <a:r>
            <a:rPr lang="it-IT" b="1" dirty="0" smtClean="0">
              <a:solidFill>
                <a:schemeClr val="tx1"/>
              </a:solidFill>
              <a:effectLst>
                <a:outerShdw blurRad="38100" dist="38100" dir="2700000" algn="tl">
                  <a:srgbClr val="000000">
                    <a:alpha val="43137"/>
                  </a:srgbClr>
                </a:outerShdw>
              </a:effectLst>
            </a:rPr>
            <a:t>Diversa propensione al rischio</a:t>
          </a:r>
          <a:endParaRPr lang="it-IT" b="1" dirty="0">
            <a:solidFill>
              <a:schemeClr val="tx1"/>
            </a:solidFill>
            <a:effectLst>
              <a:outerShdw blurRad="38100" dist="38100" dir="2700000" algn="tl">
                <a:srgbClr val="000000">
                  <a:alpha val="43137"/>
                </a:srgbClr>
              </a:outerShdw>
            </a:effectLst>
          </a:endParaRPr>
        </a:p>
      </dgm:t>
    </dgm:pt>
    <dgm:pt modelId="{F6F96DDC-B087-4D45-A001-8B102F210463}" type="parTrans" cxnId="{8B7F6B09-C2D9-4C14-B133-556CEFE52F08}">
      <dgm:prSet/>
      <dgm:spPr/>
      <dgm:t>
        <a:bodyPr/>
        <a:lstStyle/>
        <a:p>
          <a:endParaRPr lang="it-IT"/>
        </a:p>
      </dgm:t>
    </dgm:pt>
    <dgm:pt modelId="{A695009A-1D51-443E-976D-CA1BD30D32B8}" type="sibTrans" cxnId="{8B7F6B09-C2D9-4C14-B133-556CEFE52F08}">
      <dgm:prSet/>
      <dgm:spPr/>
      <dgm:t>
        <a:bodyPr/>
        <a:lstStyle/>
        <a:p>
          <a:endParaRPr lang="it-IT"/>
        </a:p>
      </dgm:t>
    </dgm:pt>
    <dgm:pt modelId="{8FA23E5A-7530-4401-A29F-662A452EE610}">
      <dgm:prSet phldrT="[Testo]"/>
      <dgm:spPr>
        <a:solidFill>
          <a:srgbClr val="FF0000"/>
        </a:solidFill>
      </dgm:spPr>
      <dgm:t>
        <a:bodyPr/>
        <a:lstStyle/>
        <a:p>
          <a:r>
            <a:rPr lang="it-IT" b="1" dirty="0" err="1" smtClean="0">
              <a:solidFill>
                <a:schemeClr val="tx1"/>
              </a:solidFill>
              <a:effectLst>
                <a:outerShdw blurRad="38100" dist="38100" dir="2700000" algn="tl">
                  <a:srgbClr val="000000">
                    <a:alpha val="43137"/>
                  </a:srgbClr>
                </a:outerShdw>
              </a:effectLst>
            </a:rPr>
            <a:t>Asimmentria</a:t>
          </a:r>
          <a:r>
            <a:rPr lang="it-IT" b="1" dirty="0" smtClean="0">
              <a:solidFill>
                <a:schemeClr val="tx1"/>
              </a:solidFill>
              <a:effectLst>
                <a:outerShdw blurRad="38100" dist="38100" dir="2700000" algn="tl">
                  <a:srgbClr val="000000">
                    <a:alpha val="43137"/>
                  </a:srgbClr>
                </a:outerShdw>
              </a:effectLst>
            </a:rPr>
            <a:t> informativa</a:t>
          </a:r>
          <a:endParaRPr lang="it-IT" b="1" dirty="0">
            <a:solidFill>
              <a:schemeClr val="tx1"/>
            </a:solidFill>
            <a:effectLst>
              <a:outerShdw blurRad="38100" dist="38100" dir="2700000" algn="tl">
                <a:srgbClr val="000000">
                  <a:alpha val="43137"/>
                </a:srgbClr>
              </a:outerShdw>
            </a:effectLst>
          </a:endParaRPr>
        </a:p>
      </dgm:t>
    </dgm:pt>
    <dgm:pt modelId="{B7C104BF-7B4E-4CC6-B825-F412B2294DAF}" type="parTrans" cxnId="{C2ED2B58-6763-45DF-8AC4-E927E4CA4E8C}">
      <dgm:prSet/>
      <dgm:spPr/>
      <dgm:t>
        <a:bodyPr/>
        <a:lstStyle/>
        <a:p>
          <a:endParaRPr lang="it-IT"/>
        </a:p>
      </dgm:t>
    </dgm:pt>
    <dgm:pt modelId="{2D891DD0-C624-445B-8BD5-2E331494D391}" type="sibTrans" cxnId="{C2ED2B58-6763-45DF-8AC4-E927E4CA4E8C}">
      <dgm:prSet/>
      <dgm:spPr/>
      <dgm:t>
        <a:bodyPr/>
        <a:lstStyle/>
        <a:p>
          <a:endParaRPr lang="it-IT"/>
        </a:p>
      </dgm:t>
    </dgm:pt>
    <dgm:pt modelId="{CDA7C7C2-73EF-487F-B90D-18B880DC212F}" type="pres">
      <dgm:prSet presAssocID="{216398DA-B2A0-4B9C-865D-061F992B7A9F}" presName="linear" presStyleCnt="0">
        <dgm:presLayoutVars>
          <dgm:dir/>
          <dgm:animLvl val="lvl"/>
          <dgm:resizeHandles val="exact"/>
        </dgm:presLayoutVars>
      </dgm:prSet>
      <dgm:spPr/>
      <dgm:t>
        <a:bodyPr/>
        <a:lstStyle/>
        <a:p>
          <a:endParaRPr lang="it-IT"/>
        </a:p>
      </dgm:t>
    </dgm:pt>
    <dgm:pt modelId="{BC24EDEB-C05A-41E5-821A-08CFA99C859B}" type="pres">
      <dgm:prSet presAssocID="{F0C88796-77FE-4829-B417-22CCFECA0531}" presName="parentLin" presStyleCnt="0"/>
      <dgm:spPr/>
    </dgm:pt>
    <dgm:pt modelId="{8C8CFBFC-DF24-4FBE-A8CE-CE99410C399D}" type="pres">
      <dgm:prSet presAssocID="{F0C88796-77FE-4829-B417-22CCFECA0531}" presName="parentLeftMargin" presStyleLbl="node1" presStyleIdx="0" presStyleCnt="3"/>
      <dgm:spPr/>
      <dgm:t>
        <a:bodyPr/>
        <a:lstStyle/>
        <a:p>
          <a:endParaRPr lang="it-IT"/>
        </a:p>
      </dgm:t>
    </dgm:pt>
    <dgm:pt modelId="{AE0904C8-CD9E-45BD-836B-DDD8B9F419E6}" type="pres">
      <dgm:prSet presAssocID="{F0C88796-77FE-4829-B417-22CCFECA0531}" presName="parentText" presStyleLbl="node1" presStyleIdx="0" presStyleCnt="3">
        <dgm:presLayoutVars>
          <dgm:chMax val="0"/>
          <dgm:bulletEnabled val="1"/>
        </dgm:presLayoutVars>
      </dgm:prSet>
      <dgm:spPr/>
      <dgm:t>
        <a:bodyPr/>
        <a:lstStyle/>
        <a:p>
          <a:endParaRPr lang="it-IT"/>
        </a:p>
      </dgm:t>
    </dgm:pt>
    <dgm:pt modelId="{3A0CA618-5DF6-4612-9C88-C246FBC0CC80}" type="pres">
      <dgm:prSet presAssocID="{F0C88796-77FE-4829-B417-22CCFECA0531}" presName="negativeSpace" presStyleCnt="0"/>
      <dgm:spPr/>
    </dgm:pt>
    <dgm:pt modelId="{1FEABED0-B6CC-4E47-96BC-FF66E455D475}" type="pres">
      <dgm:prSet presAssocID="{F0C88796-77FE-4829-B417-22CCFECA0531}" presName="childText" presStyleLbl="conFgAcc1" presStyleIdx="0" presStyleCnt="3" custLinFactNeighborY="-75616">
        <dgm:presLayoutVars>
          <dgm:bulletEnabled val="1"/>
        </dgm:presLayoutVars>
      </dgm:prSet>
      <dgm:spPr>
        <a:ln>
          <a:solidFill>
            <a:srgbClr val="92D050"/>
          </a:solidFill>
        </a:ln>
      </dgm:spPr>
    </dgm:pt>
    <dgm:pt modelId="{AFD7871C-6C1E-4311-B2A9-676F2B71AB60}" type="pres">
      <dgm:prSet presAssocID="{88899AE7-16E4-4476-A88B-A44A0C995C6C}" presName="spaceBetweenRectangles" presStyleCnt="0"/>
      <dgm:spPr/>
    </dgm:pt>
    <dgm:pt modelId="{39890433-ABAC-47FB-A7A8-6998E25FE580}" type="pres">
      <dgm:prSet presAssocID="{81D9F429-4E7A-4D96-97E2-DF7397D98E2E}" presName="parentLin" presStyleCnt="0"/>
      <dgm:spPr/>
    </dgm:pt>
    <dgm:pt modelId="{529B79A4-272A-44E5-9843-3726D6A656D8}" type="pres">
      <dgm:prSet presAssocID="{81D9F429-4E7A-4D96-97E2-DF7397D98E2E}" presName="parentLeftMargin" presStyleLbl="node1" presStyleIdx="0" presStyleCnt="3"/>
      <dgm:spPr/>
      <dgm:t>
        <a:bodyPr/>
        <a:lstStyle/>
        <a:p>
          <a:endParaRPr lang="it-IT"/>
        </a:p>
      </dgm:t>
    </dgm:pt>
    <dgm:pt modelId="{0C0680EF-7AD8-4322-B79B-F3D0AEF05E36}" type="pres">
      <dgm:prSet presAssocID="{81D9F429-4E7A-4D96-97E2-DF7397D98E2E}" presName="parentText" presStyleLbl="node1" presStyleIdx="1" presStyleCnt="3">
        <dgm:presLayoutVars>
          <dgm:chMax val="0"/>
          <dgm:bulletEnabled val="1"/>
        </dgm:presLayoutVars>
      </dgm:prSet>
      <dgm:spPr/>
      <dgm:t>
        <a:bodyPr/>
        <a:lstStyle/>
        <a:p>
          <a:endParaRPr lang="it-IT"/>
        </a:p>
      </dgm:t>
    </dgm:pt>
    <dgm:pt modelId="{C02AB9EB-69A4-4A25-932F-36859D30C8E9}" type="pres">
      <dgm:prSet presAssocID="{81D9F429-4E7A-4D96-97E2-DF7397D98E2E}" presName="negativeSpace" presStyleCnt="0"/>
      <dgm:spPr/>
    </dgm:pt>
    <dgm:pt modelId="{86702011-69AD-4F80-AA41-3CCAA3806AB9}" type="pres">
      <dgm:prSet presAssocID="{81D9F429-4E7A-4D96-97E2-DF7397D98E2E}" presName="childText" presStyleLbl="conFgAcc1" presStyleIdx="1" presStyleCnt="3" custLinFactNeighborY="-26628">
        <dgm:presLayoutVars>
          <dgm:bulletEnabled val="1"/>
        </dgm:presLayoutVars>
      </dgm:prSet>
      <dgm:spPr>
        <a:ln>
          <a:solidFill>
            <a:srgbClr val="FFC000"/>
          </a:solidFill>
        </a:ln>
      </dgm:spPr>
    </dgm:pt>
    <dgm:pt modelId="{700C5D9E-55C0-4361-A3F1-FE331365B539}" type="pres">
      <dgm:prSet presAssocID="{A695009A-1D51-443E-976D-CA1BD30D32B8}" presName="spaceBetweenRectangles" presStyleCnt="0"/>
      <dgm:spPr/>
    </dgm:pt>
    <dgm:pt modelId="{84011FE0-04D2-4BBE-8C15-B265560718AC}" type="pres">
      <dgm:prSet presAssocID="{8FA23E5A-7530-4401-A29F-662A452EE610}" presName="parentLin" presStyleCnt="0"/>
      <dgm:spPr/>
    </dgm:pt>
    <dgm:pt modelId="{C0AA469E-0AC3-4D9D-8132-9965E3DFDFD2}" type="pres">
      <dgm:prSet presAssocID="{8FA23E5A-7530-4401-A29F-662A452EE610}" presName="parentLeftMargin" presStyleLbl="node1" presStyleIdx="1" presStyleCnt="3"/>
      <dgm:spPr/>
      <dgm:t>
        <a:bodyPr/>
        <a:lstStyle/>
        <a:p>
          <a:endParaRPr lang="it-IT"/>
        </a:p>
      </dgm:t>
    </dgm:pt>
    <dgm:pt modelId="{B4BD7DD3-C559-45EF-BAA8-E44A1F69692C}" type="pres">
      <dgm:prSet presAssocID="{8FA23E5A-7530-4401-A29F-662A452EE610}" presName="parentText" presStyleLbl="node1" presStyleIdx="2" presStyleCnt="3">
        <dgm:presLayoutVars>
          <dgm:chMax val="0"/>
          <dgm:bulletEnabled val="1"/>
        </dgm:presLayoutVars>
      </dgm:prSet>
      <dgm:spPr/>
      <dgm:t>
        <a:bodyPr/>
        <a:lstStyle/>
        <a:p>
          <a:endParaRPr lang="it-IT"/>
        </a:p>
      </dgm:t>
    </dgm:pt>
    <dgm:pt modelId="{D38599BD-3815-49D3-BEA2-F4A35DFC7BA3}" type="pres">
      <dgm:prSet presAssocID="{8FA23E5A-7530-4401-A29F-662A452EE610}" presName="negativeSpace" presStyleCnt="0"/>
      <dgm:spPr/>
    </dgm:pt>
    <dgm:pt modelId="{83FEE132-D1B2-4D96-84AB-3EA05A78D09D}" type="pres">
      <dgm:prSet presAssocID="{8FA23E5A-7530-4401-A29F-662A452EE610}" presName="childText" presStyleLbl="conFgAcc1" presStyleIdx="2" presStyleCnt="3">
        <dgm:presLayoutVars>
          <dgm:bulletEnabled val="1"/>
        </dgm:presLayoutVars>
      </dgm:prSet>
      <dgm:spPr>
        <a:ln>
          <a:solidFill>
            <a:srgbClr val="FF0000"/>
          </a:solidFill>
        </a:ln>
      </dgm:spPr>
    </dgm:pt>
  </dgm:ptLst>
  <dgm:cxnLst>
    <dgm:cxn modelId="{1FD4B5A4-7299-4545-A013-06D9250017A3}" type="presOf" srcId="{216398DA-B2A0-4B9C-865D-061F992B7A9F}" destId="{CDA7C7C2-73EF-487F-B90D-18B880DC212F}" srcOrd="0" destOrd="0" presId="urn:microsoft.com/office/officeart/2005/8/layout/list1"/>
    <dgm:cxn modelId="{FF1D4CDC-4606-4082-B8A6-A7C7FC797EE3}" type="presOf" srcId="{81D9F429-4E7A-4D96-97E2-DF7397D98E2E}" destId="{529B79A4-272A-44E5-9843-3726D6A656D8}" srcOrd="0" destOrd="0" presId="urn:microsoft.com/office/officeart/2005/8/layout/list1"/>
    <dgm:cxn modelId="{8B7F6B09-C2D9-4C14-B133-556CEFE52F08}" srcId="{216398DA-B2A0-4B9C-865D-061F992B7A9F}" destId="{81D9F429-4E7A-4D96-97E2-DF7397D98E2E}" srcOrd="1" destOrd="0" parTransId="{F6F96DDC-B087-4D45-A001-8B102F210463}" sibTransId="{A695009A-1D51-443E-976D-CA1BD30D32B8}"/>
    <dgm:cxn modelId="{9A6C6DE9-410E-4B01-885F-54262B81CF4E}" type="presOf" srcId="{F0C88796-77FE-4829-B417-22CCFECA0531}" destId="{AE0904C8-CD9E-45BD-836B-DDD8B9F419E6}" srcOrd="1" destOrd="0" presId="urn:microsoft.com/office/officeart/2005/8/layout/list1"/>
    <dgm:cxn modelId="{E3254107-FBB9-43CE-B3EF-77AC9F6F621B}" type="presOf" srcId="{81D9F429-4E7A-4D96-97E2-DF7397D98E2E}" destId="{0C0680EF-7AD8-4322-B79B-F3D0AEF05E36}" srcOrd="1" destOrd="0" presId="urn:microsoft.com/office/officeart/2005/8/layout/list1"/>
    <dgm:cxn modelId="{60231AE5-F799-49F1-83E0-CA7D10601A44}" type="presOf" srcId="{8FA23E5A-7530-4401-A29F-662A452EE610}" destId="{C0AA469E-0AC3-4D9D-8132-9965E3DFDFD2}" srcOrd="0" destOrd="0" presId="urn:microsoft.com/office/officeart/2005/8/layout/list1"/>
    <dgm:cxn modelId="{286C27F1-0E08-4459-AC0D-762099DC3238}" type="presOf" srcId="{8FA23E5A-7530-4401-A29F-662A452EE610}" destId="{B4BD7DD3-C559-45EF-BAA8-E44A1F69692C}" srcOrd="1" destOrd="0" presId="urn:microsoft.com/office/officeart/2005/8/layout/list1"/>
    <dgm:cxn modelId="{49B92A8F-BDEA-49AB-BCD6-2BCC6E28F4C6}" type="presOf" srcId="{F0C88796-77FE-4829-B417-22CCFECA0531}" destId="{8C8CFBFC-DF24-4FBE-A8CE-CE99410C399D}" srcOrd="0" destOrd="0" presId="urn:microsoft.com/office/officeart/2005/8/layout/list1"/>
    <dgm:cxn modelId="{68C4C746-0873-4F0F-906D-9A474D77A512}" srcId="{216398DA-B2A0-4B9C-865D-061F992B7A9F}" destId="{F0C88796-77FE-4829-B417-22CCFECA0531}" srcOrd="0" destOrd="0" parTransId="{E49D9F8E-F9C5-4B4F-9B8D-E0406C837AF1}" sibTransId="{88899AE7-16E4-4476-A88B-A44A0C995C6C}"/>
    <dgm:cxn modelId="{C2ED2B58-6763-45DF-8AC4-E927E4CA4E8C}" srcId="{216398DA-B2A0-4B9C-865D-061F992B7A9F}" destId="{8FA23E5A-7530-4401-A29F-662A452EE610}" srcOrd="2" destOrd="0" parTransId="{B7C104BF-7B4E-4CC6-B825-F412B2294DAF}" sibTransId="{2D891DD0-C624-445B-8BD5-2E331494D391}"/>
    <dgm:cxn modelId="{FB43C0C0-D728-439A-A24B-46C27A91B629}" type="presParOf" srcId="{CDA7C7C2-73EF-487F-B90D-18B880DC212F}" destId="{BC24EDEB-C05A-41E5-821A-08CFA99C859B}" srcOrd="0" destOrd="0" presId="urn:microsoft.com/office/officeart/2005/8/layout/list1"/>
    <dgm:cxn modelId="{6466FA56-5B9B-4368-83B0-107F7115F777}" type="presParOf" srcId="{BC24EDEB-C05A-41E5-821A-08CFA99C859B}" destId="{8C8CFBFC-DF24-4FBE-A8CE-CE99410C399D}" srcOrd="0" destOrd="0" presId="urn:microsoft.com/office/officeart/2005/8/layout/list1"/>
    <dgm:cxn modelId="{75B60B31-9431-4AFB-B303-A4B3ABA99311}" type="presParOf" srcId="{BC24EDEB-C05A-41E5-821A-08CFA99C859B}" destId="{AE0904C8-CD9E-45BD-836B-DDD8B9F419E6}" srcOrd="1" destOrd="0" presId="urn:microsoft.com/office/officeart/2005/8/layout/list1"/>
    <dgm:cxn modelId="{E3E7F895-F2D1-4CB6-A89A-A618977DE326}" type="presParOf" srcId="{CDA7C7C2-73EF-487F-B90D-18B880DC212F}" destId="{3A0CA618-5DF6-4612-9C88-C246FBC0CC80}" srcOrd="1" destOrd="0" presId="urn:microsoft.com/office/officeart/2005/8/layout/list1"/>
    <dgm:cxn modelId="{142BDF03-2180-4906-AC0C-BD25E466B35C}" type="presParOf" srcId="{CDA7C7C2-73EF-487F-B90D-18B880DC212F}" destId="{1FEABED0-B6CC-4E47-96BC-FF66E455D475}" srcOrd="2" destOrd="0" presId="urn:microsoft.com/office/officeart/2005/8/layout/list1"/>
    <dgm:cxn modelId="{3EFB8B95-5A6A-48C7-AA43-35EB0243A513}" type="presParOf" srcId="{CDA7C7C2-73EF-487F-B90D-18B880DC212F}" destId="{AFD7871C-6C1E-4311-B2A9-676F2B71AB60}" srcOrd="3" destOrd="0" presId="urn:microsoft.com/office/officeart/2005/8/layout/list1"/>
    <dgm:cxn modelId="{B1AD0470-6CCC-4750-AFE4-EAA3B4F924AF}" type="presParOf" srcId="{CDA7C7C2-73EF-487F-B90D-18B880DC212F}" destId="{39890433-ABAC-47FB-A7A8-6998E25FE580}" srcOrd="4" destOrd="0" presId="urn:microsoft.com/office/officeart/2005/8/layout/list1"/>
    <dgm:cxn modelId="{F29C609D-CADF-48C1-A661-96FAC382C7FD}" type="presParOf" srcId="{39890433-ABAC-47FB-A7A8-6998E25FE580}" destId="{529B79A4-272A-44E5-9843-3726D6A656D8}" srcOrd="0" destOrd="0" presId="urn:microsoft.com/office/officeart/2005/8/layout/list1"/>
    <dgm:cxn modelId="{10409D1E-3B0F-4C16-A80A-D23F6D79EAB2}" type="presParOf" srcId="{39890433-ABAC-47FB-A7A8-6998E25FE580}" destId="{0C0680EF-7AD8-4322-B79B-F3D0AEF05E36}" srcOrd="1" destOrd="0" presId="urn:microsoft.com/office/officeart/2005/8/layout/list1"/>
    <dgm:cxn modelId="{46DA15BA-A2F6-4D1D-9055-F70EF1003CCE}" type="presParOf" srcId="{CDA7C7C2-73EF-487F-B90D-18B880DC212F}" destId="{C02AB9EB-69A4-4A25-932F-36859D30C8E9}" srcOrd="5" destOrd="0" presId="urn:microsoft.com/office/officeart/2005/8/layout/list1"/>
    <dgm:cxn modelId="{904B1C29-F7E9-42B4-986F-821567F0C7D7}" type="presParOf" srcId="{CDA7C7C2-73EF-487F-B90D-18B880DC212F}" destId="{86702011-69AD-4F80-AA41-3CCAA3806AB9}" srcOrd="6" destOrd="0" presId="urn:microsoft.com/office/officeart/2005/8/layout/list1"/>
    <dgm:cxn modelId="{0FDBEFC6-400B-4413-AC43-C40E06695F4A}" type="presParOf" srcId="{CDA7C7C2-73EF-487F-B90D-18B880DC212F}" destId="{700C5D9E-55C0-4361-A3F1-FE331365B539}" srcOrd="7" destOrd="0" presId="urn:microsoft.com/office/officeart/2005/8/layout/list1"/>
    <dgm:cxn modelId="{6E357B12-CAAC-4FE7-AB51-66A984BBD222}" type="presParOf" srcId="{CDA7C7C2-73EF-487F-B90D-18B880DC212F}" destId="{84011FE0-04D2-4BBE-8C15-B265560718AC}" srcOrd="8" destOrd="0" presId="urn:microsoft.com/office/officeart/2005/8/layout/list1"/>
    <dgm:cxn modelId="{47838C8A-512E-4F62-A3D4-2DB58313720B}" type="presParOf" srcId="{84011FE0-04D2-4BBE-8C15-B265560718AC}" destId="{C0AA469E-0AC3-4D9D-8132-9965E3DFDFD2}" srcOrd="0" destOrd="0" presId="urn:microsoft.com/office/officeart/2005/8/layout/list1"/>
    <dgm:cxn modelId="{68F722E2-CB85-4786-99EA-50DD217EDF97}" type="presParOf" srcId="{84011FE0-04D2-4BBE-8C15-B265560718AC}" destId="{B4BD7DD3-C559-45EF-BAA8-E44A1F69692C}" srcOrd="1" destOrd="0" presId="urn:microsoft.com/office/officeart/2005/8/layout/list1"/>
    <dgm:cxn modelId="{A48BD87A-C0C6-4496-986D-7503BC05AA6A}" type="presParOf" srcId="{CDA7C7C2-73EF-487F-B90D-18B880DC212F}" destId="{D38599BD-3815-49D3-BEA2-F4A35DFC7BA3}" srcOrd="9" destOrd="0" presId="urn:microsoft.com/office/officeart/2005/8/layout/list1"/>
    <dgm:cxn modelId="{9D010367-7999-48DC-8F86-C0E7AF78791D}" type="presParOf" srcId="{CDA7C7C2-73EF-487F-B90D-18B880DC212F}" destId="{83FEE132-D1B2-4D96-84AB-3EA05A78D09D}"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FBE266-A6E6-40FA-9042-B40B4B32BA60}"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567B3B1E-E709-4C4A-A6C8-F2E6A94D78A7}">
      <dgm:prSet phldrT="[Testo]" custT="1">
        <dgm:style>
          <a:lnRef idx="0">
            <a:schemeClr val="accent3"/>
          </a:lnRef>
          <a:fillRef idx="3">
            <a:schemeClr val="accent3"/>
          </a:fillRef>
          <a:effectRef idx="3">
            <a:schemeClr val="accent3"/>
          </a:effectRef>
          <a:fontRef idx="minor">
            <a:schemeClr val="lt1"/>
          </a:fontRef>
        </dgm:style>
      </dgm:prSet>
      <dgm:spPr>
        <a:solidFill>
          <a:srgbClr val="00B050"/>
        </a:solidFill>
        <a:ln/>
      </dgm:spPr>
      <dgm:t>
        <a:bodyPr/>
        <a:lstStyle/>
        <a:p>
          <a:r>
            <a:rPr lang="it-IT" sz="3200" b="0" dirty="0" smtClean="0">
              <a:solidFill>
                <a:schemeClr val="tx1"/>
              </a:solidFill>
              <a:effectLst>
                <a:outerShdw blurRad="38100" dist="38100" dir="2700000" algn="tl">
                  <a:srgbClr val="000000">
                    <a:alpha val="43137"/>
                  </a:srgbClr>
                </a:outerShdw>
              </a:effectLst>
            </a:rPr>
            <a:t>Vantaggi</a:t>
          </a:r>
          <a:endParaRPr lang="it-IT" sz="3200" b="0" dirty="0">
            <a:solidFill>
              <a:schemeClr val="tx1"/>
            </a:solidFill>
            <a:effectLst>
              <a:outerShdw blurRad="38100" dist="38100" dir="2700000" algn="tl">
                <a:srgbClr val="000000">
                  <a:alpha val="43137"/>
                </a:srgbClr>
              </a:outerShdw>
            </a:effectLst>
          </a:endParaRPr>
        </a:p>
      </dgm:t>
    </dgm:pt>
    <dgm:pt modelId="{D020F6D2-FF49-4E60-A23A-D27AADD5C2EF}" type="parTrans" cxnId="{92A05800-7D64-445C-8C86-BBFD4A4A1A10}">
      <dgm:prSet/>
      <dgm:spPr/>
      <dgm:t>
        <a:bodyPr/>
        <a:lstStyle/>
        <a:p>
          <a:endParaRPr lang="it-IT" sz="1800"/>
        </a:p>
      </dgm:t>
    </dgm:pt>
    <dgm:pt modelId="{4872ED64-18E8-42F1-9ABF-D5EC8D7E4361}" type="sibTrans" cxnId="{92A05800-7D64-445C-8C86-BBFD4A4A1A10}">
      <dgm:prSet/>
      <dgm:spPr/>
      <dgm:t>
        <a:bodyPr/>
        <a:lstStyle/>
        <a:p>
          <a:endParaRPr lang="it-IT" sz="1800"/>
        </a:p>
      </dgm:t>
    </dgm:pt>
    <dgm:pt modelId="{5A41D4AC-924A-494D-AF3F-908F7936C012}">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Riconosce che un euro oggi vale più di un euro domani</a:t>
          </a:r>
          <a:endParaRPr lang="it-IT" sz="1800" dirty="0"/>
        </a:p>
      </dgm:t>
    </dgm:pt>
    <dgm:pt modelId="{02B78E53-A845-4D92-B798-36A21F8041D3}" type="parTrans" cxnId="{DA3C913D-7376-4EBD-9390-D512D821E85D}">
      <dgm:prSet/>
      <dgm:spPr/>
      <dgm:t>
        <a:bodyPr/>
        <a:lstStyle/>
        <a:p>
          <a:endParaRPr lang="it-IT" sz="1800"/>
        </a:p>
      </dgm:t>
    </dgm:pt>
    <dgm:pt modelId="{0E1CCE2A-E85F-4866-A76F-1B06903CBD4C}" type="sibTrans" cxnId="{DA3C913D-7376-4EBD-9390-D512D821E85D}">
      <dgm:prSet/>
      <dgm:spPr/>
      <dgm:t>
        <a:bodyPr/>
        <a:lstStyle/>
        <a:p>
          <a:endParaRPr lang="it-IT" sz="1800"/>
        </a:p>
      </dgm:t>
    </dgm:pt>
    <dgm:pt modelId="{3F92787F-4A62-472B-BD84-C761B2686A51}">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Considera solo i flussi di cassa ed il costo opportunità del capitale e non altre variabili soggettive</a:t>
          </a:r>
          <a:endParaRPr lang="it-IT" sz="1800" dirty="0"/>
        </a:p>
      </dgm:t>
    </dgm:pt>
    <dgm:pt modelId="{799EC7F4-1605-4B43-9BB4-D7D69E9926CF}" type="parTrans" cxnId="{2F6EE977-44AC-49AD-B9EB-C8DBD4D978BF}">
      <dgm:prSet/>
      <dgm:spPr/>
      <dgm:t>
        <a:bodyPr/>
        <a:lstStyle/>
        <a:p>
          <a:endParaRPr lang="it-IT" sz="1800"/>
        </a:p>
      </dgm:t>
    </dgm:pt>
    <dgm:pt modelId="{17E9AD3D-E6B3-44FF-B835-E488DB49121E}" type="sibTrans" cxnId="{2F6EE977-44AC-49AD-B9EB-C8DBD4D978BF}">
      <dgm:prSet/>
      <dgm:spPr/>
      <dgm:t>
        <a:bodyPr/>
        <a:lstStyle/>
        <a:p>
          <a:endParaRPr lang="it-IT" sz="1800"/>
        </a:p>
      </dgm:t>
    </dgm:pt>
    <dgm:pt modelId="{E691DFB6-BE89-48D2-A3F9-F806B2C458D0}">
      <dgm:prSet phldrT="[Testo]" custT="1"/>
      <dgm:spPr>
        <a:solidFill>
          <a:srgbClr val="FF0000"/>
        </a:solidFill>
        <a:ln>
          <a:noFill/>
        </a:ln>
        <a:effectLst>
          <a:outerShdw blurRad="44450" dist="27940" dir="5400000" algn="ctr">
            <a:srgbClr val="000000">
              <a:alpha val="32000"/>
            </a:srgbClr>
          </a:outerShdw>
        </a:effectLst>
        <a:sp3d>
          <a:bevelT w="190500" h="38100"/>
        </a:sp3d>
      </dgm:spPr>
      <dgm:t>
        <a:bodyPr/>
        <a:lstStyle/>
        <a:p>
          <a:r>
            <a:rPr lang="it-IT" sz="3200" b="0" dirty="0" smtClean="0">
              <a:solidFill>
                <a:schemeClr val="tx1"/>
              </a:solidFill>
              <a:effectLst>
                <a:outerShdw blurRad="38100" dist="38100" dir="2700000" algn="tl">
                  <a:srgbClr val="000000">
                    <a:alpha val="43137"/>
                  </a:srgbClr>
                </a:outerShdw>
              </a:effectLst>
            </a:rPr>
            <a:t>Svantaggi</a:t>
          </a:r>
          <a:endParaRPr lang="it-IT" sz="3200" b="0" dirty="0">
            <a:solidFill>
              <a:schemeClr val="tx1"/>
            </a:solidFill>
            <a:effectLst>
              <a:outerShdw blurRad="38100" dist="38100" dir="2700000" algn="tl">
                <a:srgbClr val="000000">
                  <a:alpha val="43137"/>
                </a:srgbClr>
              </a:outerShdw>
            </a:effectLst>
          </a:endParaRPr>
        </a:p>
      </dgm:t>
    </dgm:pt>
    <dgm:pt modelId="{0214FE9F-AAC1-4437-A16E-E141B959CEAE}" type="parTrans" cxnId="{F0FC1F65-09A2-4C53-A1BF-BB5CEF3DC761}">
      <dgm:prSet/>
      <dgm:spPr/>
      <dgm:t>
        <a:bodyPr/>
        <a:lstStyle/>
        <a:p>
          <a:endParaRPr lang="it-IT" sz="1800"/>
        </a:p>
      </dgm:t>
    </dgm:pt>
    <dgm:pt modelId="{986A97CC-DC47-41AB-B237-5F4C2BD23678}" type="sibTrans" cxnId="{F0FC1F65-09A2-4C53-A1BF-BB5CEF3DC761}">
      <dgm:prSet/>
      <dgm:spPr/>
      <dgm:t>
        <a:bodyPr/>
        <a:lstStyle/>
        <a:p>
          <a:endParaRPr lang="it-IT" sz="1800"/>
        </a:p>
      </dgm:t>
    </dgm:pt>
    <dgm:pt modelId="{6050570B-A5E7-4B6F-A747-84FD4C17AD3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Ipotizza reinvestimenti al </a:t>
          </a:r>
          <a:r>
            <a:rPr lang="it-IT" sz="1800" dirty="0" smtClean="0"/>
            <a:t>costo </a:t>
          </a:r>
          <a:r>
            <a:rPr lang="it-IT" sz="1800" dirty="0" smtClean="0"/>
            <a:t>del capitale</a:t>
          </a:r>
          <a:endParaRPr lang="it-IT" sz="1800" dirty="0"/>
        </a:p>
      </dgm:t>
    </dgm:pt>
    <dgm:pt modelId="{1C14FC84-F749-4B8E-9302-F938925C1C79}" type="parTrans" cxnId="{DF345A22-DD59-49EF-A2EB-B3D595BDA8C9}">
      <dgm:prSet/>
      <dgm:spPr/>
      <dgm:t>
        <a:bodyPr/>
        <a:lstStyle/>
        <a:p>
          <a:endParaRPr lang="it-IT" sz="1800"/>
        </a:p>
      </dgm:t>
    </dgm:pt>
    <dgm:pt modelId="{5A2BC066-4F13-460F-BFD8-A35B0AA9A9B1}" type="sibTrans" cxnId="{DF345A22-DD59-49EF-A2EB-B3D595BDA8C9}">
      <dgm:prSet/>
      <dgm:spPr/>
      <dgm:t>
        <a:bodyPr/>
        <a:lstStyle/>
        <a:p>
          <a:endParaRPr lang="it-IT" sz="1800"/>
        </a:p>
      </dgm:t>
    </dgm:pt>
    <dgm:pt modelId="{2AC039BE-6D7B-4133-9F52-4C79D86B0331}">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Difficoltà nella stima del WACC</a:t>
          </a:r>
          <a:endParaRPr lang="it-IT" sz="1800" dirty="0"/>
        </a:p>
      </dgm:t>
    </dgm:pt>
    <dgm:pt modelId="{41517666-FB0B-4D08-A891-38D27AE5A518}" type="parTrans" cxnId="{077CCFC8-B905-4016-9348-C158C86F3A82}">
      <dgm:prSet/>
      <dgm:spPr/>
      <dgm:t>
        <a:bodyPr/>
        <a:lstStyle/>
        <a:p>
          <a:endParaRPr lang="it-IT" sz="1800"/>
        </a:p>
      </dgm:t>
    </dgm:pt>
    <dgm:pt modelId="{683CA993-7050-4FC6-9053-18229F0F1E8D}" type="sibTrans" cxnId="{077CCFC8-B905-4016-9348-C158C86F3A82}">
      <dgm:prSet/>
      <dgm:spPr/>
      <dgm:t>
        <a:bodyPr/>
        <a:lstStyle/>
        <a:p>
          <a:endParaRPr lang="it-IT" sz="1800"/>
        </a:p>
      </dgm:t>
    </dgm:pt>
    <dgm:pt modelId="{F958B219-B3DE-469F-A930-7BE332F7A825}">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Fornisce una valida soluzione in caso di progetti alternativi</a:t>
          </a:r>
          <a:endParaRPr lang="it-IT" sz="1800" dirty="0"/>
        </a:p>
      </dgm:t>
    </dgm:pt>
    <dgm:pt modelId="{563CA57C-6C34-4BAB-9E32-2D35D8D0D949}" type="parTrans" cxnId="{81C845A3-F118-4D15-A33B-B0C22DE4AB64}">
      <dgm:prSet/>
      <dgm:spPr/>
      <dgm:t>
        <a:bodyPr/>
        <a:lstStyle/>
        <a:p>
          <a:endParaRPr lang="it-IT"/>
        </a:p>
      </dgm:t>
    </dgm:pt>
    <dgm:pt modelId="{128D4459-787D-4DA3-BBBA-0F00864D7B87}" type="sibTrans" cxnId="{81C845A3-F118-4D15-A33B-B0C22DE4AB64}">
      <dgm:prSet/>
      <dgm:spPr/>
      <dgm:t>
        <a:bodyPr/>
        <a:lstStyle/>
        <a:p>
          <a:endParaRPr lang="it-IT"/>
        </a:p>
      </dgm:t>
    </dgm:pt>
    <dgm:pt modelId="{9E389D4C-1A10-4327-8326-CBBD6C7C808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Privilegia i progetti di grandi dimensioni</a:t>
          </a:r>
          <a:endParaRPr lang="it-IT" sz="1800" dirty="0"/>
        </a:p>
      </dgm:t>
    </dgm:pt>
    <dgm:pt modelId="{74B3C421-A4E9-40C5-8F4D-BDB562FA2F16}" type="parTrans" cxnId="{83B87728-6D58-421C-8864-710D1AC92766}">
      <dgm:prSet/>
      <dgm:spPr/>
      <dgm:t>
        <a:bodyPr/>
        <a:lstStyle/>
        <a:p>
          <a:endParaRPr lang="it-IT"/>
        </a:p>
      </dgm:t>
    </dgm:pt>
    <dgm:pt modelId="{BADACAF3-F73E-40F7-93AE-F18E9BA4CD67}" type="sibTrans" cxnId="{83B87728-6D58-421C-8864-710D1AC92766}">
      <dgm:prSet/>
      <dgm:spPr/>
      <dgm:t>
        <a:bodyPr/>
        <a:lstStyle/>
        <a:p>
          <a:endParaRPr lang="it-IT"/>
        </a:p>
      </dgm:t>
    </dgm:pt>
    <dgm:pt modelId="{16BBE916-64BE-4BFB-96F0-ED92E533914B}">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CCD61844-4B29-4271-AD04-1275F0EB8D85}" type="parTrans" cxnId="{D7FA082C-2C26-4488-87A3-5AC152EC8A88}">
      <dgm:prSet/>
      <dgm:spPr/>
      <dgm:t>
        <a:bodyPr/>
        <a:lstStyle/>
        <a:p>
          <a:endParaRPr lang="it-IT"/>
        </a:p>
      </dgm:t>
    </dgm:pt>
    <dgm:pt modelId="{1E11A0D3-C961-4E34-B565-6E2D8568A423}" type="sibTrans" cxnId="{D7FA082C-2C26-4488-87A3-5AC152EC8A88}">
      <dgm:prSet/>
      <dgm:spPr/>
      <dgm:t>
        <a:bodyPr/>
        <a:lstStyle/>
        <a:p>
          <a:endParaRPr lang="it-IT"/>
        </a:p>
      </dgm:t>
    </dgm:pt>
    <dgm:pt modelId="{28F6BB92-C5F6-4921-8293-2B5DECDF5643}">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521BD82A-D196-40F7-AACC-18E56CCD6331}" type="parTrans" cxnId="{1C33BB9C-D9BF-4950-95B8-F8249C19D33C}">
      <dgm:prSet/>
      <dgm:spPr/>
      <dgm:t>
        <a:bodyPr/>
        <a:lstStyle/>
        <a:p>
          <a:endParaRPr lang="it-IT"/>
        </a:p>
      </dgm:t>
    </dgm:pt>
    <dgm:pt modelId="{7F1760F9-C14F-4518-BB28-FEE7037C7DA2}" type="sibTrans" cxnId="{1C33BB9C-D9BF-4950-95B8-F8249C19D33C}">
      <dgm:prSet/>
      <dgm:spPr/>
      <dgm:t>
        <a:bodyPr/>
        <a:lstStyle/>
        <a:p>
          <a:endParaRPr lang="it-IT"/>
        </a:p>
      </dgm:t>
    </dgm:pt>
    <dgm:pt modelId="{263D61B1-6A4C-4741-BE8E-1E3314DE4583}">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FFBCF3C8-4266-4138-95A9-6468F0A85792}" type="parTrans" cxnId="{76E5FAD5-BF13-4336-92D2-7630A32A8207}">
      <dgm:prSet/>
      <dgm:spPr/>
      <dgm:t>
        <a:bodyPr/>
        <a:lstStyle/>
        <a:p>
          <a:endParaRPr lang="it-IT"/>
        </a:p>
      </dgm:t>
    </dgm:pt>
    <dgm:pt modelId="{4F409FC3-944A-4612-8052-0BC53F0E8D26}" type="sibTrans" cxnId="{76E5FAD5-BF13-4336-92D2-7630A32A8207}">
      <dgm:prSet/>
      <dgm:spPr/>
      <dgm:t>
        <a:bodyPr/>
        <a:lstStyle/>
        <a:p>
          <a:endParaRPr lang="it-IT"/>
        </a:p>
      </dgm:t>
    </dgm:pt>
    <dgm:pt modelId="{1BCEFF2A-AB4D-46CA-BE23-6BB3EE760C8F}">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BF3AB5AA-5B7E-45F9-B79F-9249C068DD24}" type="parTrans" cxnId="{8A772934-D0BF-4704-9952-D28320B975D4}">
      <dgm:prSet/>
      <dgm:spPr/>
      <dgm:t>
        <a:bodyPr/>
        <a:lstStyle/>
        <a:p>
          <a:endParaRPr lang="it-IT"/>
        </a:p>
      </dgm:t>
    </dgm:pt>
    <dgm:pt modelId="{A1063175-1135-4008-8780-1B945CEA183F}" type="sibTrans" cxnId="{8A772934-D0BF-4704-9952-D28320B975D4}">
      <dgm:prSet/>
      <dgm:spPr/>
      <dgm:t>
        <a:bodyPr/>
        <a:lstStyle/>
        <a:p>
          <a:endParaRPr lang="it-IT"/>
        </a:p>
      </dgm:t>
    </dgm:pt>
    <dgm:pt modelId="{E5CD2CA0-5D5B-44EE-A8EE-3CC67BFD4A4D}" type="pres">
      <dgm:prSet presAssocID="{0BFBE266-A6E6-40FA-9042-B40B4B32BA60}" presName="Name0" presStyleCnt="0">
        <dgm:presLayoutVars>
          <dgm:dir/>
          <dgm:animLvl val="lvl"/>
          <dgm:resizeHandles val="exact"/>
        </dgm:presLayoutVars>
      </dgm:prSet>
      <dgm:spPr/>
      <dgm:t>
        <a:bodyPr/>
        <a:lstStyle/>
        <a:p>
          <a:endParaRPr lang="it-IT"/>
        </a:p>
      </dgm:t>
    </dgm:pt>
    <dgm:pt modelId="{1849E01E-3B9C-4DB1-807F-86F80DDC877D}" type="pres">
      <dgm:prSet presAssocID="{567B3B1E-E709-4C4A-A6C8-F2E6A94D78A7}" presName="composite" presStyleCnt="0"/>
      <dgm:spPr>
        <a:ln>
          <a:noFill/>
        </a:ln>
        <a:effectLst>
          <a:outerShdw blurRad="44450" dist="27940" dir="5400000" algn="ctr">
            <a:srgbClr val="000000">
              <a:alpha val="32000"/>
            </a:srgbClr>
          </a:outerShdw>
        </a:effectLst>
        <a:sp3d>
          <a:bevelT w="190500" h="38100"/>
        </a:sp3d>
      </dgm:spPr>
    </dgm:pt>
    <dgm:pt modelId="{56142A4A-04A4-442A-82B1-3BD7A9244729}" type="pres">
      <dgm:prSet presAssocID="{567B3B1E-E709-4C4A-A6C8-F2E6A94D78A7}" presName="parTx" presStyleLbl="alignNode1" presStyleIdx="0" presStyleCnt="2">
        <dgm:presLayoutVars>
          <dgm:chMax val="0"/>
          <dgm:chPref val="0"/>
          <dgm:bulletEnabled val="1"/>
        </dgm:presLayoutVars>
      </dgm:prSet>
      <dgm:spPr/>
      <dgm:t>
        <a:bodyPr/>
        <a:lstStyle/>
        <a:p>
          <a:endParaRPr lang="it-IT"/>
        </a:p>
      </dgm:t>
    </dgm:pt>
    <dgm:pt modelId="{FEBE2FE4-8F27-4B14-A01C-2FC2F37FAC0E}" type="pres">
      <dgm:prSet presAssocID="{567B3B1E-E709-4C4A-A6C8-F2E6A94D78A7}" presName="desTx" presStyleLbl="alignAccFollowNode1" presStyleIdx="0" presStyleCnt="2">
        <dgm:presLayoutVars>
          <dgm:bulletEnabled val="1"/>
        </dgm:presLayoutVars>
      </dgm:prSet>
      <dgm:spPr/>
      <dgm:t>
        <a:bodyPr/>
        <a:lstStyle/>
        <a:p>
          <a:endParaRPr lang="it-IT"/>
        </a:p>
      </dgm:t>
    </dgm:pt>
    <dgm:pt modelId="{F399F3DE-A1FD-45CB-9C40-3FB4A73B3C8B}" type="pres">
      <dgm:prSet presAssocID="{4872ED64-18E8-42F1-9ABF-D5EC8D7E4361}" presName="space" presStyleCnt="0"/>
      <dgm:spPr>
        <a:ln>
          <a:noFill/>
        </a:ln>
        <a:effectLst>
          <a:outerShdw blurRad="44450" dist="27940" dir="5400000" algn="ctr">
            <a:srgbClr val="000000">
              <a:alpha val="32000"/>
            </a:srgbClr>
          </a:outerShdw>
        </a:effectLst>
        <a:sp3d>
          <a:bevelT w="190500" h="38100"/>
        </a:sp3d>
      </dgm:spPr>
    </dgm:pt>
    <dgm:pt modelId="{0EEE1EED-6B30-4109-8EAB-96CF6F6B0653}" type="pres">
      <dgm:prSet presAssocID="{E691DFB6-BE89-48D2-A3F9-F806B2C458D0}" presName="composite" presStyleCnt="0"/>
      <dgm:spPr>
        <a:ln>
          <a:noFill/>
        </a:ln>
        <a:effectLst>
          <a:outerShdw blurRad="44450" dist="27940" dir="5400000" algn="ctr">
            <a:srgbClr val="000000">
              <a:alpha val="32000"/>
            </a:srgbClr>
          </a:outerShdw>
        </a:effectLst>
        <a:sp3d>
          <a:bevelT w="190500" h="38100"/>
        </a:sp3d>
      </dgm:spPr>
    </dgm:pt>
    <dgm:pt modelId="{B8250309-B036-4F41-9721-EC8D6FB19C66}" type="pres">
      <dgm:prSet presAssocID="{E691DFB6-BE89-48D2-A3F9-F806B2C458D0}" presName="parTx" presStyleLbl="alignNode1" presStyleIdx="1" presStyleCnt="2">
        <dgm:presLayoutVars>
          <dgm:chMax val="0"/>
          <dgm:chPref val="0"/>
          <dgm:bulletEnabled val="1"/>
        </dgm:presLayoutVars>
      </dgm:prSet>
      <dgm:spPr/>
      <dgm:t>
        <a:bodyPr/>
        <a:lstStyle/>
        <a:p>
          <a:endParaRPr lang="it-IT"/>
        </a:p>
      </dgm:t>
    </dgm:pt>
    <dgm:pt modelId="{20C92013-AA7F-4FC5-8ADD-173E426839E1}" type="pres">
      <dgm:prSet presAssocID="{E691DFB6-BE89-48D2-A3F9-F806B2C458D0}" presName="desTx" presStyleLbl="alignAccFollowNode1" presStyleIdx="1" presStyleCnt="2">
        <dgm:presLayoutVars>
          <dgm:bulletEnabled val="1"/>
        </dgm:presLayoutVars>
      </dgm:prSet>
      <dgm:spPr/>
      <dgm:t>
        <a:bodyPr/>
        <a:lstStyle/>
        <a:p>
          <a:endParaRPr lang="it-IT"/>
        </a:p>
      </dgm:t>
    </dgm:pt>
  </dgm:ptLst>
  <dgm:cxnLst>
    <dgm:cxn modelId="{1F898AAE-2BD3-4E8A-A31C-F641C0BD2A37}" type="presOf" srcId="{263D61B1-6A4C-4741-BE8E-1E3314DE4583}" destId="{20C92013-AA7F-4FC5-8ADD-173E426839E1}" srcOrd="0" destOrd="1" presId="urn:microsoft.com/office/officeart/2005/8/layout/hList1"/>
    <dgm:cxn modelId="{55E3675F-0730-46BF-97FA-7E58CAC458F3}" type="presOf" srcId="{567B3B1E-E709-4C4A-A6C8-F2E6A94D78A7}" destId="{56142A4A-04A4-442A-82B1-3BD7A9244729}" srcOrd="0" destOrd="0" presId="urn:microsoft.com/office/officeart/2005/8/layout/hList1"/>
    <dgm:cxn modelId="{DA3C913D-7376-4EBD-9390-D512D821E85D}" srcId="{567B3B1E-E709-4C4A-A6C8-F2E6A94D78A7}" destId="{5A41D4AC-924A-494D-AF3F-908F7936C012}" srcOrd="0" destOrd="0" parTransId="{02B78E53-A845-4D92-B798-36A21F8041D3}" sibTransId="{0E1CCE2A-E85F-4866-A76F-1B06903CBD4C}"/>
    <dgm:cxn modelId="{D7F1E0F4-D270-401F-BB8A-82AAFDB3B418}" type="presOf" srcId="{9E389D4C-1A10-4327-8326-CBBD6C7C8086}" destId="{20C92013-AA7F-4FC5-8ADD-173E426839E1}" srcOrd="0" destOrd="2" presId="urn:microsoft.com/office/officeart/2005/8/layout/hList1"/>
    <dgm:cxn modelId="{122CF679-D2D2-445D-BF5F-4B0FEC792C80}" type="presOf" srcId="{16BBE916-64BE-4BFB-96F0-ED92E533914B}" destId="{FEBE2FE4-8F27-4B14-A01C-2FC2F37FAC0E}" srcOrd="0" destOrd="1" presId="urn:microsoft.com/office/officeart/2005/8/layout/hList1"/>
    <dgm:cxn modelId="{F0FC1F65-09A2-4C53-A1BF-BB5CEF3DC761}" srcId="{0BFBE266-A6E6-40FA-9042-B40B4B32BA60}" destId="{E691DFB6-BE89-48D2-A3F9-F806B2C458D0}" srcOrd="1" destOrd="0" parTransId="{0214FE9F-AAC1-4437-A16E-E141B959CEAE}" sibTransId="{986A97CC-DC47-41AB-B237-5F4C2BD23678}"/>
    <dgm:cxn modelId="{454C7B01-DF46-4705-AC97-2FEF1ACA32A2}" type="presOf" srcId="{6050570B-A5E7-4B6F-A747-84FD4C17AD36}" destId="{20C92013-AA7F-4FC5-8ADD-173E426839E1}" srcOrd="0" destOrd="0" presId="urn:microsoft.com/office/officeart/2005/8/layout/hList1"/>
    <dgm:cxn modelId="{B1892AC8-00BB-4004-BAFE-83CE804895A3}" type="presOf" srcId="{5A41D4AC-924A-494D-AF3F-908F7936C012}" destId="{FEBE2FE4-8F27-4B14-A01C-2FC2F37FAC0E}" srcOrd="0" destOrd="0" presId="urn:microsoft.com/office/officeart/2005/8/layout/hList1"/>
    <dgm:cxn modelId="{8A772934-D0BF-4704-9952-D28320B975D4}" srcId="{E691DFB6-BE89-48D2-A3F9-F806B2C458D0}" destId="{1BCEFF2A-AB4D-46CA-BE23-6BB3EE760C8F}" srcOrd="3" destOrd="0" parTransId="{BF3AB5AA-5B7E-45F9-B79F-9249C068DD24}" sibTransId="{A1063175-1135-4008-8780-1B945CEA183F}"/>
    <dgm:cxn modelId="{2F6EE977-44AC-49AD-B9EB-C8DBD4D978BF}" srcId="{567B3B1E-E709-4C4A-A6C8-F2E6A94D78A7}" destId="{3F92787F-4A62-472B-BD84-C761B2686A51}" srcOrd="2" destOrd="0" parTransId="{799EC7F4-1605-4B43-9BB4-D7D69E9926CF}" sibTransId="{17E9AD3D-E6B3-44FF-B835-E488DB49121E}"/>
    <dgm:cxn modelId="{431F0282-0CB3-4F9F-B812-3C0C26B2C059}" type="presOf" srcId="{2AC039BE-6D7B-4133-9F52-4C79D86B0331}" destId="{20C92013-AA7F-4FC5-8ADD-173E426839E1}" srcOrd="0" destOrd="4" presId="urn:microsoft.com/office/officeart/2005/8/layout/hList1"/>
    <dgm:cxn modelId="{ACA4FCCA-DDAF-4F2C-A84F-A3F2D9813CA2}" type="presOf" srcId="{0BFBE266-A6E6-40FA-9042-B40B4B32BA60}" destId="{E5CD2CA0-5D5B-44EE-A8EE-3CC67BFD4A4D}" srcOrd="0" destOrd="0" presId="urn:microsoft.com/office/officeart/2005/8/layout/hList1"/>
    <dgm:cxn modelId="{077CCFC8-B905-4016-9348-C158C86F3A82}" srcId="{E691DFB6-BE89-48D2-A3F9-F806B2C458D0}" destId="{2AC039BE-6D7B-4133-9F52-4C79D86B0331}" srcOrd="4" destOrd="0" parTransId="{41517666-FB0B-4D08-A891-38D27AE5A518}" sibTransId="{683CA993-7050-4FC6-9053-18229F0F1E8D}"/>
    <dgm:cxn modelId="{F9445738-D047-4A56-BA8E-C4B3D0A0FFC8}" type="presOf" srcId="{F958B219-B3DE-469F-A930-7BE332F7A825}" destId="{FEBE2FE4-8F27-4B14-A01C-2FC2F37FAC0E}" srcOrd="0" destOrd="4" presId="urn:microsoft.com/office/officeart/2005/8/layout/hList1"/>
    <dgm:cxn modelId="{DF345A22-DD59-49EF-A2EB-B3D595BDA8C9}" srcId="{E691DFB6-BE89-48D2-A3F9-F806B2C458D0}" destId="{6050570B-A5E7-4B6F-A747-84FD4C17AD36}" srcOrd="0" destOrd="0" parTransId="{1C14FC84-F749-4B8E-9302-F938925C1C79}" sibTransId="{5A2BC066-4F13-460F-BFD8-A35B0AA9A9B1}"/>
    <dgm:cxn modelId="{D7FA082C-2C26-4488-87A3-5AC152EC8A88}" srcId="{567B3B1E-E709-4C4A-A6C8-F2E6A94D78A7}" destId="{16BBE916-64BE-4BFB-96F0-ED92E533914B}" srcOrd="1" destOrd="0" parTransId="{CCD61844-4B29-4271-AD04-1275F0EB8D85}" sibTransId="{1E11A0D3-C961-4E34-B565-6E2D8568A423}"/>
    <dgm:cxn modelId="{92A05800-7D64-445C-8C86-BBFD4A4A1A10}" srcId="{0BFBE266-A6E6-40FA-9042-B40B4B32BA60}" destId="{567B3B1E-E709-4C4A-A6C8-F2E6A94D78A7}" srcOrd="0" destOrd="0" parTransId="{D020F6D2-FF49-4E60-A23A-D27AADD5C2EF}" sibTransId="{4872ED64-18E8-42F1-9ABF-D5EC8D7E4361}"/>
    <dgm:cxn modelId="{1E6EE14B-6A8B-4583-B8FA-5B40B73DCC04}" type="presOf" srcId="{E691DFB6-BE89-48D2-A3F9-F806B2C458D0}" destId="{B8250309-B036-4F41-9721-EC8D6FB19C66}" srcOrd="0" destOrd="0" presId="urn:microsoft.com/office/officeart/2005/8/layout/hList1"/>
    <dgm:cxn modelId="{1C33BB9C-D9BF-4950-95B8-F8249C19D33C}" srcId="{567B3B1E-E709-4C4A-A6C8-F2E6A94D78A7}" destId="{28F6BB92-C5F6-4921-8293-2B5DECDF5643}" srcOrd="3" destOrd="0" parTransId="{521BD82A-D196-40F7-AACC-18E56CCD6331}" sibTransId="{7F1760F9-C14F-4518-BB28-FEE7037C7DA2}"/>
    <dgm:cxn modelId="{76E5FAD5-BF13-4336-92D2-7630A32A8207}" srcId="{E691DFB6-BE89-48D2-A3F9-F806B2C458D0}" destId="{263D61B1-6A4C-4741-BE8E-1E3314DE4583}" srcOrd="1" destOrd="0" parTransId="{FFBCF3C8-4266-4138-95A9-6468F0A85792}" sibTransId="{4F409FC3-944A-4612-8052-0BC53F0E8D26}"/>
    <dgm:cxn modelId="{4FF91B2B-7156-4160-B8DD-B5FA8070A591}" type="presOf" srcId="{28F6BB92-C5F6-4921-8293-2B5DECDF5643}" destId="{FEBE2FE4-8F27-4B14-A01C-2FC2F37FAC0E}" srcOrd="0" destOrd="3" presId="urn:microsoft.com/office/officeart/2005/8/layout/hList1"/>
    <dgm:cxn modelId="{BE5DDDA2-361E-4D35-98D5-0EE333CFBC10}" type="presOf" srcId="{1BCEFF2A-AB4D-46CA-BE23-6BB3EE760C8F}" destId="{20C92013-AA7F-4FC5-8ADD-173E426839E1}" srcOrd="0" destOrd="3" presId="urn:microsoft.com/office/officeart/2005/8/layout/hList1"/>
    <dgm:cxn modelId="{83B87728-6D58-421C-8864-710D1AC92766}" srcId="{E691DFB6-BE89-48D2-A3F9-F806B2C458D0}" destId="{9E389D4C-1A10-4327-8326-CBBD6C7C8086}" srcOrd="2" destOrd="0" parTransId="{74B3C421-A4E9-40C5-8F4D-BDB562FA2F16}" sibTransId="{BADACAF3-F73E-40F7-93AE-F18E9BA4CD67}"/>
    <dgm:cxn modelId="{252BDBD6-19B1-4898-8F37-A74B0F2B9797}" type="presOf" srcId="{3F92787F-4A62-472B-BD84-C761B2686A51}" destId="{FEBE2FE4-8F27-4B14-A01C-2FC2F37FAC0E}" srcOrd="0" destOrd="2" presId="urn:microsoft.com/office/officeart/2005/8/layout/hList1"/>
    <dgm:cxn modelId="{81C845A3-F118-4D15-A33B-B0C22DE4AB64}" srcId="{567B3B1E-E709-4C4A-A6C8-F2E6A94D78A7}" destId="{F958B219-B3DE-469F-A930-7BE332F7A825}" srcOrd="4" destOrd="0" parTransId="{563CA57C-6C34-4BAB-9E32-2D35D8D0D949}" sibTransId="{128D4459-787D-4DA3-BBBA-0F00864D7B87}"/>
    <dgm:cxn modelId="{8C7F64FF-39D8-476C-B424-5A969580CA7E}" type="presParOf" srcId="{E5CD2CA0-5D5B-44EE-A8EE-3CC67BFD4A4D}" destId="{1849E01E-3B9C-4DB1-807F-86F80DDC877D}" srcOrd="0" destOrd="0" presId="urn:microsoft.com/office/officeart/2005/8/layout/hList1"/>
    <dgm:cxn modelId="{66AFD2E6-A40E-471E-8511-94CD25FFB0E7}" type="presParOf" srcId="{1849E01E-3B9C-4DB1-807F-86F80DDC877D}" destId="{56142A4A-04A4-442A-82B1-3BD7A9244729}" srcOrd="0" destOrd="0" presId="urn:microsoft.com/office/officeart/2005/8/layout/hList1"/>
    <dgm:cxn modelId="{3A3F4282-F1CA-4A66-A9C9-C416D1D3F3FD}" type="presParOf" srcId="{1849E01E-3B9C-4DB1-807F-86F80DDC877D}" destId="{FEBE2FE4-8F27-4B14-A01C-2FC2F37FAC0E}" srcOrd="1" destOrd="0" presId="urn:microsoft.com/office/officeart/2005/8/layout/hList1"/>
    <dgm:cxn modelId="{22DE92B4-58E7-4714-AF59-FFA95AE44D8A}" type="presParOf" srcId="{E5CD2CA0-5D5B-44EE-A8EE-3CC67BFD4A4D}" destId="{F399F3DE-A1FD-45CB-9C40-3FB4A73B3C8B}" srcOrd="1" destOrd="0" presId="urn:microsoft.com/office/officeart/2005/8/layout/hList1"/>
    <dgm:cxn modelId="{AB319D26-F141-46A4-A440-442C8DBD0305}" type="presParOf" srcId="{E5CD2CA0-5D5B-44EE-A8EE-3CC67BFD4A4D}" destId="{0EEE1EED-6B30-4109-8EAB-96CF6F6B0653}" srcOrd="2" destOrd="0" presId="urn:microsoft.com/office/officeart/2005/8/layout/hList1"/>
    <dgm:cxn modelId="{AC1207BA-F06B-4739-BB3D-6C9DDBE353A3}" type="presParOf" srcId="{0EEE1EED-6B30-4109-8EAB-96CF6F6B0653}" destId="{B8250309-B036-4F41-9721-EC8D6FB19C66}" srcOrd="0" destOrd="0" presId="urn:microsoft.com/office/officeart/2005/8/layout/hList1"/>
    <dgm:cxn modelId="{83374330-21E7-465A-A1EB-E7DE0E122DED}" type="presParOf" srcId="{0EEE1EED-6B30-4109-8EAB-96CF6F6B0653}" destId="{20C92013-AA7F-4FC5-8ADD-173E426839E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BFBE266-A6E6-40FA-9042-B40B4B32BA60}"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567B3B1E-E709-4C4A-A6C8-F2E6A94D78A7}">
      <dgm:prSet phldrT="[Testo]" custT="1">
        <dgm:style>
          <a:lnRef idx="0">
            <a:schemeClr val="accent3"/>
          </a:lnRef>
          <a:fillRef idx="3">
            <a:schemeClr val="accent3"/>
          </a:fillRef>
          <a:effectRef idx="3">
            <a:schemeClr val="accent3"/>
          </a:effectRef>
          <a:fontRef idx="minor">
            <a:schemeClr val="lt1"/>
          </a:fontRef>
        </dgm:style>
      </dgm:prSet>
      <dgm:spPr>
        <a:solidFill>
          <a:srgbClr val="00B050"/>
        </a:solidFill>
        <a:ln/>
      </dgm:spPr>
      <dgm:t>
        <a:bodyPr/>
        <a:lstStyle/>
        <a:p>
          <a:r>
            <a:rPr lang="it-IT" sz="3200" b="0" dirty="0" smtClean="0">
              <a:solidFill>
                <a:schemeClr val="tx1"/>
              </a:solidFill>
              <a:effectLst>
                <a:outerShdw blurRad="38100" dist="38100" dir="2700000" algn="tl">
                  <a:srgbClr val="000000">
                    <a:alpha val="43137"/>
                  </a:srgbClr>
                </a:outerShdw>
              </a:effectLst>
            </a:rPr>
            <a:t>Vantaggi</a:t>
          </a:r>
          <a:endParaRPr lang="it-IT" sz="3200" b="0" dirty="0">
            <a:solidFill>
              <a:schemeClr val="tx1"/>
            </a:solidFill>
            <a:effectLst>
              <a:outerShdw blurRad="38100" dist="38100" dir="2700000" algn="tl">
                <a:srgbClr val="000000">
                  <a:alpha val="43137"/>
                </a:srgbClr>
              </a:outerShdw>
            </a:effectLst>
          </a:endParaRPr>
        </a:p>
      </dgm:t>
    </dgm:pt>
    <dgm:pt modelId="{D020F6D2-FF49-4E60-A23A-D27AADD5C2EF}" type="parTrans" cxnId="{92A05800-7D64-445C-8C86-BBFD4A4A1A10}">
      <dgm:prSet/>
      <dgm:spPr/>
      <dgm:t>
        <a:bodyPr/>
        <a:lstStyle/>
        <a:p>
          <a:endParaRPr lang="it-IT" sz="1800"/>
        </a:p>
      </dgm:t>
    </dgm:pt>
    <dgm:pt modelId="{4872ED64-18E8-42F1-9ABF-D5EC8D7E4361}" type="sibTrans" cxnId="{92A05800-7D64-445C-8C86-BBFD4A4A1A10}">
      <dgm:prSet/>
      <dgm:spPr/>
      <dgm:t>
        <a:bodyPr/>
        <a:lstStyle/>
        <a:p>
          <a:endParaRPr lang="it-IT" sz="1800"/>
        </a:p>
      </dgm:t>
    </dgm:pt>
    <dgm:pt modelId="{5A41D4AC-924A-494D-AF3F-908F7936C012}">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Metodo oggettivo</a:t>
          </a:r>
          <a:endParaRPr lang="it-IT" sz="1800" dirty="0"/>
        </a:p>
      </dgm:t>
    </dgm:pt>
    <dgm:pt modelId="{02B78E53-A845-4D92-B798-36A21F8041D3}" type="parTrans" cxnId="{DA3C913D-7376-4EBD-9390-D512D821E85D}">
      <dgm:prSet/>
      <dgm:spPr/>
      <dgm:t>
        <a:bodyPr/>
        <a:lstStyle/>
        <a:p>
          <a:endParaRPr lang="it-IT" sz="1800"/>
        </a:p>
      </dgm:t>
    </dgm:pt>
    <dgm:pt modelId="{0E1CCE2A-E85F-4866-A76F-1B06903CBD4C}" type="sibTrans" cxnId="{DA3C913D-7376-4EBD-9390-D512D821E85D}">
      <dgm:prSet/>
      <dgm:spPr/>
      <dgm:t>
        <a:bodyPr/>
        <a:lstStyle/>
        <a:p>
          <a:endParaRPr lang="it-IT" sz="1800"/>
        </a:p>
      </dgm:t>
    </dgm:pt>
    <dgm:pt modelId="{3F92787F-4A62-472B-BD84-C761B2686A51}">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Prende in considerazione solo variabili finanziarie</a:t>
          </a:r>
          <a:endParaRPr lang="it-IT" sz="1800" dirty="0"/>
        </a:p>
      </dgm:t>
    </dgm:pt>
    <dgm:pt modelId="{799EC7F4-1605-4B43-9BB4-D7D69E9926CF}" type="parTrans" cxnId="{2F6EE977-44AC-49AD-B9EB-C8DBD4D978BF}">
      <dgm:prSet/>
      <dgm:spPr/>
      <dgm:t>
        <a:bodyPr/>
        <a:lstStyle/>
        <a:p>
          <a:endParaRPr lang="it-IT" sz="1800"/>
        </a:p>
      </dgm:t>
    </dgm:pt>
    <dgm:pt modelId="{17E9AD3D-E6B3-44FF-B835-E488DB49121E}" type="sibTrans" cxnId="{2F6EE977-44AC-49AD-B9EB-C8DBD4D978BF}">
      <dgm:prSet/>
      <dgm:spPr/>
      <dgm:t>
        <a:bodyPr/>
        <a:lstStyle/>
        <a:p>
          <a:endParaRPr lang="it-IT" sz="1800"/>
        </a:p>
      </dgm:t>
    </dgm:pt>
    <dgm:pt modelId="{E691DFB6-BE89-48D2-A3F9-F806B2C458D0}">
      <dgm:prSet phldrT="[Testo]" custT="1"/>
      <dgm:spPr>
        <a:solidFill>
          <a:srgbClr val="FF0000"/>
        </a:solidFill>
        <a:ln>
          <a:noFill/>
        </a:ln>
        <a:effectLst>
          <a:outerShdw blurRad="44450" dist="27940" dir="5400000" algn="ctr">
            <a:srgbClr val="000000">
              <a:alpha val="32000"/>
            </a:srgbClr>
          </a:outerShdw>
        </a:effectLst>
        <a:sp3d>
          <a:bevelT w="190500" h="38100"/>
        </a:sp3d>
      </dgm:spPr>
      <dgm:t>
        <a:bodyPr/>
        <a:lstStyle/>
        <a:p>
          <a:r>
            <a:rPr lang="it-IT" sz="3200" b="0" dirty="0" smtClean="0">
              <a:solidFill>
                <a:schemeClr val="tx1"/>
              </a:solidFill>
              <a:effectLst>
                <a:outerShdw blurRad="38100" dist="38100" dir="2700000" algn="tl">
                  <a:srgbClr val="000000">
                    <a:alpha val="43137"/>
                  </a:srgbClr>
                </a:outerShdw>
              </a:effectLst>
            </a:rPr>
            <a:t>Svantaggi</a:t>
          </a:r>
          <a:endParaRPr lang="it-IT" sz="3200" b="0" dirty="0">
            <a:solidFill>
              <a:schemeClr val="tx1"/>
            </a:solidFill>
            <a:effectLst>
              <a:outerShdw blurRad="38100" dist="38100" dir="2700000" algn="tl">
                <a:srgbClr val="000000">
                  <a:alpha val="43137"/>
                </a:srgbClr>
              </a:outerShdw>
            </a:effectLst>
          </a:endParaRPr>
        </a:p>
      </dgm:t>
    </dgm:pt>
    <dgm:pt modelId="{0214FE9F-AAC1-4437-A16E-E141B959CEAE}" type="parTrans" cxnId="{F0FC1F65-09A2-4C53-A1BF-BB5CEF3DC761}">
      <dgm:prSet/>
      <dgm:spPr/>
      <dgm:t>
        <a:bodyPr/>
        <a:lstStyle/>
        <a:p>
          <a:endParaRPr lang="it-IT" sz="1800"/>
        </a:p>
      </dgm:t>
    </dgm:pt>
    <dgm:pt modelId="{986A97CC-DC47-41AB-B237-5F4C2BD23678}" type="sibTrans" cxnId="{F0FC1F65-09A2-4C53-A1BF-BB5CEF3DC761}">
      <dgm:prSet/>
      <dgm:spPr/>
      <dgm:t>
        <a:bodyPr/>
        <a:lstStyle/>
        <a:p>
          <a:endParaRPr lang="it-IT" sz="1800"/>
        </a:p>
      </dgm:t>
    </dgm:pt>
    <dgm:pt modelId="{6050570B-A5E7-4B6F-A747-84FD4C17AD3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Favorisce progetti con maggiori flussi di cassa iniziali</a:t>
          </a:r>
          <a:endParaRPr lang="it-IT" sz="1800" dirty="0"/>
        </a:p>
      </dgm:t>
    </dgm:pt>
    <dgm:pt modelId="{1C14FC84-F749-4B8E-9302-F938925C1C79}" type="parTrans" cxnId="{DF345A22-DD59-49EF-A2EB-B3D595BDA8C9}">
      <dgm:prSet/>
      <dgm:spPr/>
      <dgm:t>
        <a:bodyPr/>
        <a:lstStyle/>
        <a:p>
          <a:endParaRPr lang="it-IT" sz="1800"/>
        </a:p>
      </dgm:t>
    </dgm:pt>
    <dgm:pt modelId="{5A2BC066-4F13-460F-BFD8-A35B0AA9A9B1}" type="sibTrans" cxnId="{DF345A22-DD59-49EF-A2EB-B3D595BDA8C9}">
      <dgm:prSet/>
      <dgm:spPr/>
      <dgm:t>
        <a:bodyPr/>
        <a:lstStyle/>
        <a:p>
          <a:endParaRPr lang="it-IT" sz="1800"/>
        </a:p>
      </dgm:t>
    </dgm:pt>
    <dgm:pt modelId="{2AC039BE-6D7B-4133-9F52-4C79D86B0331}">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Può dare risultati privi di senso</a:t>
          </a:r>
          <a:endParaRPr lang="it-IT" sz="1800" dirty="0"/>
        </a:p>
      </dgm:t>
    </dgm:pt>
    <dgm:pt modelId="{41517666-FB0B-4D08-A891-38D27AE5A518}" type="parTrans" cxnId="{077CCFC8-B905-4016-9348-C158C86F3A82}">
      <dgm:prSet/>
      <dgm:spPr/>
      <dgm:t>
        <a:bodyPr/>
        <a:lstStyle/>
        <a:p>
          <a:endParaRPr lang="it-IT" sz="1800"/>
        </a:p>
      </dgm:t>
    </dgm:pt>
    <dgm:pt modelId="{683CA993-7050-4FC6-9053-18229F0F1E8D}" type="sibTrans" cxnId="{077CCFC8-B905-4016-9348-C158C86F3A82}">
      <dgm:prSet/>
      <dgm:spPr/>
      <dgm:t>
        <a:bodyPr/>
        <a:lstStyle/>
        <a:p>
          <a:endParaRPr lang="it-IT" sz="1800"/>
        </a:p>
      </dgm:t>
    </dgm:pt>
    <dgm:pt modelId="{F958B219-B3DE-469F-A930-7BE332F7A825}">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E’ intuitivo in quanto esprime la redditività dell’investimento in termini %</a:t>
          </a:r>
          <a:endParaRPr lang="it-IT" sz="1800" dirty="0"/>
        </a:p>
      </dgm:t>
    </dgm:pt>
    <dgm:pt modelId="{563CA57C-6C34-4BAB-9E32-2D35D8D0D949}" type="parTrans" cxnId="{81C845A3-F118-4D15-A33B-B0C22DE4AB64}">
      <dgm:prSet/>
      <dgm:spPr/>
      <dgm:t>
        <a:bodyPr/>
        <a:lstStyle/>
        <a:p>
          <a:endParaRPr lang="it-IT"/>
        </a:p>
      </dgm:t>
    </dgm:pt>
    <dgm:pt modelId="{128D4459-787D-4DA3-BBBA-0F00864D7B87}" type="sibTrans" cxnId="{81C845A3-F118-4D15-A33B-B0C22DE4AB64}">
      <dgm:prSet/>
      <dgm:spPr/>
      <dgm:t>
        <a:bodyPr/>
        <a:lstStyle/>
        <a:p>
          <a:endParaRPr lang="it-IT"/>
        </a:p>
      </dgm:t>
    </dgm:pt>
    <dgm:pt modelId="{9E389D4C-1A10-4327-8326-CBBD6C7C808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Non considera la dimensione del progetto</a:t>
          </a:r>
          <a:endParaRPr lang="it-IT" sz="1800" dirty="0"/>
        </a:p>
      </dgm:t>
    </dgm:pt>
    <dgm:pt modelId="{74B3C421-A4E9-40C5-8F4D-BDB562FA2F16}" type="parTrans" cxnId="{83B87728-6D58-421C-8864-710D1AC92766}">
      <dgm:prSet/>
      <dgm:spPr/>
      <dgm:t>
        <a:bodyPr/>
        <a:lstStyle/>
        <a:p>
          <a:endParaRPr lang="it-IT"/>
        </a:p>
      </dgm:t>
    </dgm:pt>
    <dgm:pt modelId="{BADACAF3-F73E-40F7-93AE-F18E9BA4CD67}" type="sibTrans" cxnId="{83B87728-6D58-421C-8864-710D1AC92766}">
      <dgm:prSet/>
      <dgm:spPr/>
      <dgm:t>
        <a:bodyPr/>
        <a:lstStyle/>
        <a:p>
          <a:endParaRPr lang="it-IT"/>
        </a:p>
      </dgm:t>
    </dgm:pt>
    <dgm:pt modelId="{16BBE916-64BE-4BFB-96F0-ED92E533914B}">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CCD61844-4B29-4271-AD04-1275F0EB8D85}" type="parTrans" cxnId="{D7FA082C-2C26-4488-87A3-5AC152EC8A88}">
      <dgm:prSet/>
      <dgm:spPr/>
      <dgm:t>
        <a:bodyPr/>
        <a:lstStyle/>
        <a:p>
          <a:endParaRPr lang="it-IT"/>
        </a:p>
      </dgm:t>
    </dgm:pt>
    <dgm:pt modelId="{1E11A0D3-C961-4E34-B565-6E2D8568A423}" type="sibTrans" cxnId="{D7FA082C-2C26-4488-87A3-5AC152EC8A88}">
      <dgm:prSet/>
      <dgm:spPr/>
      <dgm:t>
        <a:bodyPr/>
        <a:lstStyle/>
        <a:p>
          <a:endParaRPr lang="it-IT"/>
        </a:p>
      </dgm:t>
    </dgm:pt>
    <dgm:pt modelId="{28F6BB92-C5F6-4921-8293-2B5DECDF5643}">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521BD82A-D196-40F7-AACC-18E56CCD6331}" type="parTrans" cxnId="{1C33BB9C-D9BF-4950-95B8-F8249C19D33C}">
      <dgm:prSet/>
      <dgm:spPr/>
      <dgm:t>
        <a:bodyPr/>
        <a:lstStyle/>
        <a:p>
          <a:endParaRPr lang="it-IT"/>
        </a:p>
      </dgm:t>
    </dgm:pt>
    <dgm:pt modelId="{7F1760F9-C14F-4518-BB28-FEE7037C7DA2}" type="sibTrans" cxnId="{1C33BB9C-D9BF-4950-95B8-F8249C19D33C}">
      <dgm:prSet/>
      <dgm:spPr/>
      <dgm:t>
        <a:bodyPr/>
        <a:lstStyle/>
        <a:p>
          <a:endParaRPr lang="it-IT"/>
        </a:p>
      </dgm:t>
    </dgm:pt>
    <dgm:pt modelId="{263D61B1-6A4C-4741-BE8E-1E3314DE4583}">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FFBCF3C8-4266-4138-95A9-6468F0A85792}" type="parTrans" cxnId="{76E5FAD5-BF13-4336-92D2-7630A32A8207}">
      <dgm:prSet/>
      <dgm:spPr/>
      <dgm:t>
        <a:bodyPr/>
        <a:lstStyle/>
        <a:p>
          <a:endParaRPr lang="it-IT"/>
        </a:p>
      </dgm:t>
    </dgm:pt>
    <dgm:pt modelId="{4F409FC3-944A-4612-8052-0BC53F0E8D26}" type="sibTrans" cxnId="{76E5FAD5-BF13-4336-92D2-7630A32A8207}">
      <dgm:prSet/>
      <dgm:spPr/>
      <dgm:t>
        <a:bodyPr/>
        <a:lstStyle/>
        <a:p>
          <a:endParaRPr lang="it-IT"/>
        </a:p>
      </dgm:t>
    </dgm:pt>
    <dgm:pt modelId="{1BCEFF2A-AB4D-46CA-BE23-6BB3EE760C8F}">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BF3AB5AA-5B7E-45F9-B79F-9249C068DD24}" type="parTrans" cxnId="{8A772934-D0BF-4704-9952-D28320B975D4}">
      <dgm:prSet/>
      <dgm:spPr/>
      <dgm:t>
        <a:bodyPr/>
        <a:lstStyle/>
        <a:p>
          <a:endParaRPr lang="it-IT"/>
        </a:p>
      </dgm:t>
    </dgm:pt>
    <dgm:pt modelId="{A1063175-1135-4008-8780-1B945CEA183F}" type="sibTrans" cxnId="{8A772934-D0BF-4704-9952-D28320B975D4}">
      <dgm:prSet/>
      <dgm:spPr/>
      <dgm:t>
        <a:bodyPr/>
        <a:lstStyle/>
        <a:p>
          <a:endParaRPr lang="it-IT"/>
        </a:p>
      </dgm:t>
    </dgm:pt>
    <dgm:pt modelId="{58618269-9455-41E3-AA88-F23C3EA8E8EC}">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b="1" dirty="0" smtClean="0">
              <a:solidFill>
                <a:srgbClr val="FF0000"/>
              </a:solidFill>
            </a:rPr>
            <a:t>Ipotizza che i flussi di cassa siano reinvestiti al TIR</a:t>
          </a:r>
          <a:endParaRPr lang="it-IT" sz="1800" b="1" dirty="0">
            <a:solidFill>
              <a:srgbClr val="FF0000"/>
            </a:solidFill>
          </a:endParaRPr>
        </a:p>
      </dgm:t>
    </dgm:pt>
    <dgm:pt modelId="{CE0C4867-7C62-433F-BF01-6382A22BF3B8}" type="parTrans" cxnId="{F03DF89A-490C-476B-812C-3913200D6A01}">
      <dgm:prSet/>
      <dgm:spPr/>
      <dgm:t>
        <a:bodyPr/>
        <a:lstStyle/>
        <a:p>
          <a:endParaRPr lang="it-IT"/>
        </a:p>
      </dgm:t>
    </dgm:pt>
    <dgm:pt modelId="{411C9246-1286-47DF-A768-A772F3513FF7}" type="sibTrans" cxnId="{F03DF89A-490C-476B-812C-3913200D6A01}">
      <dgm:prSet/>
      <dgm:spPr/>
      <dgm:t>
        <a:bodyPr/>
        <a:lstStyle/>
        <a:p>
          <a:endParaRPr lang="it-IT"/>
        </a:p>
      </dgm:t>
    </dgm:pt>
    <dgm:pt modelId="{D434819A-62D1-4D27-A8F0-E747A9F3143B}">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CE9137FF-304C-4143-9A58-8FAE8AEFEB8D}" type="parTrans" cxnId="{31E6654F-3448-4782-972D-ADDED5F0A5C3}">
      <dgm:prSet/>
      <dgm:spPr/>
      <dgm:t>
        <a:bodyPr/>
        <a:lstStyle/>
        <a:p>
          <a:endParaRPr lang="it-IT"/>
        </a:p>
      </dgm:t>
    </dgm:pt>
    <dgm:pt modelId="{C3777E71-835F-4175-A853-72EEA586EB68}" type="sibTrans" cxnId="{31E6654F-3448-4782-972D-ADDED5F0A5C3}">
      <dgm:prSet/>
      <dgm:spPr/>
      <dgm:t>
        <a:bodyPr/>
        <a:lstStyle/>
        <a:p>
          <a:endParaRPr lang="it-IT"/>
        </a:p>
      </dgm:t>
    </dgm:pt>
    <dgm:pt modelId="{E5CD2CA0-5D5B-44EE-A8EE-3CC67BFD4A4D}" type="pres">
      <dgm:prSet presAssocID="{0BFBE266-A6E6-40FA-9042-B40B4B32BA60}" presName="Name0" presStyleCnt="0">
        <dgm:presLayoutVars>
          <dgm:dir/>
          <dgm:animLvl val="lvl"/>
          <dgm:resizeHandles val="exact"/>
        </dgm:presLayoutVars>
      </dgm:prSet>
      <dgm:spPr/>
      <dgm:t>
        <a:bodyPr/>
        <a:lstStyle/>
        <a:p>
          <a:endParaRPr lang="it-IT"/>
        </a:p>
      </dgm:t>
    </dgm:pt>
    <dgm:pt modelId="{1849E01E-3B9C-4DB1-807F-86F80DDC877D}" type="pres">
      <dgm:prSet presAssocID="{567B3B1E-E709-4C4A-A6C8-F2E6A94D78A7}" presName="composite" presStyleCnt="0"/>
      <dgm:spPr>
        <a:ln>
          <a:noFill/>
        </a:ln>
        <a:effectLst>
          <a:outerShdw blurRad="44450" dist="27940" dir="5400000" algn="ctr">
            <a:srgbClr val="000000">
              <a:alpha val="32000"/>
            </a:srgbClr>
          </a:outerShdw>
        </a:effectLst>
        <a:sp3d>
          <a:bevelT w="190500" h="38100"/>
        </a:sp3d>
      </dgm:spPr>
    </dgm:pt>
    <dgm:pt modelId="{56142A4A-04A4-442A-82B1-3BD7A9244729}" type="pres">
      <dgm:prSet presAssocID="{567B3B1E-E709-4C4A-A6C8-F2E6A94D78A7}" presName="parTx" presStyleLbl="alignNode1" presStyleIdx="0" presStyleCnt="2">
        <dgm:presLayoutVars>
          <dgm:chMax val="0"/>
          <dgm:chPref val="0"/>
          <dgm:bulletEnabled val="1"/>
        </dgm:presLayoutVars>
      </dgm:prSet>
      <dgm:spPr/>
      <dgm:t>
        <a:bodyPr/>
        <a:lstStyle/>
        <a:p>
          <a:endParaRPr lang="it-IT"/>
        </a:p>
      </dgm:t>
    </dgm:pt>
    <dgm:pt modelId="{FEBE2FE4-8F27-4B14-A01C-2FC2F37FAC0E}" type="pres">
      <dgm:prSet presAssocID="{567B3B1E-E709-4C4A-A6C8-F2E6A94D78A7}" presName="desTx" presStyleLbl="alignAccFollowNode1" presStyleIdx="0" presStyleCnt="2">
        <dgm:presLayoutVars>
          <dgm:bulletEnabled val="1"/>
        </dgm:presLayoutVars>
      </dgm:prSet>
      <dgm:spPr/>
      <dgm:t>
        <a:bodyPr/>
        <a:lstStyle/>
        <a:p>
          <a:endParaRPr lang="it-IT"/>
        </a:p>
      </dgm:t>
    </dgm:pt>
    <dgm:pt modelId="{F399F3DE-A1FD-45CB-9C40-3FB4A73B3C8B}" type="pres">
      <dgm:prSet presAssocID="{4872ED64-18E8-42F1-9ABF-D5EC8D7E4361}" presName="space" presStyleCnt="0"/>
      <dgm:spPr>
        <a:ln>
          <a:noFill/>
        </a:ln>
        <a:effectLst>
          <a:outerShdw blurRad="44450" dist="27940" dir="5400000" algn="ctr">
            <a:srgbClr val="000000">
              <a:alpha val="32000"/>
            </a:srgbClr>
          </a:outerShdw>
        </a:effectLst>
        <a:sp3d>
          <a:bevelT w="190500" h="38100"/>
        </a:sp3d>
      </dgm:spPr>
    </dgm:pt>
    <dgm:pt modelId="{0EEE1EED-6B30-4109-8EAB-96CF6F6B0653}" type="pres">
      <dgm:prSet presAssocID="{E691DFB6-BE89-48D2-A3F9-F806B2C458D0}" presName="composite" presStyleCnt="0"/>
      <dgm:spPr>
        <a:ln>
          <a:noFill/>
        </a:ln>
        <a:effectLst>
          <a:outerShdw blurRad="44450" dist="27940" dir="5400000" algn="ctr">
            <a:srgbClr val="000000">
              <a:alpha val="32000"/>
            </a:srgbClr>
          </a:outerShdw>
        </a:effectLst>
        <a:sp3d>
          <a:bevelT w="190500" h="38100"/>
        </a:sp3d>
      </dgm:spPr>
    </dgm:pt>
    <dgm:pt modelId="{B8250309-B036-4F41-9721-EC8D6FB19C66}" type="pres">
      <dgm:prSet presAssocID="{E691DFB6-BE89-48D2-A3F9-F806B2C458D0}" presName="parTx" presStyleLbl="alignNode1" presStyleIdx="1" presStyleCnt="2">
        <dgm:presLayoutVars>
          <dgm:chMax val="0"/>
          <dgm:chPref val="0"/>
          <dgm:bulletEnabled val="1"/>
        </dgm:presLayoutVars>
      </dgm:prSet>
      <dgm:spPr/>
      <dgm:t>
        <a:bodyPr/>
        <a:lstStyle/>
        <a:p>
          <a:endParaRPr lang="it-IT"/>
        </a:p>
      </dgm:t>
    </dgm:pt>
    <dgm:pt modelId="{20C92013-AA7F-4FC5-8ADD-173E426839E1}" type="pres">
      <dgm:prSet presAssocID="{E691DFB6-BE89-48D2-A3F9-F806B2C458D0}" presName="desTx" presStyleLbl="alignAccFollowNode1" presStyleIdx="1" presStyleCnt="2">
        <dgm:presLayoutVars>
          <dgm:bulletEnabled val="1"/>
        </dgm:presLayoutVars>
      </dgm:prSet>
      <dgm:spPr/>
      <dgm:t>
        <a:bodyPr/>
        <a:lstStyle/>
        <a:p>
          <a:endParaRPr lang="it-IT"/>
        </a:p>
      </dgm:t>
    </dgm:pt>
  </dgm:ptLst>
  <dgm:cxnLst>
    <dgm:cxn modelId="{BCC1D953-DE6C-4DAC-BD5C-AFDC396D0EDC}" type="presOf" srcId="{2AC039BE-6D7B-4133-9F52-4C79D86B0331}" destId="{20C92013-AA7F-4FC5-8ADD-173E426839E1}" srcOrd="0" destOrd="6" presId="urn:microsoft.com/office/officeart/2005/8/layout/hList1"/>
    <dgm:cxn modelId="{B897FA56-CFA8-4566-9CE6-14803F4D4048}" type="presOf" srcId="{1BCEFF2A-AB4D-46CA-BE23-6BB3EE760C8F}" destId="{20C92013-AA7F-4FC5-8ADD-173E426839E1}" srcOrd="0" destOrd="5" presId="urn:microsoft.com/office/officeart/2005/8/layout/hList1"/>
    <dgm:cxn modelId="{9484D4ED-A8AD-4FDC-9930-E3BDF5A0BD2B}" type="presOf" srcId="{16BBE916-64BE-4BFB-96F0-ED92E533914B}" destId="{FEBE2FE4-8F27-4B14-A01C-2FC2F37FAC0E}" srcOrd="0" destOrd="1" presId="urn:microsoft.com/office/officeart/2005/8/layout/hList1"/>
    <dgm:cxn modelId="{06B43F68-F3D4-4BEE-A5FE-46A19CFD52E6}" type="presOf" srcId="{3F92787F-4A62-472B-BD84-C761B2686A51}" destId="{FEBE2FE4-8F27-4B14-A01C-2FC2F37FAC0E}" srcOrd="0" destOrd="2" presId="urn:microsoft.com/office/officeart/2005/8/layout/hList1"/>
    <dgm:cxn modelId="{DA3C913D-7376-4EBD-9390-D512D821E85D}" srcId="{567B3B1E-E709-4C4A-A6C8-F2E6A94D78A7}" destId="{5A41D4AC-924A-494D-AF3F-908F7936C012}" srcOrd="0" destOrd="0" parTransId="{02B78E53-A845-4D92-B798-36A21F8041D3}" sibTransId="{0E1CCE2A-E85F-4866-A76F-1B06903CBD4C}"/>
    <dgm:cxn modelId="{F76FDCBA-7165-4165-8185-585511834F20}" type="presOf" srcId="{28F6BB92-C5F6-4921-8293-2B5DECDF5643}" destId="{FEBE2FE4-8F27-4B14-A01C-2FC2F37FAC0E}" srcOrd="0" destOrd="3" presId="urn:microsoft.com/office/officeart/2005/8/layout/hList1"/>
    <dgm:cxn modelId="{F0FC1F65-09A2-4C53-A1BF-BB5CEF3DC761}" srcId="{0BFBE266-A6E6-40FA-9042-B40B4B32BA60}" destId="{E691DFB6-BE89-48D2-A3F9-F806B2C458D0}" srcOrd="1" destOrd="0" parTransId="{0214FE9F-AAC1-4437-A16E-E141B959CEAE}" sibTransId="{986A97CC-DC47-41AB-B237-5F4C2BD23678}"/>
    <dgm:cxn modelId="{F4A8F942-1270-4BF1-9D08-6326C0D33CEA}" type="presOf" srcId="{E691DFB6-BE89-48D2-A3F9-F806B2C458D0}" destId="{B8250309-B036-4F41-9721-EC8D6FB19C66}" srcOrd="0" destOrd="0" presId="urn:microsoft.com/office/officeart/2005/8/layout/hList1"/>
    <dgm:cxn modelId="{1B928586-91F2-434E-AF50-11E428C1A15E}" type="presOf" srcId="{5A41D4AC-924A-494D-AF3F-908F7936C012}" destId="{FEBE2FE4-8F27-4B14-A01C-2FC2F37FAC0E}" srcOrd="0" destOrd="0" presId="urn:microsoft.com/office/officeart/2005/8/layout/hList1"/>
    <dgm:cxn modelId="{8A772934-D0BF-4704-9952-D28320B975D4}" srcId="{E691DFB6-BE89-48D2-A3F9-F806B2C458D0}" destId="{1BCEFF2A-AB4D-46CA-BE23-6BB3EE760C8F}" srcOrd="5" destOrd="0" parTransId="{BF3AB5AA-5B7E-45F9-B79F-9249C068DD24}" sibTransId="{A1063175-1135-4008-8780-1B945CEA183F}"/>
    <dgm:cxn modelId="{2F6EE977-44AC-49AD-B9EB-C8DBD4D978BF}" srcId="{567B3B1E-E709-4C4A-A6C8-F2E6A94D78A7}" destId="{3F92787F-4A62-472B-BD84-C761B2686A51}" srcOrd="2" destOrd="0" parTransId="{799EC7F4-1605-4B43-9BB4-D7D69E9926CF}" sibTransId="{17E9AD3D-E6B3-44FF-B835-E488DB49121E}"/>
    <dgm:cxn modelId="{F38E0432-C221-42EB-AA44-A324D5FAE3A4}" type="presOf" srcId="{58618269-9455-41E3-AA88-F23C3EA8E8EC}" destId="{20C92013-AA7F-4FC5-8ADD-173E426839E1}" srcOrd="0" destOrd="4" presId="urn:microsoft.com/office/officeart/2005/8/layout/hList1"/>
    <dgm:cxn modelId="{077CCFC8-B905-4016-9348-C158C86F3A82}" srcId="{E691DFB6-BE89-48D2-A3F9-F806B2C458D0}" destId="{2AC039BE-6D7B-4133-9F52-4C79D86B0331}" srcOrd="6" destOrd="0" parTransId="{41517666-FB0B-4D08-A891-38D27AE5A518}" sibTransId="{683CA993-7050-4FC6-9053-18229F0F1E8D}"/>
    <dgm:cxn modelId="{355C7D01-87C5-4698-9126-9B96F4CBDFA7}" type="presOf" srcId="{567B3B1E-E709-4C4A-A6C8-F2E6A94D78A7}" destId="{56142A4A-04A4-442A-82B1-3BD7A9244729}" srcOrd="0" destOrd="0" presId="urn:microsoft.com/office/officeart/2005/8/layout/hList1"/>
    <dgm:cxn modelId="{DF345A22-DD59-49EF-A2EB-B3D595BDA8C9}" srcId="{E691DFB6-BE89-48D2-A3F9-F806B2C458D0}" destId="{6050570B-A5E7-4B6F-A747-84FD4C17AD36}" srcOrd="0" destOrd="0" parTransId="{1C14FC84-F749-4B8E-9302-F938925C1C79}" sibTransId="{5A2BC066-4F13-460F-BFD8-A35B0AA9A9B1}"/>
    <dgm:cxn modelId="{31E6654F-3448-4782-972D-ADDED5F0A5C3}" srcId="{E691DFB6-BE89-48D2-A3F9-F806B2C458D0}" destId="{D434819A-62D1-4D27-A8F0-E747A9F3143B}" srcOrd="3" destOrd="0" parTransId="{CE9137FF-304C-4143-9A58-8FAE8AEFEB8D}" sibTransId="{C3777E71-835F-4175-A853-72EEA586EB68}"/>
    <dgm:cxn modelId="{D7FA082C-2C26-4488-87A3-5AC152EC8A88}" srcId="{567B3B1E-E709-4C4A-A6C8-F2E6A94D78A7}" destId="{16BBE916-64BE-4BFB-96F0-ED92E533914B}" srcOrd="1" destOrd="0" parTransId="{CCD61844-4B29-4271-AD04-1275F0EB8D85}" sibTransId="{1E11A0D3-C961-4E34-B565-6E2D8568A423}"/>
    <dgm:cxn modelId="{F03DF89A-490C-476B-812C-3913200D6A01}" srcId="{E691DFB6-BE89-48D2-A3F9-F806B2C458D0}" destId="{58618269-9455-41E3-AA88-F23C3EA8E8EC}" srcOrd="4" destOrd="0" parTransId="{CE0C4867-7C62-433F-BF01-6382A22BF3B8}" sibTransId="{411C9246-1286-47DF-A768-A772F3513FF7}"/>
    <dgm:cxn modelId="{92A05800-7D64-445C-8C86-BBFD4A4A1A10}" srcId="{0BFBE266-A6E6-40FA-9042-B40B4B32BA60}" destId="{567B3B1E-E709-4C4A-A6C8-F2E6A94D78A7}" srcOrd="0" destOrd="0" parTransId="{D020F6D2-FF49-4E60-A23A-D27AADD5C2EF}" sibTransId="{4872ED64-18E8-42F1-9ABF-D5EC8D7E4361}"/>
    <dgm:cxn modelId="{1C33BB9C-D9BF-4950-95B8-F8249C19D33C}" srcId="{567B3B1E-E709-4C4A-A6C8-F2E6A94D78A7}" destId="{28F6BB92-C5F6-4921-8293-2B5DECDF5643}" srcOrd="3" destOrd="0" parTransId="{521BD82A-D196-40F7-AACC-18E56CCD6331}" sibTransId="{7F1760F9-C14F-4518-BB28-FEE7037C7DA2}"/>
    <dgm:cxn modelId="{76E5FAD5-BF13-4336-92D2-7630A32A8207}" srcId="{E691DFB6-BE89-48D2-A3F9-F806B2C458D0}" destId="{263D61B1-6A4C-4741-BE8E-1E3314DE4583}" srcOrd="1" destOrd="0" parTransId="{FFBCF3C8-4266-4138-95A9-6468F0A85792}" sibTransId="{4F409FC3-944A-4612-8052-0BC53F0E8D26}"/>
    <dgm:cxn modelId="{9D9B37A5-9D20-47A2-8D47-94916DA6F076}" type="presOf" srcId="{6050570B-A5E7-4B6F-A747-84FD4C17AD36}" destId="{20C92013-AA7F-4FC5-8ADD-173E426839E1}" srcOrd="0" destOrd="0" presId="urn:microsoft.com/office/officeart/2005/8/layout/hList1"/>
    <dgm:cxn modelId="{D2C8AFB2-99AB-4488-9EEA-DF12EEA53B2B}" type="presOf" srcId="{263D61B1-6A4C-4741-BE8E-1E3314DE4583}" destId="{20C92013-AA7F-4FC5-8ADD-173E426839E1}" srcOrd="0" destOrd="1" presId="urn:microsoft.com/office/officeart/2005/8/layout/hList1"/>
    <dgm:cxn modelId="{47D0E42F-C7D3-47A2-91CD-8E246A8EE75A}" type="presOf" srcId="{0BFBE266-A6E6-40FA-9042-B40B4B32BA60}" destId="{E5CD2CA0-5D5B-44EE-A8EE-3CC67BFD4A4D}" srcOrd="0" destOrd="0" presId="urn:microsoft.com/office/officeart/2005/8/layout/hList1"/>
    <dgm:cxn modelId="{07095F79-2A4E-4D76-AEFE-C5322CC6F2DE}" type="presOf" srcId="{D434819A-62D1-4D27-A8F0-E747A9F3143B}" destId="{20C92013-AA7F-4FC5-8ADD-173E426839E1}" srcOrd="0" destOrd="3" presId="urn:microsoft.com/office/officeart/2005/8/layout/hList1"/>
    <dgm:cxn modelId="{7EE579E7-8B15-4CE7-A4C0-51FC014A79A5}" type="presOf" srcId="{F958B219-B3DE-469F-A930-7BE332F7A825}" destId="{FEBE2FE4-8F27-4B14-A01C-2FC2F37FAC0E}" srcOrd="0" destOrd="4" presId="urn:microsoft.com/office/officeart/2005/8/layout/hList1"/>
    <dgm:cxn modelId="{83B87728-6D58-421C-8864-710D1AC92766}" srcId="{E691DFB6-BE89-48D2-A3F9-F806B2C458D0}" destId="{9E389D4C-1A10-4327-8326-CBBD6C7C8086}" srcOrd="2" destOrd="0" parTransId="{74B3C421-A4E9-40C5-8F4D-BDB562FA2F16}" sibTransId="{BADACAF3-F73E-40F7-93AE-F18E9BA4CD67}"/>
    <dgm:cxn modelId="{9D8DFA72-8F3D-48FD-9986-C0BB3BBEFD7C}" type="presOf" srcId="{9E389D4C-1A10-4327-8326-CBBD6C7C8086}" destId="{20C92013-AA7F-4FC5-8ADD-173E426839E1}" srcOrd="0" destOrd="2" presId="urn:microsoft.com/office/officeart/2005/8/layout/hList1"/>
    <dgm:cxn modelId="{81C845A3-F118-4D15-A33B-B0C22DE4AB64}" srcId="{567B3B1E-E709-4C4A-A6C8-F2E6A94D78A7}" destId="{F958B219-B3DE-469F-A930-7BE332F7A825}" srcOrd="4" destOrd="0" parTransId="{563CA57C-6C34-4BAB-9E32-2D35D8D0D949}" sibTransId="{128D4459-787D-4DA3-BBBA-0F00864D7B87}"/>
    <dgm:cxn modelId="{06A778D5-F4D1-4CEF-8817-C4E414D4CD72}" type="presParOf" srcId="{E5CD2CA0-5D5B-44EE-A8EE-3CC67BFD4A4D}" destId="{1849E01E-3B9C-4DB1-807F-86F80DDC877D}" srcOrd="0" destOrd="0" presId="urn:microsoft.com/office/officeart/2005/8/layout/hList1"/>
    <dgm:cxn modelId="{3C9931B1-5A37-451E-B295-164DE3802168}" type="presParOf" srcId="{1849E01E-3B9C-4DB1-807F-86F80DDC877D}" destId="{56142A4A-04A4-442A-82B1-3BD7A9244729}" srcOrd="0" destOrd="0" presId="urn:microsoft.com/office/officeart/2005/8/layout/hList1"/>
    <dgm:cxn modelId="{BFC20206-0B9A-48D9-BE28-0410B94BD80D}" type="presParOf" srcId="{1849E01E-3B9C-4DB1-807F-86F80DDC877D}" destId="{FEBE2FE4-8F27-4B14-A01C-2FC2F37FAC0E}" srcOrd="1" destOrd="0" presId="urn:microsoft.com/office/officeart/2005/8/layout/hList1"/>
    <dgm:cxn modelId="{80301CC2-1AE0-4A68-BCF7-E50D8B1B8F11}" type="presParOf" srcId="{E5CD2CA0-5D5B-44EE-A8EE-3CC67BFD4A4D}" destId="{F399F3DE-A1FD-45CB-9C40-3FB4A73B3C8B}" srcOrd="1" destOrd="0" presId="urn:microsoft.com/office/officeart/2005/8/layout/hList1"/>
    <dgm:cxn modelId="{FD9B7B6B-69FC-4A21-B1FC-4E54B2E1A657}" type="presParOf" srcId="{E5CD2CA0-5D5B-44EE-A8EE-3CC67BFD4A4D}" destId="{0EEE1EED-6B30-4109-8EAB-96CF6F6B0653}" srcOrd="2" destOrd="0" presId="urn:microsoft.com/office/officeart/2005/8/layout/hList1"/>
    <dgm:cxn modelId="{8E0D54F6-92FE-48CC-A311-16AECA65A045}" type="presParOf" srcId="{0EEE1EED-6B30-4109-8EAB-96CF6F6B0653}" destId="{B8250309-B036-4F41-9721-EC8D6FB19C66}" srcOrd="0" destOrd="0" presId="urn:microsoft.com/office/officeart/2005/8/layout/hList1"/>
    <dgm:cxn modelId="{FE840364-3B9C-444D-95AB-CB01E1F48280}" type="presParOf" srcId="{0EEE1EED-6B30-4109-8EAB-96CF6F6B0653}" destId="{20C92013-AA7F-4FC5-8ADD-173E426839E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BFBE266-A6E6-40FA-9042-B40B4B32BA60}"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567B3B1E-E709-4C4A-A6C8-F2E6A94D78A7}">
      <dgm:prSet phldrT="[Testo]" custT="1">
        <dgm:style>
          <a:lnRef idx="0">
            <a:schemeClr val="accent3"/>
          </a:lnRef>
          <a:fillRef idx="3">
            <a:schemeClr val="accent3"/>
          </a:fillRef>
          <a:effectRef idx="3">
            <a:schemeClr val="accent3"/>
          </a:effectRef>
          <a:fontRef idx="minor">
            <a:schemeClr val="lt1"/>
          </a:fontRef>
        </dgm:style>
      </dgm:prSet>
      <dgm:spPr>
        <a:solidFill>
          <a:srgbClr val="00B050"/>
        </a:solidFill>
        <a:ln/>
      </dgm:spPr>
      <dgm:t>
        <a:bodyPr/>
        <a:lstStyle/>
        <a:p>
          <a:r>
            <a:rPr lang="it-IT" sz="3200" b="0" dirty="0" smtClean="0">
              <a:solidFill>
                <a:schemeClr val="tx1"/>
              </a:solidFill>
              <a:effectLst>
                <a:outerShdw blurRad="38100" dist="38100" dir="2700000" algn="tl">
                  <a:srgbClr val="000000">
                    <a:alpha val="43137"/>
                  </a:srgbClr>
                </a:outerShdw>
              </a:effectLst>
            </a:rPr>
            <a:t>Vantaggi</a:t>
          </a:r>
          <a:endParaRPr lang="it-IT" sz="3200" b="0" dirty="0">
            <a:solidFill>
              <a:schemeClr val="tx1"/>
            </a:solidFill>
            <a:effectLst>
              <a:outerShdw blurRad="38100" dist="38100" dir="2700000" algn="tl">
                <a:srgbClr val="000000">
                  <a:alpha val="43137"/>
                </a:srgbClr>
              </a:outerShdw>
            </a:effectLst>
          </a:endParaRPr>
        </a:p>
      </dgm:t>
    </dgm:pt>
    <dgm:pt modelId="{D020F6D2-FF49-4E60-A23A-D27AADD5C2EF}" type="parTrans" cxnId="{92A05800-7D64-445C-8C86-BBFD4A4A1A10}">
      <dgm:prSet/>
      <dgm:spPr/>
      <dgm:t>
        <a:bodyPr/>
        <a:lstStyle/>
        <a:p>
          <a:endParaRPr lang="it-IT" sz="1800"/>
        </a:p>
      </dgm:t>
    </dgm:pt>
    <dgm:pt modelId="{4872ED64-18E8-42F1-9ABF-D5EC8D7E4361}" type="sibTrans" cxnId="{92A05800-7D64-445C-8C86-BBFD4A4A1A10}">
      <dgm:prSet/>
      <dgm:spPr/>
      <dgm:t>
        <a:bodyPr/>
        <a:lstStyle/>
        <a:p>
          <a:endParaRPr lang="it-IT" sz="1800"/>
        </a:p>
      </dgm:t>
    </dgm:pt>
    <dgm:pt modelId="{5A41D4AC-924A-494D-AF3F-908F7936C012}">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Metodo intuitivo</a:t>
          </a:r>
          <a:endParaRPr lang="it-IT" sz="1800" dirty="0"/>
        </a:p>
      </dgm:t>
    </dgm:pt>
    <dgm:pt modelId="{02B78E53-A845-4D92-B798-36A21F8041D3}" type="parTrans" cxnId="{DA3C913D-7376-4EBD-9390-D512D821E85D}">
      <dgm:prSet/>
      <dgm:spPr/>
      <dgm:t>
        <a:bodyPr/>
        <a:lstStyle/>
        <a:p>
          <a:endParaRPr lang="it-IT" sz="1800"/>
        </a:p>
      </dgm:t>
    </dgm:pt>
    <dgm:pt modelId="{0E1CCE2A-E85F-4866-A76F-1B06903CBD4C}" type="sibTrans" cxnId="{DA3C913D-7376-4EBD-9390-D512D821E85D}">
      <dgm:prSet/>
      <dgm:spPr/>
      <dgm:t>
        <a:bodyPr/>
        <a:lstStyle/>
        <a:p>
          <a:endParaRPr lang="it-IT" sz="1800"/>
        </a:p>
      </dgm:t>
    </dgm:pt>
    <dgm:pt modelId="{3F92787F-4A62-472B-BD84-C761B2686A51}">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Facile applicazione</a:t>
          </a:r>
          <a:endParaRPr lang="it-IT" sz="1800" dirty="0"/>
        </a:p>
      </dgm:t>
    </dgm:pt>
    <dgm:pt modelId="{799EC7F4-1605-4B43-9BB4-D7D69E9926CF}" type="parTrans" cxnId="{2F6EE977-44AC-49AD-B9EB-C8DBD4D978BF}">
      <dgm:prSet/>
      <dgm:spPr/>
      <dgm:t>
        <a:bodyPr/>
        <a:lstStyle/>
        <a:p>
          <a:endParaRPr lang="it-IT" sz="1800"/>
        </a:p>
      </dgm:t>
    </dgm:pt>
    <dgm:pt modelId="{17E9AD3D-E6B3-44FF-B835-E488DB49121E}" type="sibTrans" cxnId="{2F6EE977-44AC-49AD-B9EB-C8DBD4D978BF}">
      <dgm:prSet/>
      <dgm:spPr/>
      <dgm:t>
        <a:bodyPr/>
        <a:lstStyle/>
        <a:p>
          <a:endParaRPr lang="it-IT" sz="1800"/>
        </a:p>
      </dgm:t>
    </dgm:pt>
    <dgm:pt modelId="{E691DFB6-BE89-48D2-A3F9-F806B2C458D0}">
      <dgm:prSet phldrT="[Testo]" custT="1"/>
      <dgm:spPr>
        <a:solidFill>
          <a:srgbClr val="FF0000"/>
        </a:solidFill>
        <a:ln>
          <a:noFill/>
        </a:ln>
        <a:effectLst>
          <a:outerShdw blurRad="44450" dist="27940" dir="5400000" algn="ctr">
            <a:srgbClr val="000000">
              <a:alpha val="32000"/>
            </a:srgbClr>
          </a:outerShdw>
        </a:effectLst>
        <a:sp3d>
          <a:bevelT w="190500" h="38100"/>
        </a:sp3d>
      </dgm:spPr>
      <dgm:t>
        <a:bodyPr/>
        <a:lstStyle/>
        <a:p>
          <a:r>
            <a:rPr lang="it-IT" sz="3200" b="0" dirty="0" smtClean="0">
              <a:solidFill>
                <a:schemeClr val="tx1"/>
              </a:solidFill>
              <a:effectLst>
                <a:outerShdw blurRad="38100" dist="38100" dir="2700000" algn="tl">
                  <a:srgbClr val="000000">
                    <a:alpha val="43137"/>
                  </a:srgbClr>
                </a:outerShdw>
              </a:effectLst>
            </a:rPr>
            <a:t>Svantaggi</a:t>
          </a:r>
          <a:endParaRPr lang="it-IT" sz="3200" b="0" dirty="0">
            <a:solidFill>
              <a:schemeClr val="tx1"/>
            </a:solidFill>
            <a:effectLst>
              <a:outerShdw blurRad="38100" dist="38100" dir="2700000" algn="tl">
                <a:srgbClr val="000000">
                  <a:alpha val="43137"/>
                </a:srgbClr>
              </a:outerShdw>
            </a:effectLst>
          </a:endParaRPr>
        </a:p>
      </dgm:t>
    </dgm:pt>
    <dgm:pt modelId="{0214FE9F-AAC1-4437-A16E-E141B959CEAE}" type="parTrans" cxnId="{F0FC1F65-09A2-4C53-A1BF-BB5CEF3DC761}">
      <dgm:prSet/>
      <dgm:spPr/>
      <dgm:t>
        <a:bodyPr/>
        <a:lstStyle/>
        <a:p>
          <a:endParaRPr lang="it-IT" sz="1800"/>
        </a:p>
      </dgm:t>
    </dgm:pt>
    <dgm:pt modelId="{986A97CC-DC47-41AB-B237-5F4C2BD23678}" type="sibTrans" cxnId="{F0FC1F65-09A2-4C53-A1BF-BB5CEF3DC761}">
      <dgm:prSet/>
      <dgm:spPr/>
      <dgm:t>
        <a:bodyPr/>
        <a:lstStyle/>
        <a:p>
          <a:endParaRPr lang="it-IT" sz="1800"/>
        </a:p>
      </dgm:t>
    </dgm:pt>
    <dgm:pt modelId="{6050570B-A5E7-4B6F-A747-84FD4C17AD3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Ignora tutti i flussi di cassa successivi al </a:t>
          </a:r>
          <a:r>
            <a:rPr lang="it-IT" sz="1800" dirty="0" err="1" smtClean="0"/>
            <a:t>cut</a:t>
          </a:r>
          <a:r>
            <a:rPr lang="it-IT" sz="1800" dirty="0" smtClean="0"/>
            <a:t> off</a:t>
          </a:r>
          <a:endParaRPr lang="it-IT" sz="1800" dirty="0"/>
        </a:p>
      </dgm:t>
    </dgm:pt>
    <dgm:pt modelId="{1C14FC84-F749-4B8E-9302-F938925C1C79}" type="parTrans" cxnId="{DF345A22-DD59-49EF-A2EB-B3D595BDA8C9}">
      <dgm:prSet/>
      <dgm:spPr/>
      <dgm:t>
        <a:bodyPr/>
        <a:lstStyle/>
        <a:p>
          <a:endParaRPr lang="it-IT" sz="1800"/>
        </a:p>
      </dgm:t>
    </dgm:pt>
    <dgm:pt modelId="{5A2BC066-4F13-460F-BFD8-A35B0AA9A9B1}" type="sibTrans" cxnId="{DF345A22-DD59-49EF-A2EB-B3D595BDA8C9}">
      <dgm:prSet/>
      <dgm:spPr/>
      <dgm:t>
        <a:bodyPr/>
        <a:lstStyle/>
        <a:p>
          <a:endParaRPr lang="it-IT" sz="1800"/>
        </a:p>
      </dgm:t>
    </dgm:pt>
    <dgm:pt modelId="{F958B219-B3DE-469F-A930-7BE332F7A825}">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Indicatore del rischio dell’operazione</a:t>
          </a:r>
          <a:endParaRPr lang="it-IT" sz="1800" dirty="0"/>
        </a:p>
      </dgm:t>
    </dgm:pt>
    <dgm:pt modelId="{563CA57C-6C34-4BAB-9E32-2D35D8D0D949}" type="parTrans" cxnId="{81C845A3-F118-4D15-A33B-B0C22DE4AB64}">
      <dgm:prSet/>
      <dgm:spPr/>
      <dgm:t>
        <a:bodyPr/>
        <a:lstStyle/>
        <a:p>
          <a:endParaRPr lang="it-IT"/>
        </a:p>
      </dgm:t>
    </dgm:pt>
    <dgm:pt modelId="{128D4459-787D-4DA3-BBBA-0F00864D7B87}" type="sibTrans" cxnId="{81C845A3-F118-4D15-A33B-B0C22DE4AB64}">
      <dgm:prSet/>
      <dgm:spPr/>
      <dgm:t>
        <a:bodyPr/>
        <a:lstStyle/>
        <a:p>
          <a:endParaRPr lang="it-IT"/>
        </a:p>
      </dgm:t>
    </dgm:pt>
    <dgm:pt modelId="{9E389D4C-1A10-4327-8326-CBBD6C7C808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Il PBP base non considera i flussi di cassa attualizzati</a:t>
          </a:r>
          <a:endParaRPr lang="it-IT" sz="1800" dirty="0"/>
        </a:p>
      </dgm:t>
    </dgm:pt>
    <dgm:pt modelId="{74B3C421-A4E9-40C5-8F4D-BDB562FA2F16}" type="parTrans" cxnId="{83B87728-6D58-421C-8864-710D1AC92766}">
      <dgm:prSet/>
      <dgm:spPr/>
      <dgm:t>
        <a:bodyPr/>
        <a:lstStyle/>
        <a:p>
          <a:endParaRPr lang="it-IT"/>
        </a:p>
      </dgm:t>
    </dgm:pt>
    <dgm:pt modelId="{BADACAF3-F73E-40F7-93AE-F18E9BA4CD67}" type="sibTrans" cxnId="{83B87728-6D58-421C-8864-710D1AC92766}">
      <dgm:prSet/>
      <dgm:spPr/>
      <dgm:t>
        <a:bodyPr/>
        <a:lstStyle/>
        <a:p>
          <a:endParaRPr lang="it-IT"/>
        </a:p>
      </dgm:t>
    </dgm:pt>
    <dgm:pt modelId="{16BBE916-64BE-4BFB-96F0-ED92E533914B}">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CCD61844-4B29-4271-AD04-1275F0EB8D85}" type="parTrans" cxnId="{D7FA082C-2C26-4488-87A3-5AC152EC8A88}">
      <dgm:prSet/>
      <dgm:spPr/>
      <dgm:t>
        <a:bodyPr/>
        <a:lstStyle/>
        <a:p>
          <a:endParaRPr lang="it-IT"/>
        </a:p>
      </dgm:t>
    </dgm:pt>
    <dgm:pt modelId="{1E11A0D3-C961-4E34-B565-6E2D8568A423}" type="sibTrans" cxnId="{D7FA082C-2C26-4488-87A3-5AC152EC8A88}">
      <dgm:prSet/>
      <dgm:spPr/>
      <dgm:t>
        <a:bodyPr/>
        <a:lstStyle/>
        <a:p>
          <a:endParaRPr lang="it-IT"/>
        </a:p>
      </dgm:t>
    </dgm:pt>
    <dgm:pt modelId="{28F6BB92-C5F6-4921-8293-2B5DECDF5643}">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521BD82A-D196-40F7-AACC-18E56CCD6331}" type="parTrans" cxnId="{1C33BB9C-D9BF-4950-95B8-F8249C19D33C}">
      <dgm:prSet/>
      <dgm:spPr/>
      <dgm:t>
        <a:bodyPr/>
        <a:lstStyle/>
        <a:p>
          <a:endParaRPr lang="it-IT"/>
        </a:p>
      </dgm:t>
    </dgm:pt>
    <dgm:pt modelId="{7F1760F9-C14F-4518-BB28-FEE7037C7DA2}" type="sibTrans" cxnId="{1C33BB9C-D9BF-4950-95B8-F8249C19D33C}">
      <dgm:prSet/>
      <dgm:spPr/>
      <dgm:t>
        <a:bodyPr/>
        <a:lstStyle/>
        <a:p>
          <a:endParaRPr lang="it-IT"/>
        </a:p>
      </dgm:t>
    </dgm:pt>
    <dgm:pt modelId="{263D61B1-6A4C-4741-BE8E-1E3314DE4583}">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FFBCF3C8-4266-4138-95A9-6468F0A85792}" type="parTrans" cxnId="{76E5FAD5-BF13-4336-92D2-7630A32A8207}">
      <dgm:prSet/>
      <dgm:spPr/>
      <dgm:t>
        <a:bodyPr/>
        <a:lstStyle/>
        <a:p>
          <a:endParaRPr lang="it-IT"/>
        </a:p>
      </dgm:t>
    </dgm:pt>
    <dgm:pt modelId="{4F409FC3-944A-4612-8052-0BC53F0E8D26}" type="sibTrans" cxnId="{76E5FAD5-BF13-4336-92D2-7630A32A8207}">
      <dgm:prSet/>
      <dgm:spPr/>
      <dgm:t>
        <a:bodyPr/>
        <a:lstStyle/>
        <a:p>
          <a:endParaRPr lang="it-IT"/>
        </a:p>
      </dgm:t>
    </dgm:pt>
    <dgm:pt modelId="{1BCEFF2A-AB4D-46CA-BE23-6BB3EE760C8F}">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BF3AB5AA-5B7E-45F9-B79F-9249C068DD24}" type="parTrans" cxnId="{8A772934-D0BF-4704-9952-D28320B975D4}">
      <dgm:prSet/>
      <dgm:spPr/>
      <dgm:t>
        <a:bodyPr/>
        <a:lstStyle/>
        <a:p>
          <a:endParaRPr lang="it-IT"/>
        </a:p>
      </dgm:t>
    </dgm:pt>
    <dgm:pt modelId="{A1063175-1135-4008-8780-1B945CEA183F}" type="sibTrans" cxnId="{8A772934-D0BF-4704-9952-D28320B975D4}">
      <dgm:prSet/>
      <dgm:spPr/>
      <dgm:t>
        <a:bodyPr/>
        <a:lstStyle/>
        <a:p>
          <a:endParaRPr lang="it-IT"/>
        </a:p>
      </dgm:t>
    </dgm:pt>
    <dgm:pt modelId="{58618269-9455-41E3-AA88-F23C3EA8E8EC}">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b="0" dirty="0" smtClean="0">
              <a:solidFill>
                <a:schemeClr val="tx1"/>
              </a:solidFill>
            </a:rPr>
            <a:t>E’ solo un indicatore del livello di rischio, non del rendimento dell’operazione</a:t>
          </a:r>
          <a:endParaRPr lang="it-IT" sz="1800" b="0" dirty="0">
            <a:solidFill>
              <a:schemeClr val="tx1"/>
            </a:solidFill>
          </a:endParaRPr>
        </a:p>
      </dgm:t>
    </dgm:pt>
    <dgm:pt modelId="{CE0C4867-7C62-433F-BF01-6382A22BF3B8}" type="parTrans" cxnId="{F03DF89A-490C-476B-812C-3913200D6A01}">
      <dgm:prSet/>
      <dgm:spPr/>
      <dgm:t>
        <a:bodyPr/>
        <a:lstStyle/>
        <a:p>
          <a:endParaRPr lang="it-IT"/>
        </a:p>
      </dgm:t>
    </dgm:pt>
    <dgm:pt modelId="{411C9246-1286-47DF-A768-A772F3513FF7}" type="sibTrans" cxnId="{F03DF89A-490C-476B-812C-3913200D6A01}">
      <dgm:prSet/>
      <dgm:spPr/>
      <dgm:t>
        <a:bodyPr/>
        <a:lstStyle/>
        <a:p>
          <a:endParaRPr lang="it-IT"/>
        </a:p>
      </dgm:t>
    </dgm:pt>
    <dgm:pt modelId="{D434819A-62D1-4D27-A8F0-E747A9F3143B}">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CE9137FF-304C-4143-9A58-8FAE8AEFEB8D}" type="parTrans" cxnId="{31E6654F-3448-4782-972D-ADDED5F0A5C3}">
      <dgm:prSet/>
      <dgm:spPr/>
      <dgm:t>
        <a:bodyPr/>
        <a:lstStyle/>
        <a:p>
          <a:endParaRPr lang="it-IT"/>
        </a:p>
      </dgm:t>
    </dgm:pt>
    <dgm:pt modelId="{C3777E71-835F-4175-A853-72EEA586EB68}" type="sibTrans" cxnId="{31E6654F-3448-4782-972D-ADDED5F0A5C3}">
      <dgm:prSet/>
      <dgm:spPr/>
      <dgm:t>
        <a:bodyPr/>
        <a:lstStyle/>
        <a:p>
          <a:endParaRPr lang="it-IT"/>
        </a:p>
      </dgm:t>
    </dgm:pt>
    <dgm:pt modelId="{E7D12B94-1316-4CD8-B218-6FF948F6B228}">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Il </a:t>
          </a:r>
          <a:r>
            <a:rPr lang="it-IT" sz="1800" dirty="0" err="1" smtClean="0"/>
            <a:t>cut</a:t>
          </a:r>
          <a:r>
            <a:rPr lang="it-IT" sz="1800" dirty="0" smtClean="0"/>
            <a:t> off (numero di anni di recupero oltre i quali si decide di non effettuare l’investimento)  periodo è determinato in modo oggettivo</a:t>
          </a:r>
          <a:endParaRPr lang="it-IT" sz="1800" dirty="0"/>
        </a:p>
      </dgm:t>
    </dgm:pt>
    <dgm:pt modelId="{400ECF2D-9040-4E2B-B3CA-3EDE938BCFE2}" type="parTrans" cxnId="{9669EA7E-01EB-4D92-9592-4BBE5D0BA760}">
      <dgm:prSet/>
      <dgm:spPr/>
      <dgm:t>
        <a:bodyPr/>
        <a:lstStyle/>
        <a:p>
          <a:endParaRPr lang="it-IT"/>
        </a:p>
      </dgm:t>
    </dgm:pt>
    <dgm:pt modelId="{EB9FD2C7-C8B0-42FA-95B5-4D1EC5360CDF}" type="sibTrans" cxnId="{9669EA7E-01EB-4D92-9592-4BBE5D0BA760}">
      <dgm:prSet/>
      <dgm:spPr/>
      <dgm:t>
        <a:bodyPr/>
        <a:lstStyle/>
        <a:p>
          <a:endParaRPr lang="it-IT"/>
        </a:p>
      </dgm:t>
    </dgm:pt>
    <dgm:pt modelId="{D10466EF-EB6E-42B4-9A08-4FF724FAD94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CCE836CD-398E-4447-BD6D-59E8C345F5FA}" type="parTrans" cxnId="{CF353409-7FD8-4EFC-8845-B4F0DF3A1103}">
      <dgm:prSet/>
      <dgm:spPr/>
      <dgm:t>
        <a:bodyPr/>
        <a:lstStyle/>
        <a:p>
          <a:endParaRPr lang="it-IT"/>
        </a:p>
      </dgm:t>
    </dgm:pt>
    <dgm:pt modelId="{B597294D-0A39-418A-8079-7E92CB94CBDE}" type="sibTrans" cxnId="{CF353409-7FD8-4EFC-8845-B4F0DF3A1103}">
      <dgm:prSet/>
      <dgm:spPr/>
      <dgm:t>
        <a:bodyPr/>
        <a:lstStyle/>
        <a:p>
          <a:endParaRPr lang="it-IT"/>
        </a:p>
      </dgm:t>
    </dgm:pt>
    <dgm:pt modelId="{67E5A8AF-9143-4B4E-938D-007513F9402F}">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Utilizza </a:t>
          </a:r>
          <a:r>
            <a:rPr lang="it-IT" sz="1800" dirty="0" smtClean="0"/>
            <a:t>valori </a:t>
          </a:r>
          <a:r>
            <a:rPr lang="it-IT" sz="1800" dirty="0" smtClean="0"/>
            <a:t>finanziari (flussi di cassa)</a:t>
          </a:r>
          <a:endParaRPr lang="it-IT" sz="1800" dirty="0"/>
        </a:p>
      </dgm:t>
    </dgm:pt>
    <dgm:pt modelId="{5A30C8CF-C808-4AEF-A686-139CBA5A3678}" type="parTrans" cxnId="{BEAC5DCD-747C-41B1-9938-DD88E1734D67}">
      <dgm:prSet/>
      <dgm:spPr/>
      <dgm:t>
        <a:bodyPr/>
        <a:lstStyle/>
        <a:p>
          <a:endParaRPr lang="it-IT"/>
        </a:p>
      </dgm:t>
    </dgm:pt>
    <dgm:pt modelId="{D046238D-7165-471D-BCDA-378F46DB5C8F}" type="sibTrans" cxnId="{BEAC5DCD-747C-41B1-9938-DD88E1734D67}">
      <dgm:prSet/>
      <dgm:spPr/>
      <dgm:t>
        <a:bodyPr/>
        <a:lstStyle/>
        <a:p>
          <a:endParaRPr lang="it-IT"/>
        </a:p>
      </dgm:t>
    </dgm:pt>
    <dgm:pt modelId="{E67E005E-0A1E-44C5-8D8F-B2FC400EDC63}">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5459187C-AD42-4317-AB7A-2CBC479A5D8C}" type="parTrans" cxnId="{921DB14A-4952-436A-A952-B1AC47C42C83}">
      <dgm:prSet/>
      <dgm:spPr/>
      <dgm:t>
        <a:bodyPr/>
        <a:lstStyle/>
        <a:p>
          <a:endParaRPr lang="it-IT"/>
        </a:p>
      </dgm:t>
    </dgm:pt>
    <dgm:pt modelId="{65E3BF60-1F65-4855-817B-4AF9867BEA33}" type="sibTrans" cxnId="{921DB14A-4952-436A-A952-B1AC47C42C83}">
      <dgm:prSet/>
      <dgm:spPr/>
      <dgm:t>
        <a:bodyPr/>
        <a:lstStyle/>
        <a:p>
          <a:endParaRPr lang="it-IT"/>
        </a:p>
      </dgm:t>
    </dgm:pt>
    <dgm:pt modelId="{E5CD2CA0-5D5B-44EE-A8EE-3CC67BFD4A4D}" type="pres">
      <dgm:prSet presAssocID="{0BFBE266-A6E6-40FA-9042-B40B4B32BA60}" presName="Name0" presStyleCnt="0">
        <dgm:presLayoutVars>
          <dgm:dir/>
          <dgm:animLvl val="lvl"/>
          <dgm:resizeHandles val="exact"/>
        </dgm:presLayoutVars>
      </dgm:prSet>
      <dgm:spPr/>
      <dgm:t>
        <a:bodyPr/>
        <a:lstStyle/>
        <a:p>
          <a:endParaRPr lang="it-IT"/>
        </a:p>
      </dgm:t>
    </dgm:pt>
    <dgm:pt modelId="{1849E01E-3B9C-4DB1-807F-86F80DDC877D}" type="pres">
      <dgm:prSet presAssocID="{567B3B1E-E709-4C4A-A6C8-F2E6A94D78A7}" presName="composite" presStyleCnt="0"/>
      <dgm:spPr>
        <a:ln>
          <a:noFill/>
        </a:ln>
        <a:effectLst>
          <a:outerShdw blurRad="44450" dist="27940" dir="5400000" algn="ctr">
            <a:srgbClr val="000000">
              <a:alpha val="32000"/>
            </a:srgbClr>
          </a:outerShdw>
        </a:effectLst>
        <a:sp3d>
          <a:bevelT w="190500" h="38100"/>
        </a:sp3d>
      </dgm:spPr>
    </dgm:pt>
    <dgm:pt modelId="{56142A4A-04A4-442A-82B1-3BD7A9244729}" type="pres">
      <dgm:prSet presAssocID="{567B3B1E-E709-4C4A-A6C8-F2E6A94D78A7}" presName="parTx" presStyleLbl="alignNode1" presStyleIdx="0" presStyleCnt="2">
        <dgm:presLayoutVars>
          <dgm:chMax val="0"/>
          <dgm:chPref val="0"/>
          <dgm:bulletEnabled val="1"/>
        </dgm:presLayoutVars>
      </dgm:prSet>
      <dgm:spPr/>
      <dgm:t>
        <a:bodyPr/>
        <a:lstStyle/>
        <a:p>
          <a:endParaRPr lang="it-IT"/>
        </a:p>
      </dgm:t>
    </dgm:pt>
    <dgm:pt modelId="{FEBE2FE4-8F27-4B14-A01C-2FC2F37FAC0E}" type="pres">
      <dgm:prSet presAssocID="{567B3B1E-E709-4C4A-A6C8-F2E6A94D78A7}" presName="desTx" presStyleLbl="alignAccFollowNode1" presStyleIdx="0" presStyleCnt="2">
        <dgm:presLayoutVars>
          <dgm:bulletEnabled val="1"/>
        </dgm:presLayoutVars>
      </dgm:prSet>
      <dgm:spPr/>
      <dgm:t>
        <a:bodyPr/>
        <a:lstStyle/>
        <a:p>
          <a:endParaRPr lang="it-IT"/>
        </a:p>
      </dgm:t>
    </dgm:pt>
    <dgm:pt modelId="{F399F3DE-A1FD-45CB-9C40-3FB4A73B3C8B}" type="pres">
      <dgm:prSet presAssocID="{4872ED64-18E8-42F1-9ABF-D5EC8D7E4361}" presName="space" presStyleCnt="0"/>
      <dgm:spPr>
        <a:ln>
          <a:noFill/>
        </a:ln>
        <a:effectLst>
          <a:outerShdw blurRad="44450" dist="27940" dir="5400000" algn="ctr">
            <a:srgbClr val="000000">
              <a:alpha val="32000"/>
            </a:srgbClr>
          </a:outerShdw>
        </a:effectLst>
        <a:sp3d>
          <a:bevelT w="190500" h="38100"/>
        </a:sp3d>
      </dgm:spPr>
    </dgm:pt>
    <dgm:pt modelId="{0EEE1EED-6B30-4109-8EAB-96CF6F6B0653}" type="pres">
      <dgm:prSet presAssocID="{E691DFB6-BE89-48D2-A3F9-F806B2C458D0}" presName="composite" presStyleCnt="0"/>
      <dgm:spPr>
        <a:ln>
          <a:noFill/>
        </a:ln>
        <a:effectLst>
          <a:outerShdw blurRad="44450" dist="27940" dir="5400000" algn="ctr">
            <a:srgbClr val="000000">
              <a:alpha val="32000"/>
            </a:srgbClr>
          </a:outerShdw>
        </a:effectLst>
        <a:sp3d>
          <a:bevelT w="190500" h="38100"/>
        </a:sp3d>
      </dgm:spPr>
    </dgm:pt>
    <dgm:pt modelId="{B8250309-B036-4F41-9721-EC8D6FB19C66}" type="pres">
      <dgm:prSet presAssocID="{E691DFB6-BE89-48D2-A3F9-F806B2C458D0}" presName="parTx" presStyleLbl="alignNode1" presStyleIdx="1" presStyleCnt="2">
        <dgm:presLayoutVars>
          <dgm:chMax val="0"/>
          <dgm:chPref val="0"/>
          <dgm:bulletEnabled val="1"/>
        </dgm:presLayoutVars>
      </dgm:prSet>
      <dgm:spPr/>
      <dgm:t>
        <a:bodyPr/>
        <a:lstStyle/>
        <a:p>
          <a:endParaRPr lang="it-IT"/>
        </a:p>
      </dgm:t>
    </dgm:pt>
    <dgm:pt modelId="{20C92013-AA7F-4FC5-8ADD-173E426839E1}" type="pres">
      <dgm:prSet presAssocID="{E691DFB6-BE89-48D2-A3F9-F806B2C458D0}" presName="desTx" presStyleLbl="alignAccFollowNode1" presStyleIdx="1" presStyleCnt="2">
        <dgm:presLayoutVars>
          <dgm:bulletEnabled val="1"/>
        </dgm:presLayoutVars>
      </dgm:prSet>
      <dgm:spPr/>
      <dgm:t>
        <a:bodyPr/>
        <a:lstStyle/>
        <a:p>
          <a:endParaRPr lang="it-IT"/>
        </a:p>
      </dgm:t>
    </dgm:pt>
  </dgm:ptLst>
  <dgm:cxnLst>
    <dgm:cxn modelId="{298C75AA-9E3E-48ED-AAC0-30D918AA30DC}" type="presOf" srcId="{1BCEFF2A-AB4D-46CA-BE23-6BB3EE760C8F}" destId="{20C92013-AA7F-4FC5-8ADD-173E426839E1}" srcOrd="0" destOrd="7" presId="urn:microsoft.com/office/officeart/2005/8/layout/hList1"/>
    <dgm:cxn modelId="{F0FC1F65-09A2-4C53-A1BF-BB5CEF3DC761}" srcId="{0BFBE266-A6E6-40FA-9042-B40B4B32BA60}" destId="{E691DFB6-BE89-48D2-A3F9-F806B2C458D0}" srcOrd="1" destOrd="0" parTransId="{0214FE9F-AAC1-4437-A16E-E141B959CEAE}" sibTransId="{986A97CC-DC47-41AB-B237-5F4C2BD23678}"/>
    <dgm:cxn modelId="{578C3EFF-AC52-46D4-94DC-B5A20A968441}" type="presOf" srcId="{E67E005E-0A1E-44C5-8D8F-B2FC400EDC63}" destId="{FEBE2FE4-8F27-4B14-A01C-2FC2F37FAC0E}" srcOrd="0" destOrd="5" presId="urn:microsoft.com/office/officeart/2005/8/layout/hList1"/>
    <dgm:cxn modelId="{34CA3184-2AF9-4C00-83FA-3BDA50BAFD08}" type="presOf" srcId="{D10466EF-EB6E-42B4-9A08-4FF724FAD946}" destId="{20C92013-AA7F-4FC5-8ADD-173E426839E1}" srcOrd="0" destOrd="1" presId="urn:microsoft.com/office/officeart/2005/8/layout/hList1"/>
    <dgm:cxn modelId="{83B87728-6D58-421C-8864-710D1AC92766}" srcId="{E691DFB6-BE89-48D2-A3F9-F806B2C458D0}" destId="{9E389D4C-1A10-4327-8326-CBBD6C7C8086}" srcOrd="4" destOrd="0" parTransId="{74B3C421-A4E9-40C5-8F4D-BDB562FA2F16}" sibTransId="{BADACAF3-F73E-40F7-93AE-F18E9BA4CD67}"/>
    <dgm:cxn modelId="{92A05800-7D64-445C-8C86-BBFD4A4A1A10}" srcId="{0BFBE266-A6E6-40FA-9042-B40B4B32BA60}" destId="{567B3B1E-E709-4C4A-A6C8-F2E6A94D78A7}" srcOrd="0" destOrd="0" parTransId="{D020F6D2-FF49-4E60-A23A-D27AADD5C2EF}" sibTransId="{4872ED64-18E8-42F1-9ABF-D5EC8D7E4361}"/>
    <dgm:cxn modelId="{E20DF1C3-568F-46BB-A4D9-E63BC19816D5}" type="presOf" srcId="{67E5A8AF-9143-4B4E-938D-007513F9402F}" destId="{FEBE2FE4-8F27-4B14-A01C-2FC2F37FAC0E}" srcOrd="0" destOrd="6" presId="urn:microsoft.com/office/officeart/2005/8/layout/hList1"/>
    <dgm:cxn modelId="{36BC343A-86FD-4370-9C73-FCD0F636166D}" type="presOf" srcId="{3F92787F-4A62-472B-BD84-C761B2686A51}" destId="{FEBE2FE4-8F27-4B14-A01C-2FC2F37FAC0E}" srcOrd="0" destOrd="2" presId="urn:microsoft.com/office/officeart/2005/8/layout/hList1"/>
    <dgm:cxn modelId="{C74FBE47-AE39-4C38-9205-1A34BF222079}" type="presOf" srcId="{567B3B1E-E709-4C4A-A6C8-F2E6A94D78A7}" destId="{56142A4A-04A4-442A-82B1-3BD7A9244729}" srcOrd="0" destOrd="0" presId="urn:microsoft.com/office/officeart/2005/8/layout/hList1"/>
    <dgm:cxn modelId="{DA3C913D-7376-4EBD-9390-D512D821E85D}" srcId="{567B3B1E-E709-4C4A-A6C8-F2E6A94D78A7}" destId="{5A41D4AC-924A-494D-AF3F-908F7936C012}" srcOrd="0" destOrd="0" parTransId="{02B78E53-A845-4D92-B798-36A21F8041D3}" sibTransId="{0E1CCE2A-E85F-4866-A76F-1B06903CBD4C}"/>
    <dgm:cxn modelId="{9669EA7E-01EB-4D92-9592-4BBE5D0BA760}" srcId="{E691DFB6-BE89-48D2-A3F9-F806B2C458D0}" destId="{E7D12B94-1316-4CD8-B218-6FF948F6B228}" srcOrd="2" destOrd="0" parTransId="{400ECF2D-9040-4E2B-B3CA-3EDE938BCFE2}" sibTransId="{EB9FD2C7-C8B0-42FA-95B5-4D1EC5360CDF}"/>
    <dgm:cxn modelId="{FFBA6B2D-CE35-4611-B4A3-888AA20185C9}" type="presOf" srcId="{0BFBE266-A6E6-40FA-9042-B40B4B32BA60}" destId="{E5CD2CA0-5D5B-44EE-A8EE-3CC67BFD4A4D}" srcOrd="0" destOrd="0" presId="urn:microsoft.com/office/officeart/2005/8/layout/hList1"/>
    <dgm:cxn modelId="{ACE563BC-005F-4C1C-B353-E0E1CDF22C48}" type="presOf" srcId="{D434819A-62D1-4D27-A8F0-E747A9F3143B}" destId="{20C92013-AA7F-4FC5-8ADD-173E426839E1}" srcOrd="0" destOrd="5" presId="urn:microsoft.com/office/officeart/2005/8/layout/hList1"/>
    <dgm:cxn modelId="{1C33BB9C-D9BF-4950-95B8-F8249C19D33C}" srcId="{567B3B1E-E709-4C4A-A6C8-F2E6A94D78A7}" destId="{28F6BB92-C5F6-4921-8293-2B5DECDF5643}" srcOrd="3" destOrd="0" parTransId="{521BD82A-D196-40F7-AACC-18E56CCD6331}" sibTransId="{7F1760F9-C14F-4518-BB28-FEE7037C7DA2}"/>
    <dgm:cxn modelId="{8A772934-D0BF-4704-9952-D28320B975D4}" srcId="{E691DFB6-BE89-48D2-A3F9-F806B2C458D0}" destId="{1BCEFF2A-AB4D-46CA-BE23-6BB3EE760C8F}" srcOrd="7" destOrd="0" parTransId="{BF3AB5AA-5B7E-45F9-B79F-9249C068DD24}" sibTransId="{A1063175-1135-4008-8780-1B945CEA183F}"/>
    <dgm:cxn modelId="{E051BD8A-52E8-46CD-BD16-842B1EC42694}" type="presOf" srcId="{E691DFB6-BE89-48D2-A3F9-F806B2C458D0}" destId="{B8250309-B036-4F41-9721-EC8D6FB19C66}" srcOrd="0" destOrd="0" presId="urn:microsoft.com/office/officeart/2005/8/layout/hList1"/>
    <dgm:cxn modelId="{921DB14A-4952-436A-A952-B1AC47C42C83}" srcId="{567B3B1E-E709-4C4A-A6C8-F2E6A94D78A7}" destId="{E67E005E-0A1E-44C5-8D8F-B2FC400EDC63}" srcOrd="5" destOrd="0" parTransId="{5459187C-AD42-4317-AB7A-2CBC479A5D8C}" sibTransId="{65E3BF60-1F65-4855-817B-4AF9867BEA33}"/>
    <dgm:cxn modelId="{58DED0D9-56B6-418F-A4EA-B8076322FD4F}" type="presOf" srcId="{9E389D4C-1A10-4327-8326-CBBD6C7C8086}" destId="{20C92013-AA7F-4FC5-8ADD-173E426839E1}" srcOrd="0" destOrd="4" presId="urn:microsoft.com/office/officeart/2005/8/layout/hList1"/>
    <dgm:cxn modelId="{A6A3400E-3FF7-4A7A-885C-95D1D336276B}" type="presOf" srcId="{E7D12B94-1316-4CD8-B218-6FF948F6B228}" destId="{20C92013-AA7F-4FC5-8ADD-173E426839E1}" srcOrd="0" destOrd="2" presId="urn:microsoft.com/office/officeart/2005/8/layout/hList1"/>
    <dgm:cxn modelId="{F03DF89A-490C-476B-812C-3913200D6A01}" srcId="{E691DFB6-BE89-48D2-A3F9-F806B2C458D0}" destId="{58618269-9455-41E3-AA88-F23C3EA8E8EC}" srcOrd="6" destOrd="0" parTransId="{CE0C4867-7C62-433F-BF01-6382A22BF3B8}" sibTransId="{411C9246-1286-47DF-A768-A772F3513FF7}"/>
    <dgm:cxn modelId="{81C845A3-F118-4D15-A33B-B0C22DE4AB64}" srcId="{567B3B1E-E709-4C4A-A6C8-F2E6A94D78A7}" destId="{F958B219-B3DE-469F-A930-7BE332F7A825}" srcOrd="4" destOrd="0" parTransId="{563CA57C-6C34-4BAB-9E32-2D35D8D0D949}" sibTransId="{128D4459-787D-4DA3-BBBA-0F00864D7B87}"/>
    <dgm:cxn modelId="{1D400BE0-6AA1-44D3-8677-A62B47F5A942}" type="presOf" srcId="{16BBE916-64BE-4BFB-96F0-ED92E533914B}" destId="{FEBE2FE4-8F27-4B14-A01C-2FC2F37FAC0E}" srcOrd="0" destOrd="1" presId="urn:microsoft.com/office/officeart/2005/8/layout/hList1"/>
    <dgm:cxn modelId="{2F6EE977-44AC-49AD-B9EB-C8DBD4D978BF}" srcId="{567B3B1E-E709-4C4A-A6C8-F2E6A94D78A7}" destId="{3F92787F-4A62-472B-BD84-C761B2686A51}" srcOrd="2" destOrd="0" parTransId="{799EC7F4-1605-4B43-9BB4-D7D69E9926CF}" sibTransId="{17E9AD3D-E6B3-44FF-B835-E488DB49121E}"/>
    <dgm:cxn modelId="{5354C792-4EB6-4A87-850A-D2EC1A68F2B9}" type="presOf" srcId="{F958B219-B3DE-469F-A930-7BE332F7A825}" destId="{FEBE2FE4-8F27-4B14-A01C-2FC2F37FAC0E}" srcOrd="0" destOrd="4" presId="urn:microsoft.com/office/officeart/2005/8/layout/hList1"/>
    <dgm:cxn modelId="{B7057734-65A2-4A02-86D8-75DA7F3DB549}" type="presOf" srcId="{5A41D4AC-924A-494D-AF3F-908F7936C012}" destId="{FEBE2FE4-8F27-4B14-A01C-2FC2F37FAC0E}" srcOrd="0" destOrd="0" presId="urn:microsoft.com/office/officeart/2005/8/layout/hList1"/>
    <dgm:cxn modelId="{E75EB190-A13D-4453-B95F-BA8C356BFEEA}" type="presOf" srcId="{6050570B-A5E7-4B6F-A747-84FD4C17AD36}" destId="{20C92013-AA7F-4FC5-8ADD-173E426839E1}" srcOrd="0" destOrd="0" presId="urn:microsoft.com/office/officeart/2005/8/layout/hList1"/>
    <dgm:cxn modelId="{248B7A65-EFE7-4C89-8079-5A82702D6EEF}" type="presOf" srcId="{263D61B1-6A4C-4741-BE8E-1E3314DE4583}" destId="{20C92013-AA7F-4FC5-8ADD-173E426839E1}" srcOrd="0" destOrd="3" presId="urn:microsoft.com/office/officeart/2005/8/layout/hList1"/>
    <dgm:cxn modelId="{BEAC5DCD-747C-41B1-9938-DD88E1734D67}" srcId="{567B3B1E-E709-4C4A-A6C8-F2E6A94D78A7}" destId="{67E5A8AF-9143-4B4E-938D-007513F9402F}" srcOrd="6" destOrd="0" parTransId="{5A30C8CF-C808-4AEF-A686-139CBA5A3678}" sibTransId="{D046238D-7165-471D-BCDA-378F46DB5C8F}"/>
    <dgm:cxn modelId="{59AA0958-151D-4815-816E-E68FC93D544C}" type="presOf" srcId="{28F6BB92-C5F6-4921-8293-2B5DECDF5643}" destId="{FEBE2FE4-8F27-4B14-A01C-2FC2F37FAC0E}" srcOrd="0" destOrd="3" presId="urn:microsoft.com/office/officeart/2005/8/layout/hList1"/>
    <dgm:cxn modelId="{76E5FAD5-BF13-4336-92D2-7630A32A8207}" srcId="{E691DFB6-BE89-48D2-A3F9-F806B2C458D0}" destId="{263D61B1-6A4C-4741-BE8E-1E3314DE4583}" srcOrd="3" destOrd="0" parTransId="{FFBCF3C8-4266-4138-95A9-6468F0A85792}" sibTransId="{4F409FC3-944A-4612-8052-0BC53F0E8D26}"/>
    <dgm:cxn modelId="{CF353409-7FD8-4EFC-8845-B4F0DF3A1103}" srcId="{E691DFB6-BE89-48D2-A3F9-F806B2C458D0}" destId="{D10466EF-EB6E-42B4-9A08-4FF724FAD946}" srcOrd="1" destOrd="0" parTransId="{CCE836CD-398E-4447-BD6D-59E8C345F5FA}" sibTransId="{B597294D-0A39-418A-8079-7E92CB94CBDE}"/>
    <dgm:cxn modelId="{0E7544C5-ADE6-45A6-8F80-9D023B37B5B8}" type="presOf" srcId="{58618269-9455-41E3-AA88-F23C3EA8E8EC}" destId="{20C92013-AA7F-4FC5-8ADD-173E426839E1}" srcOrd="0" destOrd="6" presId="urn:microsoft.com/office/officeart/2005/8/layout/hList1"/>
    <dgm:cxn modelId="{D7FA082C-2C26-4488-87A3-5AC152EC8A88}" srcId="{567B3B1E-E709-4C4A-A6C8-F2E6A94D78A7}" destId="{16BBE916-64BE-4BFB-96F0-ED92E533914B}" srcOrd="1" destOrd="0" parTransId="{CCD61844-4B29-4271-AD04-1275F0EB8D85}" sibTransId="{1E11A0D3-C961-4E34-B565-6E2D8568A423}"/>
    <dgm:cxn modelId="{DF345A22-DD59-49EF-A2EB-B3D595BDA8C9}" srcId="{E691DFB6-BE89-48D2-A3F9-F806B2C458D0}" destId="{6050570B-A5E7-4B6F-A747-84FD4C17AD36}" srcOrd="0" destOrd="0" parTransId="{1C14FC84-F749-4B8E-9302-F938925C1C79}" sibTransId="{5A2BC066-4F13-460F-BFD8-A35B0AA9A9B1}"/>
    <dgm:cxn modelId="{31E6654F-3448-4782-972D-ADDED5F0A5C3}" srcId="{E691DFB6-BE89-48D2-A3F9-F806B2C458D0}" destId="{D434819A-62D1-4D27-A8F0-E747A9F3143B}" srcOrd="5" destOrd="0" parTransId="{CE9137FF-304C-4143-9A58-8FAE8AEFEB8D}" sibTransId="{C3777E71-835F-4175-A853-72EEA586EB68}"/>
    <dgm:cxn modelId="{D1ACA6C8-C39D-4C3B-9352-8917681A9C23}" type="presParOf" srcId="{E5CD2CA0-5D5B-44EE-A8EE-3CC67BFD4A4D}" destId="{1849E01E-3B9C-4DB1-807F-86F80DDC877D}" srcOrd="0" destOrd="0" presId="urn:microsoft.com/office/officeart/2005/8/layout/hList1"/>
    <dgm:cxn modelId="{8E88A66D-1C97-42D8-AE20-17C7E16200AA}" type="presParOf" srcId="{1849E01E-3B9C-4DB1-807F-86F80DDC877D}" destId="{56142A4A-04A4-442A-82B1-3BD7A9244729}" srcOrd="0" destOrd="0" presId="urn:microsoft.com/office/officeart/2005/8/layout/hList1"/>
    <dgm:cxn modelId="{A5886C7C-2C60-44F0-8199-23B697CCB119}" type="presParOf" srcId="{1849E01E-3B9C-4DB1-807F-86F80DDC877D}" destId="{FEBE2FE4-8F27-4B14-A01C-2FC2F37FAC0E}" srcOrd="1" destOrd="0" presId="urn:microsoft.com/office/officeart/2005/8/layout/hList1"/>
    <dgm:cxn modelId="{2CAC1063-6488-4823-8225-E941AA6D5D7C}" type="presParOf" srcId="{E5CD2CA0-5D5B-44EE-A8EE-3CC67BFD4A4D}" destId="{F399F3DE-A1FD-45CB-9C40-3FB4A73B3C8B}" srcOrd="1" destOrd="0" presId="urn:microsoft.com/office/officeart/2005/8/layout/hList1"/>
    <dgm:cxn modelId="{22FCD6C2-D6E6-423A-8051-B2EE01F6C41F}" type="presParOf" srcId="{E5CD2CA0-5D5B-44EE-A8EE-3CC67BFD4A4D}" destId="{0EEE1EED-6B30-4109-8EAB-96CF6F6B0653}" srcOrd="2" destOrd="0" presId="urn:microsoft.com/office/officeart/2005/8/layout/hList1"/>
    <dgm:cxn modelId="{5D12E494-8A2F-44AC-8A8F-893FAFC1CB01}" type="presParOf" srcId="{0EEE1EED-6B30-4109-8EAB-96CF6F6B0653}" destId="{B8250309-B036-4F41-9721-EC8D6FB19C66}" srcOrd="0" destOrd="0" presId="urn:microsoft.com/office/officeart/2005/8/layout/hList1"/>
    <dgm:cxn modelId="{19D3AEC1-245B-4132-B43F-356EC3E89921}" type="presParOf" srcId="{0EEE1EED-6B30-4109-8EAB-96CF6F6B0653}" destId="{20C92013-AA7F-4FC5-8ADD-173E426839E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FBE266-A6E6-40FA-9042-B40B4B32BA60}"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567B3B1E-E709-4C4A-A6C8-F2E6A94D78A7}">
      <dgm:prSet phldrT="[Testo]" custT="1">
        <dgm:style>
          <a:lnRef idx="0">
            <a:schemeClr val="accent3"/>
          </a:lnRef>
          <a:fillRef idx="3">
            <a:schemeClr val="accent3"/>
          </a:fillRef>
          <a:effectRef idx="3">
            <a:schemeClr val="accent3"/>
          </a:effectRef>
          <a:fontRef idx="minor">
            <a:schemeClr val="lt1"/>
          </a:fontRef>
        </dgm:style>
      </dgm:prSet>
      <dgm:spPr>
        <a:solidFill>
          <a:srgbClr val="00B050"/>
        </a:solidFill>
        <a:ln/>
      </dgm:spPr>
      <dgm:t>
        <a:bodyPr/>
        <a:lstStyle/>
        <a:p>
          <a:r>
            <a:rPr lang="it-IT" sz="3200" b="0" dirty="0" smtClean="0">
              <a:solidFill>
                <a:schemeClr val="tx1"/>
              </a:solidFill>
              <a:effectLst>
                <a:outerShdw blurRad="38100" dist="38100" dir="2700000" algn="tl">
                  <a:srgbClr val="000000">
                    <a:alpha val="43137"/>
                  </a:srgbClr>
                </a:outerShdw>
              </a:effectLst>
            </a:rPr>
            <a:t>Vantaggi</a:t>
          </a:r>
          <a:endParaRPr lang="it-IT" sz="3200" b="0" dirty="0">
            <a:solidFill>
              <a:schemeClr val="tx1"/>
            </a:solidFill>
            <a:effectLst>
              <a:outerShdw blurRad="38100" dist="38100" dir="2700000" algn="tl">
                <a:srgbClr val="000000">
                  <a:alpha val="43137"/>
                </a:srgbClr>
              </a:outerShdw>
            </a:effectLst>
          </a:endParaRPr>
        </a:p>
      </dgm:t>
    </dgm:pt>
    <dgm:pt modelId="{D020F6D2-FF49-4E60-A23A-D27AADD5C2EF}" type="parTrans" cxnId="{92A05800-7D64-445C-8C86-BBFD4A4A1A10}">
      <dgm:prSet/>
      <dgm:spPr/>
      <dgm:t>
        <a:bodyPr/>
        <a:lstStyle/>
        <a:p>
          <a:endParaRPr lang="it-IT" sz="1800"/>
        </a:p>
      </dgm:t>
    </dgm:pt>
    <dgm:pt modelId="{4872ED64-18E8-42F1-9ABF-D5EC8D7E4361}" type="sibTrans" cxnId="{92A05800-7D64-445C-8C86-BBFD4A4A1A10}">
      <dgm:prSet/>
      <dgm:spPr/>
      <dgm:t>
        <a:bodyPr/>
        <a:lstStyle/>
        <a:p>
          <a:endParaRPr lang="it-IT" sz="1800"/>
        </a:p>
      </dgm:t>
    </dgm:pt>
    <dgm:pt modelId="{5A41D4AC-924A-494D-AF3F-908F7936C012}">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Metodo intuitivo</a:t>
          </a:r>
          <a:endParaRPr lang="it-IT" sz="1800" dirty="0"/>
        </a:p>
      </dgm:t>
    </dgm:pt>
    <dgm:pt modelId="{02B78E53-A845-4D92-B798-36A21F8041D3}" type="parTrans" cxnId="{DA3C913D-7376-4EBD-9390-D512D821E85D}">
      <dgm:prSet/>
      <dgm:spPr/>
      <dgm:t>
        <a:bodyPr/>
        <a:lstStyle/>
        <a:p>
          <a:endParaRPr lang="it-IT" sz="1800"/>
        </a:p>
      </dgm:t>
    </dgm:pt>
    <dgm:pt modelId="{0E1CCE2A-E85F-4866-A76F-1B06903CBD4C}" type="sibTrans" cxnId="{DA3C913D-7376-4EBD-9390-D512D821E85D}">
      <dgm:prSet/>
      <dgm:spPr/>
      <dgm:t>
        <a:bodyPr/>
        <a:lstStyle/>
        <a:p>
          <a:endParaRPr lang="it-IT" sz="1800"/>
        </a:p>
      </dgm:t>
    </dgm:pt>
    <dgm:pt modelId="{3F92787F-4A62-472B-BD84-C761B2686A51}">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Facile applicazione</a:t>
          </a:r>
          <a:endParaRPr lang="it-IT" sz="1800" dirty="0"/>
        </a:p>
      </dgm:t>
    </dgm:pt>
    <dgm:pt modelId="{799EC7F4-1605-4B43-9BB4-D7D69E9926CF}" type="parTrans" cxnId="{2F6EE977-44AC-49AD-B9EB-C8DBD4D978BF}">
      <dgm:prSet/>
      <dgm:spPr/>
      <dgm:t>
        <a:bodyPr/>
        <a:lstStyle/>
        <a:p>
          <a:endParaRPr lang="it-IT" sz="1800"/>
        </a:p>
      </dgm:t>
    </dgm:pt>
    <dgm:pt modelId="{17E9AD3D-E6B3-44FF-B835-E488DB49121E}" type="sibTrans" cxnId="{2F6EE977-44AC-49AD-B9EB-C8DBD4D978BF}">
      <dgm:prSet/>
      <dgm:spPr/>
      <dgm:t>
        <a:bodyPr/>
        <a:lstStyle/>
        <a:p>
          <a:endParaRPr lang="it-IT" sz="1800"/>
        </a:p>
      </dgm:t>
    </dgm:pt>
    <dgm:pt modelId="{E691DFB6-BE89-48D2-A3F9-F806B2C458D0}">
      <dgm:prSet phldrT="[Testo]" custT="1"/>
      <dgm:spPr>
        <a:solidFill>
          <a:srgbClr val="FF0000"/>
        </a:solidFill>
        <a:ln>
          <a:noFill/>
        </a:ln>
        <a:effectLst>
          <a:outerShdw blurRad="44450" dist="27940" dir="5400000" algn="ctr">
            <a:srgbClr val="000000">
              <a:alpha val="32000"/>
            </a:srgbClr>
          </a:outerShdw>
        </a:effectLst>
        <a:sp3d>
          <a:bevelT w="190500" h="38100"/>
        </a:sp3d>
      </dgm:spPr>
      <dgm:t>
        <a:bodyPr/>
        <a:lstStyle/>
        <a:p>
          <a:r>
            <a:rPr lang="it-IT" sz="3200" b="0" dirty="0" smtClean="0">
              <a:solidFill>
                <a:schemeClr val="tx1"/>
              </a:solidFill>
              <a:effectLst>
                <a:outerShdw blurRad="38100" dist="38100" dir="2700000" algn="tl">
                  <a:srgbClr val="000000">
                    <a:alpha val="43137"/>
                  </a:srgbClr>
                </a:outerShdw>
              </a:effectLst>
            </a:rPr>
            <a:t>Svantaggi</a:t>
          </a:r>
          <a:endParaRPr lang="it-IT" sz="3200" b="0" dirty="0">
            <a:solidFill>
              <a:schemeClr val="tx1"/>
            </a:solidFill>
            <a:effectLst>
              <a:outerShdw blurRad="38100" dist="38100" dir="2700000" algn="tl">
                <a:srgbClr val="000000">
                  <a:alpha val="43137"/>
                </a:srgbClr>
              </a:outerShdw>
            </a:effectLst>
          </a:endParaRPr>
        </a:p>
      </dgm:t>
    </dgm:pt>
    <dgm:pt modelId="{0214FE9F-AAC1-4437-A16E-E141B959CEAE}" type="parTrans" cxnId="{F0FC1F65-09A2-4C53-A1BF-BB5CEF3DC761}">
      <dgm:prSet/>
      <dgm:spPr/>
      <dgm:t>
        <a:bodyPr/>
        <a:lstStyle/>
        <a:p>
          <a:endParaRPr lang="it-IT" sz="1800"/>
        </a:p>
      </dgm:t>
    </dgm:pt>
    <dgm:pt modelId="{986A97CC-DC47-41AB-B237-5F4C2BD23678}" type="sibTrans" cxnId="{F0FC1F65-09A2-4C53-A1BF-BB5CEF3DC761}">
      <dgm:prSet/>
      <dgm:spPr/>
      <dgm:t>
        <a:bodyPr/>
        <a:lstStyle/>
        <a:p>
          <a:endParaRPr lang="it-IT" sz="1800"/>
        </a:p>
      </dgm:t>
    </dgm:pt>
    <dgm:pt modelId="{6050570B-A5E7-4B6F-A747-84FD4C17AD3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Non considera la rischiosità del progetto</a:t>
          </a:r>
          <a:endParaRPr lang="it-IT" sz="1800" dirty="0"/>
        </a:p>
      </dgm:t>
    </dgm:pt>
    <dgm:pt modelId="{1C14FC84-F749-4B8E-9302-F938925C1C79}" type="parTrans" cxnId="{DF345A22-DD59-49EF-A2EB-B3D595BDA8C9}">
      <dgm:prSet/>
      <dgm:spPr/>
      <dgm:t>
        <a:bodyPr/>
        <a:lstStyle/>
        <a:p>
          <a:endParaRPr lang="it-IT" sz="1800"/>
        </a:p>
      </dgm:t>
    </dgm:pt>
    <dgm:pt modelId="{5A2BC066-4F13-460F-BFD8-A35B0AA9A9B1}" type="sibTrans" cxnId="{DF345A22-DD59-49EF-A2EB-B3D595BDA8C9}">
      <dgm:prSet/>
      <dgm:spPr/>
      <dgm:t>
        <a:bodyPr/>
        <a:lstStyle/>
        <a:p>
          <a:endParaRPr lang="it-IT" sz="1800"/>
        </a:p>
      </dgm:t>
    </dgm:pt>
    <dgm:pt modelId="{9E389D4C-1A10-4327-8326-CBBD6C7C808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Considera valori medio che sono per definizione delle </a:t>
          </a:r>
          <a:r>
            <a:rPr lang="it-IT" sz="1800" dirty="0" err="1" smtClean="0"/>
            <a:t>proxy</a:t>
          </a:r>
          <a:r>
            <a:rPr lang="it-IT" sz="1800" dirty="0" smtClean="0"/>
            <a:t> della realtà</a:t>
          </a:r>
          <a:endParaRPr lang="it-IT" sz="1800" dirty="0"/>
        </a:p>
      </dgm:t>
    </dgm:pt>
    <dgm:pt modelId="{74B3C421-A4E9-40C5-8F4D-BDB562FA2F16}" type="parTrans" cxnId="{83B87728-6D58-421C-8864-710D1AC92766}">
      <dgm:prSet/>
      <dgm:spPr/>
      <dgm:t>
        <a:bodyPr/>
        <a:lstStyle/>
        <a:p>
          <a:endParaRPr lang="it-IT"/>
        </a:p>
      </dgm:t>
    </dgm:pt>
    <dgm:pt modelId="{BADACAF3-F73E-40F7-93AE-F18E9BA4CD67}" type="sibTrans" cxnId="{83B87728-6D58-421C-8864-710D1AC92766}">
      <dgm:prSet/>
      <dgm:spPr/>
      <dgm:t>
        <a:bodyPr/>
        <a:lstStyle/>
        <a:p>
          <a:endParaRPr lang="it-IT"/>
        </a:p>
      </dgm:t>
    </dgm:pt>
    <dgm:pt modelId="{16BBE916-64BE-4BFB-96F0-ED92E533914B}">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CCD61844-4B29-4271-AD04-1275F0EB8D85}" type="parTrans" cxnId="{D7FA082C-2C26-4488-87A3-5AC152EC8A88}">
      <dgm:prSet/>
      <dgm:spPr/>
      <dgm:t>
        <a:bodyPr/>
        <a:lstStyle/>
        <a:p>
          <a:endParaRPr lang="it-IT"/>
        </a:p>
      </dgm:t>
    </dgm:pt>
    <dgm:pt modelId="{1E11A0D3-C961-4E34-B565-6E2D8568A423}" type="sibTrans" cxnId="{D7FA082C-2C26-4488-87A3-5AC152EC8A88}">
      <dgm:prSet/>
      <dgm:spPr/>
      <dgm:t>
        <a:bodyPr/>
        <a:lstStyle/>
        <a:p>
          <a:endParaRPr lang="it-IT"/>
        </a:p>
      </dgm:t>
    </dgm:pt>
    <dgm:pt modelId="{28F6BB92-C5F6-4921-8293-2B5DECDF5643}">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521BD82A-D196-40F7-AACC-18E56CCD6331}" type="parTrans" cxnId="{1C33BB9C-D9BF-4950-95B8-F8249C19D33C}">
      <dgm:prSet/>
      <dgm:spPr/>
      <dgm:t>
        <a:bodyPr/>
        <a:lstStyle/>
        <a:p>
          <a:endParaRPr lang="it-IT"/>
        </a:p>
      </dgm:t>
    </dgm:pt>
    <dgm:pt modelId="{7F1760F9-C14F-4518-BB28-FEE7037C7DA2}" type="sibTrans" cxnId="{1C33BB9C-D9BF-4950-95B8-F8249C19D33C}">
      <dgm:prSet/>
      <dgm:spPr/>
      <dgm:t>
        <a:bodyPr/>
        <a:lstStyle/>
        <a:p>
          <a:endParaRPr lang="it-IT"/>
        </a:p>
      </dgm:t>
    </dgm:pt>
    <dgm:pt modelId="{263D61B1-6A4C-4741-BE8E-1E3314DE4583}">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FFBCF3C8-4266-4138-95A9-6468F0A85792}" type="parTrans" cxnId="{76E5FAD5-BF13-4336-92D2-7630A32A8207}">
      <dgm:prSet/>
      <dgm:spPr/>
      <dgm:t>
        <a:bodyPr/>
        <a:lstStyle/>
        <a:p>
          <a:endParaRPr lang="it-IT"/>
        </a:p>
      </dgm:t>
    </dgm:pt>
    <dgm:pt modelId="{4F409FC3-944A-4612-8052-0BC53F0E8D26}" type="sibTrans" cxnId="{76E5FAD5-BF13-4336-92D2-7630A32A8207}">
      <dgm:prSet/>
      <dgm:spPr/>
      <dgm:t>
        <a:bodyPr/>
        <a:lstStyle/>
        <a:p>
          <a:endParaRPr lang="it-IT"/>
        </a:p>
      </dgm:t>
    </dgm:pt>
    <dgm:pt modelId="{1BCEFF2A-AB4D-46CA-BE23-6BB3EE760C8F}">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BF3AB5AA-5B7E-45F9-B79F-9249C068DD24}" type="parTrans" cxnId="{8A772934-D0BF-4704-9952-D28320B975D4}">
      <dgm:prSet/>
      <dgm:spPr/>
      <dgm:t>
        <a:bodyPr/>
        <a:lstStyle/>
        <a:p>
          <a:endParaRPr lang="it-IT"/>
        </a:p>
      </dgm:t>
    </dgm:pt>
    <dgm:pt modelId="{A1063175-1135-4008-8780-1B945CEA183F}" type="sibTrans" cxnId="{8A772934-D0BF-4704-9952-D28320B975D4}">
      <dgm:prSet/>
      <dgm:spPr/>
      <dgm:t>
        <a:bodyPr/>
        <a:lstStyle/>
        <a:p>
          <a:endParaRPr lang="it-IT"/>
        </a:p>
      </dgm:t>
    </dgm:pt>
    <dgm:pt modelId="{58618269-9455-41E3-AA88-F23C3EA8E8EC}">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b="0" dirty="0" smtClean="0">
              <a:solidFill>
                <a:schemeClr val="tx1"/>
              </a:solidFill>
            </a:rPr>
            <a:t>Non considera il costo opportunità del capitale ed il valore finanziario del tempo</a:t>
          </a:r>
          <a:endParaRPr lang="it-IT" sz="1800" b="0" dirty="0">
            <a:solidFill>
              <a:schemeClr val="tx1"/>
            </a:solidFill>
          </a:endParaRPr>
        </a:p>
      </dgm:t>
    </dgm:pt>
    <dgm:pt modelId="{CE0C4867-7C62-433F-BF01-6382A22BF3B8}" type="parTrans" cxnId="{F03DF89A-490C-476B-812C-3913200D6A01}">
      <dgm:prSet/>
      <dgm:spPr/>
      <dgm:t>
        <a:bodyPr/>
        <a:lstStyle/>
        <a:p>
          <a:endParaRPr lang="it-IT"/>
        </a:p>
      </dgm:t>
    </dgm:pt>
    <dgm:pt modelId="{411C9246-1286-47DF-A768-A772F3513FF7}" type="sibTrans" cxnId="{F03DF89A-490C-476B-812C-3913200D6A01}">
      <dgm:prSet/>
      <dgm:spPr/>
      <dgm:t>
        <a:bodyPr/>
        <a:lstStyle/>
        <a:p>
          <a:endParaRPr lang="it-IT"/>
        </a:p>
      </dgm:t>
    </dgm:pt>
    <dgm:pt modelId="{D434819A-62D1-4D27-A8F0-E747A9F3143B}">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CE9137FF-304C-4143-9A58-8FAE8AEFEB8D}" type="parTrans" cxnId="{31E6654F-3448-4782-972D-ADDED5F0A5C3}">
      <dgm:prSet/>
      <dgm:spPr/>
      <dgm:t>
        <a:bodyPr/>
        <a:lstStyle/>
        <a:p>
          <a:endParaRPr lang="it-IT"/>
        </a:p>
      </dgm:t>
    </dgm:pt>
    <dgm:pt modelId="{C3777E71-835F-4175-A853-72EEA586EB68}" type="sibTrans" cxnId="{31E6654F-3448-4782-972D-ADDED5F0A5C3}">
      <dgm:prSet/>
      <dgm:spPr/>
      <dgm:t>
        <a:bodyPr/>
        <a:lstStyle/>
        <a:p>
          <a:endParaRPr lang="it-IT"/>
        </a:p>
      </dgm:t>
    </dgm:pt>
    <dgm:pt modelId="{E7D12B94-1316-4CD8-B218-6FF948F6B228}">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Non considera i flussi di cassa</a:t>
          </a:r>
          <a:endParaRPr lang="it-IT" sz="1800" dirty="0"/>
        </a:p>
      </dgm:t>
    </dgm:pt>
    <dgm:pt modelId="{400ECF2D-9040-4E2B-B3CA-3EDE938BCFE2}" type="parTrans" cxnId="{9669EA7E-01EB-4D92-9592-4BBE5D0BA760}">
      <dgm:prSet/>
      <dgm:spPr/>
      <dgm:t>
        <a:bodyPr/>
        <a:lstStyle/>
        <a:p>
          <a:endParaRPr lang="it-IT"/>
        </a:p>
      </dgm:t>
    </dgm:pt>
    <dgm:pt modelId="{EB9FD2C7-C8B0-42FA-95B5-4D1EC5360CDF}" type="sibTrans" cxnId="{9669EA7E-01EB-4D92-9592-4BBE5D0BA760}">
      <dgm:prSet/>
      <dgm:spPr/>
      <dgm:t>
        <a:bodyPr/>
        <a:lstStyle/>
        <a:p>
          <a:endParaRPr lang="it-IT"/>
        </a:p>
      </dgm:t>
    </dgm:pt>
    <dgm:pt modelId="{D10466EF-EB6E-42B4-9A08-4FF724FAD94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CCE836CD-398E-4447-BD6D-59E8C345F5FA}" type="parTrans" cxnId="{CF353409-7FD8-4EFC-8845-B4F0DF3A1103}">
      <dgm:prSet/>
      <dgm:spPr/>
      <dgm:t>
        <a:bodyPr/>
        <a:lstStyle/>
        <a:p>
          <a:endParaRPr lang="it-IT"/>
        </a:p>
      </dgm:t>
    </dgm:pt>
    <dgm:pt modelId="{B597294D-0A39-418A-8079-7E92CB94CBDE}" type="sibTrans" cxnId="{CF353409-7FD8-4EFC-8845-B4F0DF3A1103}">
      <dgm:prSet/>
      <dgm:spPr/>
      <dgm:t>
        <a:bodyPr/>
        <a:lstStyle/>
        <a:p>
          <a:endParaRPr lang="it-IT"/>
        </a:p>
      </dgm:t>
    </dgm:pt>
    <dgm:pt modelId="{E5CD2CA0-5D5B-44EE-A8EE-3CC67BFD4A4D}" type="pres">
      <dgm:prSet presAssocID="{0BFBE266-A6E6-40FA-9042-B40B4B32BA60}" presName="Name0" presStyleCnt="0">
        <dgm:presLayoutVars>
          <dgm:dir/>
          <dgm:animLvl val="lvl"/>
          <dgm:resizeHandles val="exact"/>
        </dgm:presLayoutVars>
      </dgm:prSet>
      <dgm:spPr/>
      <dgm:t>
        <a:bodyPr/>
        <a:lstStyle/>
        <a:p>
          <a:endParaRPr lang="it-IT"/>
        </a:p>
      </dgm:t>
    </dgm:pt>
    <dgm:pt modelId="{1849E01E-3B9C-4DB1-807F-86F80DDC877D}" type="pres">
      <dgm:prSet presAssocID="{567B3B1E-E709-4C4A-A6C8-F2E6A94D78A7}" presName="composite" presStyleCnt="0"/>
      <dgm:spPr>
        <a:ln>
          <a:noFill/>
        </a:ln>
        <a:effectLst>
          <a:outerShdw blurRad="44450" dist="27940" dir="5400000" algn="ctr">
            <a:srgbClr val="000000">
              <a:alpha val="32000"/>
            </a:srgbClr>
          </a:outerShdw>
        </a:effectLst>
        <a:sp3d>
          <a:bevelT w="190500" h="38100"/>
        </a:sp3d>
      </dgm:spPr>
    </dgm:pt>
    <dgm:pt modelId="{56142A4A-04A4-442A-82B1-3BD7A9244729}" type="pres">
      <dgm:prSet presAssocID="{567B3B1E-E709-4C4A-A6C8-F2E6A94D78A7}" presName="parTx" presStyleLbl="alignNode1" presStyleIdx="0" presStyleCnt="2">
        <dgm:presLayoutVars>
          <dgm:chMax val="0"/>
          <dgm:chPref val="0"/>
          <dgm:bulletEnabled val="1"/>
        </dgm:presLayoutVars>
      </dgm:prSet>
      <dgm:spPr/>
      <dgm:t>
        <a:bodyPr/>
        <a:lstStyle/>
        <a:p>
          <a:endParaRPr lang="it-IT"/>
        </a:p>
      </dgm:t>
    </dgm:pt>
    <dgm:pt modelId="{FEBE2FE4-8F27-4B14-A01C-2FC2F37FAC0E}" type="pres">
      <dgm:prSet presAssocID="{567B3B1E-E709-4C4A-A6C8-F2E6A94D78A7}" presName="desTx" presStyleLbl="alignAccFollowNode1" presStyleIdx="0" presStyleCnt="2">
        <dgm:presLayoutVars>
          <dgm:bulletEnabled val="1"/>
        </dgm:presLayoutVars>
      </dgm:prSet>
      <dgm:spPr/>
      <dgm:t>
        <a:bodyPr/>
        <a:lstStyle/>
        <a:p>
          <a:endParaRPr lang="it-IT"/>
        </a:p>
      </dgm:t>
    </dgm:pt>
    <dgm:pt modelId="{F399F3DE-A1FD-45CB-9C40-3FB4A73B3C8B}" type="pres">
      <dgm:prSet presAssocID="{4872ED64-18E8-42F1-9ABF-D5EC8D7E4361}" presName="space" presStyleCnt="0"/>
      <dgm:spPr>
        <a:ln>
          <a:noFill/>
        </a:ln>
        <a:effectLst>
          <a:outerShdw blurRad="44450" dist="27940" dir="5400000" algn="ctr">
            <a:srgbClr val="000000">
              <a:alpha val="32000"/>
            </a:srgbClr>
          </a:outerShdw>
        </a:effectLst>
        <a:sp3d>
          <a:bevelT w="190500" h="38100"/>
        </a:sp3d>
      </dgm:spPr>
    </dgm:pt>
    <dgm:pt modelId="{0EEE1EED-6B30-4109-8EAB-96CF6F6B0653}" type="pres">
      <dgm:prSet presAssocID="{E691DFB6-BE89-48D2-A3F9-F806B2C458D0}" presName="composite" presStyleCnt="0"/>
      <dgm:spPr>
        <a:ln>
          <a:noFill/>
        </a:ln>
        <a:effectLst>
          <a:outerShdw blurRad="44450" dist="27940" dir="5400000" algn="ctr">
            <a:srgbClr val="000000">
              <a:alpha val="32000"/>
            </a:srgbClr>
          </a:outerShdw>
        </a:effectLst>
        <a:sp3d>
          <a:bevelT w="190500" h="38100"/>
        </a:sp3d>
      </dgm:spPr>
    </dgm:pt>
    <dgm:pt modelId="{B8250309-B036-4F41-9721-EC8D6FB19C66}" type="pres">
      <dgm:prSet presAssocID="{E691DFB6-BE89-48D2-A3F9-F806B2C458D0}" presName="parTx" presStyleLbl="alignNode1" presStyleIdx="1" presStyleCnt="2">
        <dgm:presLayoutVars>
          <dgm:chMax val="0"/>
          <dgm:chPref val="0"/>
          <dgm:bulletEnabled val="1"/>
        </dgm:presLayoutVars>
      </dgm:prSet>
      <dgm:spPr/>
      <dgm:t>
        <a:bodyPr/>
        <a:lstStyle/>
        <a:p>
          <a:endParaRPr lang="it-IT"/>
        </a:p>
      </dgm:t>
    </dgm:pt>
    <dgm:pt modelId="{20C92013-AA7F-4FC5-8ADD-173E426839E1}" type="pres">
      <dgm:prSet presAssocID="{E691DFB6-BE89-48D2-A3F9-F806B2C458D0}" presName="desTx" presStyleLbl="alignAccFollowNode1" presStyleIdx="1" presStyleCnt="2">
        <dgm:presLayoutVars>
          <dgm:bulletEnabled val="1"/>
        </dgm:presLayoutVars>
      </dgm:prSet>
      <dgm:spPr/>
      <dgm:t>
        <a:bodyPr/>
        <a:lstStyle/>
        <a:p>
          <a:endParaRPr lang="it-IT"/>
        </a:p>
      </dgm:t>
    </dgm:pt>
  </dgm:ptLst>
  <dgm:cxnLst>
    <dgm:cxn modelId="{352B79FE-D8BD-48EE-9C9D-C56B93AF6A95}" type="presOf" srcId="{0BFBE266-A6E6-40FA-9042-B40B4B32BA60}" destId="{E5CD2CA0-5D5B-44EE-A8EE-3CC67BFD4A4D}" srcOrd="0" destOrd="0" presId="urn:microsoft.com/office/officeart/2005/8/layout/hList1"/>
    <dgm:cxn modelId="{DA3C913D-7376-4EBD-9390-D512D821E85D}" srcId="{567B3B1E-E709-4C4A-A6C8-F2E6A94D78A7}" destId="{5A41D4AC-924A-494D-AF3F-908F7936C012}" srcOrd="0" destOrd="0" parTransId="{02B78E53-A845-4D92-B798-36A21F8041D3}" sibTransId="{0E1CCE2A-E85F-4866-A76F-1B06903CBD4C}"/>
    <dgm:cxn modelId="{B82AAB0F-949A-454A-8C73-4ADE14585569}" type="presOf" srcId="{E691DFB6-BE89-48D2-A3F9-F806B2C458D0}" destId="{B8250309-B036-4F41-9721-EC8D6FB19C66}" srcOrd="0" destOrd="0" presId="urn:microsoft.com/office/officeart/2005/8/layout/hList1"/>
    <dgm:cxn modelId="{F0FC1F65-09A2-4C53-A1BF-BB5CEF3DC761}" srcId="{0BFBE266-A6E6-40FA-9042-B40B4B32BA60}" destId="{E691DFB6-BE89-48D2-A3F9-F806B2C458D0}" srcOrd="1" destOrd="0" parTransId="{0214FE9F-AAC1-4437-A16E-E141B959CEAE}" sibTransId="{986A97CC-DC47-41AB-B237-5F4C2BD23678}"/>
    <dgm:cxn modelId="{BF2BE621-7972-4D95-98A1-E292D097F074}" type="presOf" srcId="{D10466EF-EB6E-42B4-9A08-4FF724FAD946}" destId="{20C92013-AA7F-4FC5-8ADD-173E426839E1}" srcOrd="0" destOrd="1" presId="urn:microsoft.com/office/officeart/2005/8/layout/hList1"/>
    <dgm:cxn modelId="{8A772934-D0BF-4704-9952-D28320B975D4}" srcId="{E691DFB6-BE89-48D2-A3F9-F806B2C458D0}" destId="{1BCEFF2A-AB4D-46CA-BE23-6BB3EE760C8F}" srcOrd="7" destOrd="0" parTransId="{BF3AB5AA-5B7E-45F9-B79F-9249C068DD24}" sibTransId="{A1063175-1135-4008-8780-1B945CEA183F}"/>
    <dgm:cxn modelId="{2F6EE977-44AC-49AD-B9EB-C8DBD4D978BF}" srcId="{567B3B1E-E709-4C4A-A6C8-F2E6A94D78A7}" destId="{3F92787F-4A62-472B-BD84-C761B2686A51}" srcOrd="2" destOrd="0" parTransId="{799EC7F4-1605-4B43-9BB4-D7D69E9926CF}" sibTransId="{17E9AD3D-E6B3-44FF-B835-E488DB49121E}"/>
    <dgm:cxn modelId="{656BB404-015B-4D80-8239-DE5CC1EECEB1}" type="presOf" srcId="{D434819A-62D1-4D27-A8F0-E747A9F3143B}" destId="{20C92013-AA7F-4FC5-8ADD-173E426839E1}" srcOrd="0" destOrd="5" presId="urn:microsoft.com/office/officeart/2005/8/layout/hList1"/>
    <dgm:cxn modelId="{74E60128-C8B1-4A03-B7A9-11C4CB73922D}" type="presOf" srcId="{E7D12B94-1316-4CD8-B218-6FF948F6B228}" destId="{20C92013-AA7F-4FC5-8ADD-173E426839E1}" srcOrd="0" destOrd="2" presId="urn:microsoft.com/office/officeart/2005/8/layout/hList1"/>
    <dgm:cxn modelId="{D67343D2-B2DD-435F-BDC5-DA8E3E022832}" type="presOf" srcId="{28F6BB92-C5F6-4921-8293-2B5DECDF5643}" destId="{FEBE2FE4-8F27-4B14-A01C-2FC2F37FAC0E}" srcOrd="0" destOrd="3" presId="urn:microsoft.com/office/officeart/2005/8/layout/hList1"/>
    <dgm:cxn modelId="{4B68E2DF-F177-4EEC-8148-29DECD0EBE85}" type="presOf" srcId="{263D61B1-6A4C-4741-BE8E-1E3314DE4583}" destId="{20C92013-AA7F-4FC5-8ADD-173E426839E1}" srcOrd="0" destOrd="3" presId="urn:microsoft.com/office/officeart/2005/8/layout/hList1"/>
    <dgm:cxn modelId="{B5230ED2-C9E4-4BE7-BC38-E672BC9E782A}" type="presOf" srcId="{1BCEFF2A-AB4D-46CA-BE23-6BB3EE760C8F}" destId="{20C92013-AA7F-4FC5-8ADD-173E426839E1}" srcOrd="0" destOrd="7" presId="urn:microsoft.com/office/officeart/2005/8/layout/hList1"/>
    <dgm:cxn modelId="{A700A931-64E4-476F-92A4-193FDD61B653}" type="presOf" srcId="{6050570B-A5E7-4B6F-A747-84FD4C17AD36}" destId="{20C92013-AA7F-4FC5-8ADD-173E426839E1}" srcOrd="0" destOrd="0" presId="urn:microsoft.com/office/officeart/2005/8/layout/hList1"/>
    <dgm:cxn modelId="{DF345A22-DD59-49EF-A2EB-B3D595BDA8C9}" srcId="{E691DFB6-BE89-48D2-A3F9-F806B2C458D0}" destId="{6050570B-A5E7-4B6F-A747-84FD4C17AD36}" srcOrd="0" destOrd="0" parTransId="{1C14FC84-F749-4B8E-9302-F938925C1C79}" sibTransId="{5A2BC066-4F13-460F-BFD8-A35B0AA9A9B1}"/>
    <dgm:cxn modelId="{31E6654F-3448-4782-972D-ADDED5F0A5C3}" srcId="{E691DFB6-BE89-48D2-A3F9-F806B2C458D0}" destId="{D434819A-62D1-4D27-A8F0-E747A9F3143B}" srcOrd="5" destOrd="0" parTransId="{CE9137FF-304C-4143-9A58-8FAE8AEFEB8D}" sibTransId="{C3777E71-835F-4175-A853-72EEA586EB68}"/>
    <dgm:cxn modelId="{D7FA082C-2C26-4488-87A3-5AC152EC8A88}" srcId="{567B3B1E-E709-4C4A-A6C8-F2E6A94D78A7}" destId="{16BBE916-64BE-4BFB-96F0-ED92E533914B}" srcOrd="1" destOrd="0" parTransId="{CCD61844-4B29-4271-AD04-1275F0EB8D85}" sibTransId="{1E11A0D3-C961-4E34-B565-6E2D8568A423}"/>
    <dgm:cxn modelId="{B1FEE27A-5253-49BA-9AA3-1BD1668A8A5D}" type="presOf" srcId="{3F92787F-4A62-472B-BD84-C761B2686A51}" destId="{FEBE2FE4-8F27-4B14-A01C-2FC2F37FAC0E}" srcOrd="0" destOrd="2" presId="urn:microsoft.com/office/officeart/2005/8/layout/hList1"/>
    <dgm:cxn modelId="{F03DF89A-490C-476B-812C-3913200D6A01}" srcId="{E691DFB6-BE89-48D2-A3F9-F806B2C458D0}" destId="{58618269-9455-41E3-AA88-F23C3EA8E8EC}" srcOrd="6" destOrd="0" parTransId="{CE0C4867-7C62-433F-BF01-6382A22BF3B8}" sibTransId="{411C9246-1286-47DF-A768-A772F3513FF7}"/>
    <dgm:cxn modelId="{92A05800-7D64-445C-8C86-BBFD4A4A1A10}" srcId="{0BFBE266-A6E6-40FA-9042-B40B4B32BA60}" destId="{567B3B1E-E709-4C4A-A6C8-F2E6A94D78A7}" srcOrd="0" destOrd="0" parTransId="{D020F6D2-FF49-4E60-A23A-D27AADD5C2EF}" sibTransId="{4872ED64-18E8-42F1-9ABF-D5EC8D7E4361}"/>
    <dgm:cxn modelId="{246D55F9-DCD5-45B0-A9BC-696E209C0786}" type="presOf" srcId="{9E389D4C-1A10-4327-8326-CBBD6C7C8086}" destId="{20C92013-AA7F-4FC5-8ADD-173E426839E1}" srcOrd="0" destOrd="4" presId="urn:microsoft.com/office/officeart/2005/8/layout/hList1"/>
    <dgm:cxn modelId="{1C33BB9C-D9BF-4950-95B8-F8249C19D33C}" srcId="{567B3B1E-E709-4C4A-A6C8-F2E6A94D78A7}" destId="{28F6BB92-C5F6-4921-8293-2B5DECDF5643}" srcOrd="3" destOrd="0" parTransId="{521BD82A-D196-40F7-AACC-18E56CCD6331}" sibTransId="{7F1760F9-C14F-4518-BB28-FEE7037C7DA2}"/>
    <dgm:cxn modelId="{72422251-3746-415E-A242-C3E3DC235C9F}" type="presOf" srcId="{5A41D4AC-924A-494D-AF3F-908F7936C012}" destId="{FEBE2FE4-8F27-4B14-A01C-2FC2F37FAC0E}" srcOrd="0" destOrd="0" presId="urn:microsoft.com/office/officeart/2005/8/layout/hList1"/>
    <dgm:cxn modelId="{76E5FAD5-BF13-4336-92D2-7630A32A8207}" srcId="{E691DFB6-BE89-48D2-A3F9-F806B2C458D0}" destId="{263D61B1-6A4C-4741-BE8E-1E3314DE4583}" srcOrd="3" destOrd="0" parTransId="{FFBCF3C8-4266-4138-95A9-6468F0A85792}" sibTransId="{4F409FC3-944A-4612-8052-0BC53F0E8D26}"/>
    <dgm:cxn modelId="{A7A0FAB4-132A-421D-A6C7-A88E60FFEA24}" type="presOf" srcId="{567B3B1E-E709-4C4A-A6C8-F2E6A94D78A7}" destId="{56142A4A-04A4-442A-82B1-3BD7A9244729}" srcOrd="0" destOrd="0" presId="urn:microsoft.com/office/officeart/2005/8/layout/hList1"/>
    <dgm:cxn modelId="{2717B9B2-1ABC-44C3-9CEB-01EC4432BEB4}" type="presOf" srcId="{58618269-9455-41E3-AA88-F23C3EA8E8EC}" destId="{20C92013-AA7F-4FC5-8ADD-173E426839E1}" srcOrd="0" destOrd="6" presId="urn:microsoft.com/office/officeart/2005/8/layout/hList1"/>
    <dgm:cxn modelId="{9669EA7E-01EB-4D92-9592-4BBE5D0BA760}" srcId="{E691DFB6-BE89-48D2-A3F9-F806B2C458D0}" destId="{E7D12B94-1316-4CD8-B218-6FF948F6B228}" srcOrd="2" destOrd="0" parTransId="{400ECF2D-9040-4E2B-B3CA-3EDE938BCFE2}" sibTransId="{EB9FD2C7-C8B0-42FA-95B5-4D1EC5360CDF}"/>
    <dgm:cxn modelId="{83B87728-6D58-421C-8864-710D1AC92766}" srcId="{E691DFB6-BE89-48D2-A3F9-F806B2C458D0}" destId="{9E389D4C-1A10-4327-8326-CBBD6C7C8086}" srcOrd="4" destOrd="0" parTransId="{74B3C421-A4E9-40C5-8F4D-BDB562FA2F16}" sibTransId="{BADACAF3-F73E-40F7-93AE-F18E9BA4CD67}"/>
    <dgm:cxn modelId="{1F29512B-B084-490A-8FB3-A1C47542CE6E}" type="presOf" srcId="{16BBE916-64BE-4BFB-96F0-ED92E533914B}" destId="{FEBE2FE4-8F27-4B14-A01C-2FC2F37FAC0E}" srcOrd="0" destOrd="1" presId="urn:microsoft.com/office/officeart/2005/8/layout/hList1"/>
    <dgm:cxn modelId="{CF353409-7FD8-4EFC-8845-B4F0DF3A1103}" srcId="{E691DFB6-BE89-48D2-A3F9-F806B2C458D0}" destId="{D10466EF-EB6E-42B4-9A08-4FF724FAD946}" srcOrd="1" destOrd="0" parTransId="{CCE836CD-398E-4447-BD6D-59E8C345F5FA}" sibTransId="{B597294D-0A39-418A-8079-7E92CB94CBDE}"/>
    <dgm:cxn modelId="{ACB88499-AB3F-4D60-899E-7A306C393222}" type="presParOf" srcId="{E5CD2CA0-5D5B-44EE-A8EE-3CC67BFD4A4D}" destId="{1849E01E-3B9C-4DB1-807F-86F80DDC877D}" srcOrd="0" destOrd="0" presId="urn:microsoft.com/office/officeart/2005/8/layout/hList1"/>
    <dgm:cxn modelId="{1C741606-BD9D-47FE-9ED7-89C65197C6BB}" type="presParOf" srcId="{1849E01E-3B9C-4DB1-807F-86F80DDC877D}" destId="{56142A4A-04A4-442A-82B1-3BD7A9244729}" srcOrd="0" destOrd="0" presId="urn:microsoft.com/office/officeart/2005/8/layout/hList1"/>
    <dgm:cxn modelId="{61C5CA23-FC07-4DCD-9FE9-B61B2402A8A6}" type="presParOf" srcId="{1849E01E-3B9C-4DB1-807F-86F80DDC877D}" destId="{FEBE2FE4-8F27-4B14-A01C-2FC2F37FAC0E}" srcOrd="1" destOrd="0" presId="urn:microsoft.com/office/officeart/2005/8/layout/hList1"/>
    <dgm:cxn modelId="{26568570-E1A2-4E92-9C5F-CD4A3359D7D0}" type="presParOf" srcId="{E5CD2CA0-5D5B-44EE-A8EE-3CC67BFD4A4D}" destId="{F399F3DE-A1FD-45CB-9C40-3FB4A73B3C8B}" srcOrd="1" destOrd="0" presId="urn:microsoft.com/office/officeart/2005/8/layout/hList1"/>
    <dgm:cxn modelId="{E43936C9-9A93-4179-A296-09CC2342C4B1}" type="presParOf" srcId="{E5CD2CA0-5D5B-44EE-A8EE-3CC67BFD4A4D}" destId="{0EEE1EED-6B30-4109-8EAB-96CF6F6B0653}" srcOrd="2" destOrd="0" presId="urn:microsoft.com/office/officeart/2005/8/layout/hList1"/>
    <dgm:cxn modelId="{05DD7FE0-06D7-4268-B70D-236428B3CFAB}" type="presParOf" srcId="{0EEE1EED-6B30-4109-8EAB-96CF6F6B0653}" destId="{B8250309-B036-4F41-9721-EC8D6FB19C66}" srcOrd="0" destOrd="0" presId="urn:microsoft.com/office/officeart/2005/8/layout/hList1"/>
    <dgm:cxn modelId="{525ABF0D-2CED-4B73-98AF-1A872F7DE4A9}" type="presParOf" srcId="{0EEE1EED-6B30-4109-8EAB-96CF6F6B0653}" destId="{20C92013-AA7F-4FC5-8ADD-173E426839E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BFBE266-A6E6-40FA-9042-B40B4B32BA60}"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567B3B1E-E709-4C4A-A6C8-F2E6A94D78A7}">
      <dgm:prSet phldrT="[Testo]" custT="1">
        <dgm:style>
          <a:lnRef idx="0">
            <a:schemeClr val="accent3"/>
          </a:lnRef>
          <a:fillRef idx="3">
            <a:schemeClr val="accent3"/>
          </a:fillRef>
          <a:effectRef idx="3">
            <a:schemeClr val="accent3"/>
          </a:effectRef>
          <a:fontRef idx="minor">
            <a:schemeClr val="lt1"/>
          </a:fontRef>
        </dgm:style>
      </dgm:prSet>
      <dgm:spPr>
        <a:solidFill>
          <a:srgbClr val="00B050"/>
        </a:solidFill>
        <a:ln/>
      </dgm:spPr>
      <dgm:t>
        <a:bodyPr/>
        <a:lstStyle/>
        <a:p>
          <a:r>
            <a:rPr lang="it-IT" sz="3200" b="0" dirty="0" smtClean="0">
              <a:solidFill>
                <a:schemeClr val="tx1"/>
              </a:solidFill>
              <a:effectLst>
                <a:outerShdw blurRad="38100" dist="38100" dir="2700000" algn="tl">
                  <a:srgbClr val="000000">
                    <a:alpha val="43137"/>
                  </a:srgbClr>
                </a:outerShdw>
              </a:effectLst>
            </a:rPr>
            <a:t>Vantaggi</a:t>
          </a:r>
          <a:endParaRPr lang="it-IT" sz="3200" b="0" dirty="0">
            <a:solidFill>
              <a:schemeClr val="tx1"/>
            </a:solidFill>
            <a:effectLst>
              <a:outerShdw blurRad="38100" dist="38100" dir="2700000" algn="tl">
                <a:srgbClr val="000000">
                  <a:alpha val="43137"/>
                </a:srgbClr>
              </a:outerShdw>
            </a:effectLst>
          </a:endParaRPr>
        </a:p>
      </dgm:t>
    </dgm:pt>
    <dgm:pt modelId="{D020F6D2-FF49-4E60-A23A-D27AADD5C2EF}" type="parTrans" cxnId="{92A05800-7D64-445C-8C86-BBFD4A4A1A10}">
      <dgm:prSet/>
      <dgm:spPr/>
      <dgm:t>
        <a:bodyPr/>
        <a:lstStyle/>
        <a:p>
          <a:endParaRPr lang="it-IT" sz="1800"/>
        </a:p>
      </dgm:t>
    </dgm:pt>
    <dgm:pt modelId="{4872ED64-18E8-42F1-9ABF-D5EC8D7E4361}" type="sibTrans" cxnId="{92A05800-7D64-445C-8C86-BBFD4A4A1A10}">
      <dgm:prSet/>
      <dgm:spPr/>
      <dgm:t>
        <a:bodyPr/>
        <a:lstStyle/>
        <a:p>
          <a:endParaRPr lang="it-IT" sz="1800"/>
        </a:p>
      </dgm:t>
    </dgm:pt>
    <dgm:pt modelId="{5A41D4AC-924A-494D-AF3F-908F7936C012}">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Riconosce che un euro oggi vale più di un euro domani</a:t>
          </a:r>
          <a:endParaRPr lang="it-IT" sz="1800" dirty="0"/>
        </a:p>
      </dgm:t>
    </dgm:pt>
    <dgm:pt modelId="{02B78E53-A845-4D92-B798-36A21F8041D3}" type="parTrans" cxnId="{DA3C913D-7376-4EBD-9390-D512D821E85D}">
      <dgm:prSet/>
      <dgm:spPr/>
      <dgm:t>
        <a:bodyPr/>
        <a:lstStyle/>
        <a:p>
          <a:endParaRPr lang="it-IT" sz="1800"/>
        </a:p>
      </dgm:t>
    </dgm:pt>
    <dgm:pt modelId="{0E1CCE2A-E85F-4866-A76F-1B06903CBD4C}" type="sibTrans" cxnId="{DA3C913D-7376-4EBD-9390-D512D821E85D}">
      <dgm:prSet/>
      <dgm:spPr/>
      <dgm:t>
        <a:bodyPr/>
        <a:lstStyle/>
        <a:p>
          <a:endParaRPr lang="it-IT" sz="1800"/>
        </a:p>
      </dgm:t>
    </dgm:pt>
    <dgm:pt modelId="{3F92787F-4A62-472B-BD84-C761B2686A51}">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it-IT" sz="1800" dirty="0" smtClean="0"/>
            <a:t>Considera solo i flussi di cassa ed il costo opportunità del capitale e non altre variabili soggettive</a:t>
          </a:r>
          <a:endParaRPr lang="it-IT" sz="1800" dirty="0"/>
        </a:p>
      </dgm:t>
    </dgm:pt>
    <dgm:pt modelId="{799EC7F4-1605-4B43-9BB4-D7D69E9926CF}" type="parTrans" cxnId="{2F6EE977-44AC-49AD-B9EB-C8DBD4D978BF}">
      <dgm:prSet/>
      <dgm:spPr/>
      <dgm:t>
        <a:bodyPr/>
        <a:lstStyle/>
        <a:p>
          <a:endParaRPr lang="it-IT" sz="1800"/>
        </a:p>
      </dgm:t>
    </dgm:pt>
    <dgm:pt modelId="{17E9AD3D-E6B3-44FF-B835-E488DB49121E}" type="sibTrans" cxnId="{2F6EE977-44AC-49AD-B9EB-C8DBD4D978BF}">
      <dgm:prSet/>
      <dgm:spPr/>
      <dgm:t>
        <a:bodyPr/>
        <a:lstStyle/>
        <a:p>
          <a:endParaRPr lang="it-IT" sz="1800"/>
        </a:p>
      </dgm:t>
    </dgm:pt>
    <dgm:pt modelId="{E691DFB6-BE89-48D2-A3F9-F806B2C458D0}">
      <dgm:prSet phldrT="[Testo]" custT="1"/>
      <dgm:spPr>
        <a:solidFill>
          <a:srgbClr val="FF0000"/>
        </a:solidFill>
        <a:ln>
          <a:noFill/>
        </a:ln>
        <a:effectLst>
          <a:outerShdw blurRad="44450" dist="27940" dir="5400000" algn="ctr">
            <a:srgbClr val="000000">
              <a:alpha val="32000"/>
            </a:srgbClr>
          </a:outerShdw>
        </a:effectLst>
        <a:sp3d>
          <a:bevelT w="190500" h="38100"/>
        </a:sp3d>
      </dgm:spPr>
      <dgm:t>
        <a:bodyPr/>
        <a:lstStyle/>
        <a:p>
          <a:r>
            <a:rPr lang="it-IT" sz="3200" b="0" dirty="0" smtClean="0">
              <a:solidFill>
                <a:schemeClr val="tx1"/>
              </a:solidFill>
              <a:effectLst>
                <a:outerShdw blurRad="38100" dist="38100" dir="2700000" algn="tl">
                  <a:srgbClr val="000000">
                    <a:alpha val="43137"/>
                  </a:srgbClr>
                </a:outerShdw>
              </a:effectLst>
            </a:rPr>
            <a:t>Svantaggi</a:t>
          </a:r>
          <a:endParaRPr lang="it-IT" sz="3200" b="0" dirty="0">
            <a:solidFill>
              <a:schemeClr val="tx1"/>
            </a:solidFill>
            <a:effectLst>
              <a:outerShdw blurRad="38100" dist="38100" dir="2700000" algn="tl">
                <a:srgbClr val="000000">
                  <a:alpha val="43137"/>
                </a:srgbClr>
              </a:outerShdw>
            </a:effectLst>
          </a:endParaRPr>
        </a:p>
      </dgm:t>
    </dgm:pt>
    <dgm:pt modelId="{0214FE9F-AAC1-4437-A16E-E141B959CEAE}" type="parTrans" cxnId="{F0FC1F65-09A2-4C53-A1BF-BB5CEF3DC761}">
      <dgm:prSet/>
      <dgm:spPr/>
      <dgm:t>
        <a:bodyPr/>
        <a:lstStyle/>
        <a:p>
          <a:endParaRPr lang="it-IT" sz="1800"/>
        </a:p>
      </dgm:t>
    </dgm:pt>
    <dgm:pt modelId="{986A97CC-DC47-41AB-B237-5F4C2BD23678}" type="sibTrans" cxnId="{F0FC1F65-09A2-4C53-A1BF-BB5CEF3DC761}">
      <dgm:prSet/>
      <dgm:spPr/>
      <dgm:t>
        <a:bodyPr/>
        <a:lstStyle/>
        <a:p>
          <a:endParaRPr lang="it-IT" sz="1800"/>
        </a:p>
      </dgm:t>
    </dgm:pt>
    <dgm:pt modelId="{6050570B-A5E7-4B6F-A747-84FD4C17AD36}">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Non</a:t>
          </a:r>
          <a:r>
            <a:rPr lang="it-IT" sz="1800" baseline="0" dirty="0" smtClean="0"/>
            <a:t> fornisce una valutazione puntuale nel caso di scelta fra investimenti alternativi</a:t>
          </a:r>
          <a:endParaRPr lang="it-IT" sz="1800" dirty="0"/>
        </a:p>
      </dgm:t>
    </dgm:pt>
    <dgm:pt modelId="{1C14FC84-F749-4B8E-9302-F938925C1C79}" type="parTrans" cxnId="{DF345A22-DD59-49EF-A2EB-B3D595BDA8C9}">
      <dgm:prSet/>
      <dgm:spPr/>
      <dgm:t>
        <a:bodyPr/>
        <a:lstStyle/>
        <a:p>
          <a:endParaRPr lang="it-IT" sz="1800"/>
        </a:p>
      </dgm:t>
    </dgm:pt>
    <dgm:pt modelId="{5A2BC066-4F13-460F-BFD8-A35B0AA9A9B1}" type="sibTrans" cxnId="{DF345A22-DD59-49EF-A2EB-B3D595BDA8C9}">
      <dgm:prSet/>
      <dgm:spPr/>
      <dgm:t>
        <a:bodyPr/>
        <a:lstStyle/>
        <a:p>
          <a:endParaRPr lang="it-IT" sz="1800"/>
        </a:p>
      </dgm:t>
    </dgm:pt>
    <dgm:pt modelId="{2AC039BE-6D7B-4133-9F52-4C79D86B0331}">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r>
            <a:rPr lang="it-IT" sz="1800" dirty="0" smtClean="0"/>
            <a:t>Difficoltà nella stima del WACC</a:t>
          </a:r>
          <a:endParaRPr lang="it-IT" sz="1800" dirty="0"/>
        </a:p>
      </dgm:t>
    </dgm:pt>
    <dgm:pt modelId="{41517666-FB0B-4D08-A891-38D27AE5A518}" type="parTrans" cxnId="{077CCFC8-B905-4016-9348-C158C86F3A82}">
      <dgm:prSet/>
      <dgm:spPr/>
      <dgm:t>
        <a:bodyPr/>
        <a:lstStyle/>
        <a:p>
          <a:endParaRPr lang="it-IT" sz="1800"/>
        </a:p>
      </dgm:t>
    </dgm:pt>
    <dgm:pt modelId="{683CA993-7050-4FC6-9053-18229F0F1E8D}" type="sibTrans" cxnId="{077CCFC8-B905-4016-9348-C158C86F3A82}">
      <dgm:prSet/>
      <dgm:spPr/>
      <dgm:t>
        <a:bodyPr/>
        <a:lstStyle/>
        <a:p>
          <a:endParaRPr lang="it-IT" sz="1800"/>
        </a:p>
      </dgm:t>
    </dgm:pt>
    <dgm:pt modelId="{16BBE916-64BE-4BFB-96F0-ED92E533914B}">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CCD61844-4B29-4271-AD04-1275F0EB8D85}" type="parTrans" cxnId="{D7FA082C-2C26-4488-87A3-5AC152EC8A88}">
      <dgm:prSet/>
      <dgm:spPr/>
      <dgm:t>
        <a:bodyPr/>
        <a:lstStyle/>
        <a:p>
          <a:endParaRPr lang="it-IT"/>
        </a:p>
      </dgm:t>
    </dgm:pt>
    <dgm:pt modelId="{1E11A0D3-C961-4E34-B565-6E2D8568A423}" type="sibTrans" cxnId="{D7FA082C-2C26-4488-87A3-5AC152EC8A88}">
      <dgm:prSet/>
      <dgm:spPr/>
      <dgm:t>
        <a:bodyPr/>
        <a:lstStyle/>
        <a:p>
          <a:endParaRPr lang="it-IT"/>
        </a:p>
      </dgm:t>
    </dgm:pt>
    <dgm:pt modelId="{28F6BB92-C5F6-4921-8293-2B5DECDF5643}">
      <dgm:prSet phldrT="[Testo]" custT="1">
        <dgm:style>
          <a:lnRef idx="1">
            <a:schemeClr val="accent3"/>
          </a:lnRef>
          <a:fillRef idx="2">
            <a:schemeClr val="accent3"/>
          </a:fillRef>
          <a:effectRef idx="1">
            <a:schemeClr val="accent3"/>
          </a:effectRef>
          <a:fontRef idx="minor">
            <a:schemeClr val="dk1"/>
          </a:fontRef>
        </dgm:style>
      </dgm:prSet>
      <dgm:spPr>
        <a:solidFill>
          <a:schemeClr val="bg1">
            <a:lumMod val="8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endParaRPr lang="it-IT" sz="1800" dirty="0"/>
        </a:p>
      </dgm:t>
    </dgm:pt>
    <dgm:pt modelId="{521BD82A-D196-40F7-AACC-18E56CCD6331}" type="parTrans" cxnId="{1C33BB9C-D9BF-4950-95B8-F8249C19D33C}">
      <dgm:prSet/>
      <dgm:spPr/>
      <dgm:t>
        <a:bodyPr/>
        <a:lstStyle/>
        <a:p>
          <a:endParaRPr lang="it-IT"/>
        </a:p>
      </dgm:t>
    </dgm:pt>
    <dgm:pt modelId="{7F1760F9-C14F-4518-BB28-FEE7037C7DA2}" type="sibTrans" cxnId="{1C33BB9C-D9BF-4950-95B8-F8249C19D33C}">
      <dgm:prSet/>
      <dgm:spPr/>
      <dgm:t>
        <a:bodyPr/>
        <a:lstStyle/>
        <a:p>
          <a:endParaRPr lang="it-IT"/>
        </a:p>
      </dgm:t>
    </dgm:pt>
    <dgm:pt modelId="{263D61B1-6A4C-4741-BE8E-1E3314DE4583}">
      <dgm:prSet phldrT="[Testo]" custT="1"/>
      <dgm:spPr>
        <a:solidFill>
          <a:schemeClr val="bg1">
            <a:lumMod val="85000"/>
            <a:alpha val="90000"/>
          </a:schemeClr>
        </a:solidFill>
        <a:ln>
          <a:solidFill>
            <a:srgbClr val="FF0000"/>
          </a:solidFill>
        </a:ln>
        <a:effectLst>
          <a:outerShdw blurRad="44450" dist="27940" dir="5400000" algn="ctr">
            <a:srgbClr val="000000">
              <a:alpha val="32000"/>
            </a:srgbClr>
          </a:outerShdw>
        </a:effectLst>
        <a:sp3d>
          <a:bevelT w="190500" h="38100"/>
        </a:sp3d>
      </dgm:spPr>
      <dgm:t>
        <a:bodyPr/>
        <a:lstStyle/>
        <a:p>
          <a:pPr algn="just"/>
          <a:endParaRPr lang="it-IT" sz="1800" dirty="0"/>
        </a:p>
      </dgm:t>
    </dgm:pt>
    <dgm:pt modelId="{FFBCF3C8-4266-4138-95A9-6468F0A85792}" type="parTrans" cxnId="{76E5FAD5-BF13-4336-92D2-7630A32A8207}">
      <dgm:prSet/>
      <dgm:spPr/>
      <dgm:t>
        <a:bodyPr/>
        <a:lstStyle/>
        <a:p>
          <a:endParaRPr lang="it-IT"/>
        </a:p>
      </dgm:t>
    </dgm:pt>
    <dgm:pt modelId="{4F409FC3-944A-4612-8052-0BC53F0E8D26}" type="sibTrans" cxnId="{76E5FAD5-BF13-4336-92D2-7630A32A8207}">
      <dgm:prSet/>
      <dgm:spPr/>
      <dgm:t>
        <a:bodyPr/>
        <a:lstStyle/>
        <a:p>
          <a:endParaRPr lang="it-IT"/>
        </a:p>
      </dgm:t>
    </dgm:pt>
    <dgm:pt modelId="{E5CD2CA0-5D5B-44EE-A8EE-3CC67BFD4A4D}" type="pres">
      <dgm:prSet presAssocID="{0BFBE266-A6E6-40FA-9042-B40B4B32BA60}" presName="Name0" presStyleCnt="0">
        <dgm:presLayoutVars>
          <dgm:dir/>
          <dgm:animLvl val="lvl"/>
          <dgm:resizeHandles val="exact"/>
        </dgm:presLayoutVars>
      </dgm:prSet>
      <dgm:spPr/>
      <dgm:t>
        <a:bodyPr/>
        <a:lstStyle/>
        <a:p>
          <a:endParaRPr lang="it-IT"/>
        </a:p>
      </dgm:t>
    </dgm:pt>
    <dgm:pt modelId="{1849E01E-3B9C-4DB1-807F-86F80DDC877D}" type="pres">
      <dgm:prSet presAssocID="{567B3B1E-E709-4C4A-A6C8-F2E6A94D78A7}" presName="composite" presStyleCnt="0"/>
      <dgm:spPr>
        <a:ln>
          <a:noFill/>
        </a:ln>
        <a:effectLst>
          <a:outerShdw blurRad="44450" dist="27940" dir="5400000" algn="ctr">
            <a:srgbClr val="000000">
              <a:alpha val="32000"/>
            </a:srgbClr>
          </a:outerShdw>
        </a:effectLst>
        <a:sp3d>
          <a:bevelT w="190500" h="38100"/>
        </a:sp3d>
      </dgm:spPr>
    </dgm:pt>
    <dgm:pt modelId="{56142A4A-04A4-442A-82B1-3BD7A9244729}" type="pres">
      <dgm:prSet presAssocID="{567B3B1E-E709-4C4A-A6C8-F2E6A94D78A7}" presName="parTx" presStyleLbl="alignNode1" presStyleIdx="0" presStyleCnt="2">
        <dgm:presLayoutVars>
          <dgm:chMax val="0"/>
          <dgm:chPref val="0"/>
          <dgm:bulletEnabled val="1"/>
        </dgm:presLayoutVars>
      </dgm:prSet>
      <dgm:spPr/>
      <dgm:t>
        <a:bodyPr/>
        <a:lstStyle/>
        <a:p>
          <a:endParaRPr lang="it-IT"/>
        </a:p>
      </dgm:t>
    </dgm:pt>
    <dgm:pt modelId="{FEBE2FE4-8F27-4B14-A01C-2FC2F37FAC0E}" type="pres">
      <dgm:prSet presAssocID="{567B3B1E-E709-4C4A-A6C8-F2E6A94D78A7}" presName="desTx" presStyleLbl="alignAccFollowNode1" presStyleIdx="0" presStyleCnt="2">
        <dgm:presLayoutVars>
          <dgm:bulletEnabled val="1"/>
        </dgm:presLayoutVars>
      </dgm:prSet>
      <dgm:spPr/>
      <dgm:t>
        <a:bodyPr/>
        <a:lstStyle/>
        <a:p>
          <a:endParaRPr lang="it-IT"/>
        </a:p>
      </dgm:t>
    </dgm:pt>
    <dgm:pt modelId="{F399F3DE-A1FD-45CB-9C40-3FB4A73B3C8B}" type="pres">
      <dgm:prSet presAssocID="{4872ED64-18E8-42F1-9ABF-D5EC8D7E4361}" presName="space" presStyleCnt="0"/>
      <dgm:spPr>
        <a:ln>
          <a:noFill/>
        </a:ln>
        <a:effectLst>
          <a:outerShdw blurRad="44450" dist="27940" dir="5400000" algn="ctr">
            <a:srgbClr val="000000">
              <a:alpha val="32000"/>
            </a:srgbClr>
          </a:outerShdw>
        </a:effectLst>
        <a:sp3d>
          <a:bevelT w="190500" h="38100"/>
        </a:sp3d>
      </dgm:spPr>
    </dgm:pt>
    <dgm:pt modelId="{0EEE1EED-6B30-4109-8EAB-96CF6F6B0653}" type="pres">
      <dgm:prSet presAssocID="{E691DFB6-BE89-48D2-A3F9-F806B2C458D0}" presName="composite" presStyleCnt="0"/>
      <dgm:spPr>
        <a:ln>
          <a:noFill/>
        </a:ln>
        <a:effectLst>
          <a:outerShdw blurRad="44450" dist="27940" dir="5400000" algn="ctr">
            <a:srgbClr val="000000">
              <a:alpha val="32000"/>
            </a:srgbClr>
          </a:outerShdw>
        </a:effectLst>
        <a:sp3d>
          <a:bevelT w="190500" h="38100"/>
        </a:sp3d>
      </dgm:spPr>
    </dgm:pt>
    <dgm:pt modelId="{B8250309-B036-4F41-9721-EC8D6FB19C66}" type="pres">
      <dgm:prSet presAssocID="{E691DFB6-BE89-48D2-A3F9-F806B2C458D0}" presName="parTx" presStyleLbl="alignNode1" presStyleIdx="1" presStyleCnt="2">
        <dgm:presLayoutVars>
          <dgm:chMax val="0"/>
          <dgm:chPref val="0"/>
          <dgm:bulletEnabled val="1"/>
        </dgm:presLayoutVars>
      </dgm:prSet>
      <dgm:spPr/>
      <dgm:t>
        <a:bodyPr/>
        <a:lstStyle/>
        <a:p>
          <a:endParaRPr lang="it-IT"/>
        </a:p>
      </dgm:t>
    </dgm:pt>
    <dgm:pt modelId="{20C92013-AA7F-4FC5-8ADD-173E426839E1}" type="pres">
      <dgm:prSet presAssocID="{E691DFB6-BE89-48D2-A3F9-F806B2C458D0}" presName="desTx" presStyleLbl="alignAccFollowNode1" presStyleIdx="1" presStyleCnt="2">
        <dgm:presLayoutVars>
          <dgm:bulletEnabled val="1"/>
        </dgm:presLayoutVars>
      </dgm:prSet>
      <dgm:spPr/>
      <dgm:t>
        <a:bodyPr/>
        <a:lstStyle/>
        <a:p>
          <a:endParaRPr lang="it-IT"/>
        </a:p>
      </dgm:t>
    </dgm:pt>
  </dgm:ptLst>
  <dgm:cxnLst>
    <dgm:cxn modelId="{ED110242-D2F6-4E5B-8D65-1F7AB09C3981}" type="presOf" srcId="{3F92787F-4A62-472B-BD84-C761B2686A51}" destId="{FEBE2FE4-8F27-4B14-A01C-2FC2F37FAC0E}" srcOrd="0" destOrd="2" presId="urn:microsoft.com/office/officeart/2005/8/layout/hList1"/>
    <dgm:cxn modelId="{E2BE83BA-426C-44F3-AF90-4ACCF2BE869D}" type="presOf" srcId="{28F6BB92-C5F6-4921-8293-2B5DECDF5643}" destId="{FEBE2FE4-8F27-4B14-A01C-2FC2F37FAC0E}" srcOrd="0" destOrd="3" presId="urn:microsoft.com/office/officeart/2005/8/layout/hList1"/>
    <dgm:cxn modelId="{9846D065-F67A-4C07-BF47-9E4D9068EA7D}" type="presOf" srcId="{6050570B-A5E7-4B6F-A747-84FD4C17AD36}" destId="{20C92013-AA7F-4FC5-8ADD-173E426839E1}" srcOrd="0" destOrd="0" presId="urn:microsoft.com/office/officeart/2005/8/layout/hList1"/>
    <dgm:cxn modelId="{60A2ABA3-F3EE-4FB7-8C02-BF8F01D245B0}" type="presOf" srcId="{16BBE916-64BE-4BFB-96F0-ED92E533914B}" destId="{FEBE2FE4-8F27-4B14-A01C-2FC2F37FAC0E}" srcOrd="0" destOrd="1" presId="urn:microsoft.com/office/officeart/2005/8/layout/hList1"/>
    <dgm:cxn modelId="{DA3C913D-7376-4EBD-9390-D512D821E85D}" srcId="{567B3B1E-E709-4C4A-A6C8-F2E6A94D78A7}" destId="{5A41D4AC-924A-494D-AF3F-908F7936C012}" srcOrd="0" destOrd="0" parTransId="{02B78E53-A845-4D92-B798-36A21F8041D3}" sibTransId="{0E1CCE2A-E85F-4866-A76F-1B06903CBD4C}"/>
    <dgm:cxn modelId="{F0FC1F65-09A2-4C53-A1BF-BB5CEF3DC761}" srcId="{0BFBE266-A6E6-40FA-9042-B40B4B32BA60}" destId="{E691DFB6-BE89-48D2-A3F9-F806B2C458D0}" srcOrd="1" destOrd="0" parTransId="{0214FE9F-AAC1-4437-A16E-E141B959CEAE}" sibTransId="{986A97CC-DC47-41AB-B237-5F4C2BD23678}"/>
    <dgm:cxn modelId="{2F6EE977-44AC-49AD-B9EB-C8DBD4D978BF}" srcId="{567B3B1E-E709-4C4A-A6C8-F2E6A94D78A7}" destId="{3F92787F-4A62-472B-BD84-C761B2686A51}" srcOrd="2" destOrd="0" parTransId="{799EC7F4-1605-4B43-9BB4-D7D69E9926CF}" sibTransId="{17E9AD3D-E6B3-44FF-B835-E488DB49121E}"/>
    <dgm:cxn modelId="{A1CD3FDA-55B4-46C4-A936-82AC2F1F728D}" type="presOf" srcId="{263D61B1-6A4C-4741-BE8E-1E3314DE4583}" destId="{20C92013-AA7F-4FC5-8ADD-173E426839E1}" srcOrd="0" destOrd="1" presId="urn:microsoft.com/office/officeart/2005/8/layout/hList1"/>
    <dgm:cxn modelId="{077CCFC8-B905-4016-9348-C158C86F3A82}" srcId="{E691DFB6-BE89-48D2-A3F9-F806B2C458D0}" destId="{2AC039BE-6D7B-4133-9F52-4C79D86B0331}" srcOrd="2" destOrd="0" parTransId="{41517666-FB0B-4D08-A891-38D27AE5A518}" sibTransId="{683CA993-7050-4FC6-9053-18229F0F1E8D}"/>
    <dgm:cxn modelId="{E64FE3EC-8922-4A9B-999C-1305C13592D1}" type="presOf" srcId="{2AC039BE-6D7B-4133-9F52-4C79D86B0331}" destId="{20C92013-AA7F-4FC5-8ADD-173E426839E1}" srcOrd="0" destOrd="2" presId="urn:microsoft.com/office/officeart/2005/8/layout/hList1"/>
    <dgm:cxn modelId="{D160BC7B-1A4D-4F65-8FF3-CFEECE6C0F04}" type="presOf" srcId="{E691DFB6-BE89-48D2-A3F9-F806B2C458D0}" destId="{B8250309-B036-4F41-9721-EC8D6FB19C66}" srcOrd="0" destOrd="0" presId="urn:microsoft.com/office/officeart/2005/8/layout/hList1"/>
    <dgm:cxn modelId="{DF345A22-DD59-49EF-A2EB-B3D595BDA8C9}" srcId="{E691DFB6-BE89-48D2-A3F9-F806B2C458D0}" destId="{6050570B-A5E7-4B6F-A747-84FD4C17AD36}" srcOrd="0" destOrd="0" parTransId="{1C14FC84-F749-4B8E-9302-F938925C1C79}" sibTransId="{5A2BC066-4F13-460F-BFD8-A35B0AA9A9B1}"/>
    <dgm:cxn modelId="{D7FA082C-2C26-4488-87A3-5AC152EC8A88}" srcId="{567B3B1E-E709-4C4A-A6C8-F2E6A94D78A7}" destId="{16BBE916-64BE-4BFB-96F0-ED92E533914B}" srcOrd="1" destOrd="0" parTransId="{CCD61844-4B29-4271-AD04-1275F0EB8D85}" sibTransId="{1E11A0D3-C961-4E34-B565-6E2D8568A423}"/>
    <dgm:cxn modelId="{92A05800-7D64-445C-8C86-BBFD4A4A1A10}" srcId="{0BFBE266-A6E6-40FA-9042-B40B4B32BA60}" destId="{567B3B1E-E709-4C4A-A6C8-F2E6A94D78A7}" srcOrd="0" destOrd="0" parTransId="{D020F6D2-FF49-4E60-A23A-D27AADD5C2EF}" sibTransId="{4872ED64-18E8-42F1-9ABF-D5EC8D7E4361}"/>
    <dgm:cxn modelId="{1C33BB9C-D9BF-4950-95B8-F8249C19D33C}" srcId="{567B3B1E-E709-4C4A-A6C8-F2E6A94D78A7}" destId="{28F6BB92-C5F6-4921-8293-2B5DECDF5643}" srcOrd="3" destOrd="0" parTransId="{521BD82A-D196-40F7-AACC-18E56CCD6331}" sibTransId="{7F1760F9-C14F-4518-BB28-FEE7037C7DA2}"/>
    <dgm:cxn modelId="{075D9002-2804-4AD9-82EB-D825E9B946C8}" type="presOf" srcId="{0BFBE266-A6E6-40FA-9042-B40B4B32BA60}" destId="{E5CD2CA0-5D5B-44EE-A8EE-3CC67BFD4A4D}" srcOrd="0" destOrd="0" presId="urn:microsoft.com/office/officeart/2005/8/layout/hList1"/>
    <dgm:cxn modelId="{76E5FAD5-BF13-4336-92D2-7630A32A8207}" srcId="{E691DFB6-BE89-48D2-A3F9-F806B2C458D0}" destId="{263D61B1-6A4C-4741-BE8E-1E3314DE4583}" srcOrd="1" destOrd="0" parTransId="{FFBCF3C8-4266-4138-95A9-6468F0A85792}" sibTransId="{4F409FC3-944A-4612-8052-0BC53F0E8D26}"/>
    <dgm:cxn modelId="{ABC2D431-10FC-4067-9365-172A22EAAA40}" type="presOf" srcId="{567B3B1E-E709-4C4A-A6C8-F2E6A94D78A7}" destId="{56142A4A-04A4-442A-82B1-3BD7A9244729}" srcOrd="0" destOrd="0" presId="urn:microsoft.com/office/officeart/2005/8/layout/hList1"/>
    <dgm:cxn modelId="{9AE197AE-587A-40A6-8B40-E43340044F9D}" type="presOf" srcId="{5A41D4AC-924A-494D-AF3F-908F7936C012}" destId="{FEBE2FE4-8F27-4B14-A01C-2FC2F37FAC0E}" srcOrd="0" destOrd="0" presId="urn:microsoft.com/office/officeart/2005/8/layout/hList1"/>
    <dgm:cxn modelId="{DA7DD16D-3C39-414A-BAAD-949352F2DD0B}" type="presParOf" srcId="{E5CD2CA0-5D5B-44EE-A8EE-3CC67BFD4A4D}" destId="{1849E01E-3B9C-4DB1-807F-86F80DDC877D}" srcOrd="0" destOrd="0" presId="urn:microsoft.com/office/officeart/2005/8/layout/hList1"/>
    <dgm:cxn modelId="{E46F7AE3-5BB1-4A64-98E9-828ADAE8B230}" type="presParOf" srcId="{1849E01E-3B9C-4DB1-807F-86F80DDC877D}" destId="{56142A4A-04A4-442A-82B1-3BD7A9244729}" srcOrd="0" destOrd="0" presId="urn:microsoft.com/office/officeart/2005/8/layout/hList1"/>
    <dgm:cxn modelId="{1D85EC36-D1D4-401D-BEF6-ADF159D36B87}" type="presParOf" srcId="{1849E01E-3B9C-4DB1-807F-86F80DDC877D}" destId="{FEBE2FE4-8F27-4B14-A01C-2FC2F37FAC0E}" srcOrd="1" destOrd="0" presId="urn:microsoft.com/office/officeart/2005/8/layout/hList1"/>
    <dgm:cxn modelId="{860911A7-7D40-459A-BF16-43144867A59D}" type="presParOf" srcId="{E5CD2CA0-5D5B-44EE-A8EE-3CC67BFD4A4D}" destId="{F399F3DE-A1FD-45CB-9C40-3FB4A73B3C8B}" srcOrd="1" destOrd="0" presId="urn:microsoft.com/office/officeart/2005/8/layout/hList1"/>
    <dgm:cxn modelId="{5BFBB655-CAC8-4688-B3F6-9D08CB8CD6DB}" type="presParOf" srcId="{E5CD2CA0-5D5B-44EE-A8EE-3CC67BFD4A4D}" destId="{0EEE1EED-6B30-4109-8EAB-96CF6F6B0653}" srcOrd="2" destOrd="0" presId="urn:microsoft.com/office/officeart/2005/8/layout/hList1"/>
    <dgm:cxn modelId="{A4AB2AB8-2D68-4ED0-B475-8F6BAA1CC257}" type="presParOf" srcId="{0EEE1EED-6B30-4109-8EAB-96CF6F6B0653}" destId="{B8250309-B036-4F41-9721-EC8D6FB19C66}" srcOrd="0" destOrd="0" presId="urn:microsoft.com/office/officeart/2005/8/layout/hList1"/>
    <dgm:cxn modelId="{51D9459C-E8C7-48AB-AED9-AA0A8297D9C1}" type="presParOf" srcId="{0EEE1EED-6B30-4109-8EAB-96CF6F6B0653}" destId="{20C92013-AA7F-4FC5-8ADD-173E426839E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25A0086-AE3B-438E-89DE-64F7FA7DBEDB}" type="doc">
      <dgm:prSet loTypeId="urn:microsoft.com/office/officeart/2005/8/layout/chevron1" loCatId="process" qsTypeId="urn:microsoft.com/office/officeart/2005/8/quickstyle/3d3" qsCatId="3D" csTypeId="urn:microsoft.com/office/officeart/2005/8/colors/colorful5" csCatId="colorful" phldr="1"/>
      <dgm:spPr/>
    </dgm:pt>
    <dgm:pt modelId="{AA83F65C-BBC7-4605-88A0-869D70581C91}">
      <dgm:prSet phldrT="[Testo]"/>
      <dgm:spPr/>
      <dgm:t>
        <a:bodyPr/>
        <a:lstStyle/>
        <a:p>
          <a:r>
            <a:rPr lang="it-IT" b="1" dirty="0" smtClean="0">
              <a:solidFill>
                <a:schemeClr val="tx1"/>
              </a:solidFill>
              <a:effectLst>
                <a:outerShdw blurRad="38100" dist="38100" dir="2700000" algn="tl">
                  <a:srgbClr val="000000">
                    <a:alpha val="43137"/>
                  </a:srgbClr>
                </a:outerShdw>
              </a:effectLst>
            </a:rPr>
            <a:t>Analisi pro-forma</a:t>
          </a:r>
          <a:endParaRPr lang="it-IT" b="1" dirty="0">
            <a:solidFill>
              <a:schemeClr val="tx1"/>
            </a:solidFill>
            <a:effectLst>
              <a:outerShdw blurRad="38100" dist="38100" dir="2700000" algn="tl">
                <a:srgbClr val="000000">
                  <a:alpha val="43137"/>
                </a:srgbClr>
              </a:outerShdw>
            </a:effectLst>
          </a:endParaRPr>
        </a:p>
      </dgm:t>
    </dgm:pt>
    <dgm:pt modelId="{E23E06CA-C096-4ECE-821D-BD7AD1588BE7}" type="parTrans" cxnId="{1B696BF7-A94A-4E77-A623-745CA47C2EC3}">
      <dgm:prSet/>
      <dgm:spPr/>
      <dgm:t>
        <a:bodyPr/>
        <a:lstStyle/>
        <a:p>
          <a:endParaRPr lang="it-IT"/>
        </a:p>
      </dgm:t>
    </dgm:pt>
    <dgm:pt modelId="{5F985A2D-9D24-480B-9BEA-02B9D13B0DDE}" type="sibTrans" cxnId="{1B696BF7-A94A-4E77-A623-745CA47C2EC3}">
      <dgm:prSet/>
      <dgm:spPr/>
      <dgm:t>
        <a:bodyPr/>
        <a:lstStyle/>
        <a:p>
          <a:endParaRPr lang="it-IT"/>
        </a:p>
      </dgm:t>
    </dgm:pt>
    <dgm:pt modelId="{15EE5E15-C405-4B59-A17E-7A2DE8A2FFB5}">
      <dgm:prSet phldrT="[Testo]"/>
      <dgm:spPr/>
      <dgm:t>
        <a:bodyPr/>
        <a:lstStyle/>
        <a:p>
          <a:r>
            <a:rPr lang="it-IT" b="1" dirty="0" smtClean="0">
              <a:solidFill>
                <a:schemeClr val="tx1"/>
              </a:solidFill>
              <a:effectLst>
                <a:outerShdw blurRad="38100" dist="38100" dir="2700000" algn="tl">
                  <a:srgbClr val="000000">
                    <a:alpha val="43137"/>
                  </a:srgbClr>
                </a:outerShdw>
              </a:effectLst>
            </a:rPr>
            <a:t>Applicazione modelli matematici</a:t>
          </a:r>
          <a:endParaRPr lang="it-IT" b="1" dirty="0">
            <a:solidFill>
              <a:schemeClr val="tx1"/>
            </a:solidFill>
            <a:effectLst>
              <a:outerShdw blurRad="38100" dist="38100" dir="2700000" algn="tl">
                <a:srgbClr val="000000">
                  <a:alpha val="43137"/>
                </a:srgbClr>
              </a:outerShdw>
            </a:effectLst>
          </a:endParaRPr>
        </a:p>
      </dgm:t>
    </dgm:pt>
    <dgm:pt modelId="{539C6721-1599-42AF-ABD4-2C475F6147F5}" type="parTrans" cxnId="{66279EA0-A008-4269-A470-CE1CBAEF8807}">
      <dgm:prSet/>
      <dgm:spPr/>
      <dgm:t>
        <a:bodyPr/>
        <a:lstStyle/>
        <a:p>
          <a:endParaRPr lang="it-IT"/>
        </a:p>
      </dgm:t>
    </dgm:pt>
    <dgm:pt modelId="{CA488FFD-D86E-42DE-9298-4B342C3CCF05}" type="sibTrans" cxnId="{66279EA0-A008-4269-A470-CE1CBAEF8807}">
      <dgm:prSet/>
      <dgm:spPr/>
      <dgm:t>
        <a:bodyPr/>
        <a:lstStyle/>
        <a:p>
          <a:endParaRPr lang="it-IT"/>
        </a:p>
      </dgm:t>
    </dgm:pt>
    <dgm:pt modelId="{3C3D81D0-629B-4B57-A328-AAD1AC178F80}">
      <dgm:prSet phldrT="[Testo]"/>
      <dgm:spPr/>
      <dgm:t>
        <a:bodyPr/>
        <a:lstStyle/>
        <a:p>
          <a:r>
            <a:rPr lang="it-IT" b="1" dirty="0" err="1" smtClean="0">
              <a:solidFill>
                <a:schemeClr val="tx1"/>
              </a:solidFill>
              <a:effectLst>
                <a:outerShdw blurRad="38100" dist="38100" dir="2700000" algn="tl">
                  <a:srgbClr val="000000">
                    <a:alpha val="43137"/>
                  </a:srgbClr>
                </a:outerShdw>
              </a:effectLst>
            </a:rPr>
            <a:t>Readazione</a:t>
          </a:r>
          <a:r>
            <a:rPr lang="it-IT" b="1" dirty="0" smtClean="0">
              <a:solidFill>
                <a:schemeClr val="tx1"/>
              </a:solidFill>
              <a:effectLst>
                <a:outerShdw blurRad="38100" dist="38100" dir="2700000" algn="tl">
                  <a:srgbClr val="000000">
                    <a:alpha val="43137"/>
                  </a:srgbClr>
                </a:outerShdw>
              </a:effectLst>
            </a:rPr>
            <a:t> di un «</a:t>
          </a:r>
          <a:r>
            <a:rPr lang="it-IT" b="1" dirty="0" err="1" smtClean="0">
              <a:solidFill>
                <a:schemeClr val="tx1"/>
              </a:solidFill>
              <a:effectLst>
                <a:outerShdw blurRad="38100" dist="38100" dir="2700000" algn="tl">
                  <a:srgbClr val="000000">
                    <a:alpha val="43137"/>
                  </a:srgbClr>
                </a:outerShdw>
              </a:effectLst>
            </a:rPr>
            <a:t>worst</a:t>
          </a:r>
          <a:r>
            <a:rPr lang="it-IT" b="1" dirty="0" smtClean="0">
              <a:solidFill>
                <a:schemeClr val="tx1"/>
              </a:solidFill>
              <a:effectLst>
                <a:outerShdw blurRad="38100" dist="38100" dir="2700000" algn="tl">
                  <a:srgbClr val="000000">
                    <a:alpha val="43137"/>
                  </a:srgbClr>
                </a:outerShdw>
              </a:effectLst>
            </a:rPr>
            <a:t> case» e di un «best case»</a:t>
          </a:r>
          <a:endParaRPr lang="it-IT" b="1" dirty="0">
            <a:solidFill>
              <a:schemeClr val="tx1"/>
            </a:solidFill>
            <a:effectLst>
              <a:outerShdw blurRad="38100" dist="38100" dir="2700000" algn="tl">
                <a:srgbClr val="000000">
                  <a:alpha val="43137"/>
                </a:srgbClr>
              </a:outerShdw>
            </a:effectLst>
          </a:endParaRPr>
        </a:p>
      </dgm:t>
    </dgm:pt>
    <dgm:pt modelId="{911362F0-6A2A-48EC-B81B-48F539EF844B}" type="parTrans" cxnId="{D5860162-9E4C-4FE0-8732-89102C6D954E}">
      <dgm:prSet/>
      <dgm:spPr/>
      <dgm:t>
        <a:bodyPr/>
        <a:lstStyle/>
        <a:p>
          <a:endParaRPr lang="it-IT"/>
        </a:p>
      </dgm:t>
    </dgm:pt>
    <dgm:pt modelId="{6C98DF2E-1C84-40B2-913B-176E9D5BF46C}" type="sibTrans" cxnId="{D5860162-9E4C-4FE0-8732-89102C6D954E}">
      <dgm:prSet/>
      <dgm:spPr/>
      <dgm:t>
        <a:bodyPr/>
        <a:lstStyle/>
        <a:p>
          <a:endParaRPr lang="it-IT"/>
        </a:p>
      </dgm:t>
    </dgm:pt>
    <dgm:pt modelId="{D3BE49D6-AA12-4005-8CD4-0FDC7FD4AAB4}">
      <dgm:prSet/>
      <dgm:spPr/>
      <dgm:t>
        <a:bodyPr/>
        <a:lstStyle/>
        <a:p>
          <a:r>
            <a:rPr lang="it-IT" b="1" dirty="0" smtClean="0">
              <a:solidFill>
                <a:schemeClr val="tx1"/>
              </a:solidFill>
              <a:effectLst>
                <a:outerShdw blurRad="38100" dist="38100" dir="2700000" algn="tl">
                  <a:srgbClr val="000000">
                    <a:alpha val="43137"/>
                  </a:srgbClr>
                </a:outerShdw>
              </a:effectLst>
            </a:rPr>
            <a:t>Analisi a costi e ricavi differenziali</a:t>
          </a:r>
          <a:endParaRPr lang="it-IT" b="1" dirty="0">
            <a:solidFill>
              <a:schemeClr val="tx1"/>
            </a:solidFill>
            <a:effectLst>
              <a:outerShdw blurRad="38100" dist="38100" dir="2700000" algn="tl">
                <a:srgbClr val="000000">
                  <a:alpha val="43137"/>
                </a:srgbClr>
              </a:outerShdw>
            </a:effectLst>
          </a:endParaRPr>
        </a:p>
      </dgm:t>
    </dgm:pt>
    <dgm:pt modelId="{03D5F94F-3F21-4AFB-AF32-75F2D9DAB798}" type="parTrans" cxnId="{34734351-BD5E-450B-802A-860535BF2F88}">
      <dgm:prSet/>
      <dgm:spPr/>
      <dgm:t>
        <a:bodyPr/>
        <a:lstStyle/>
        <a:p>
          <a:endParaRPr lang="it-IT"/>
        </a:p>
      </dgm:t>
    </dgm:pt>
    <dgm:pt modelId="{1EBD7F90-4854-4242-B2AE-6BC99A00FB86}" type="sibTrans" cxnId="{34734351-BD5E-450B-802A-860535BF2F88}">
      <dgm:prSet/>
      <dgm:spPr/>
      <dgm:t>
        <a:bodyPr/>
        <a:lstStyle/>
        <a:p>
          <a:endParaRPr lang="it-IT"/>
        </a:p>
      </dgm:t>
    </dgm:pt>
    <dgm:pt modelId="{E2A773EF-E5E1-4FDE-AB5B-113468615514}" type="pres">
      <dgm:prSet presAssocID="{A25A0086-AE3B-438E-89DE-64F7FA7DBEDB}" presName="Name0" presStyleCnt="0">
        <dgm:presLayoutVars>
          <dgm:dir/>
          <dgm:animLvl val="lvl"/>
          <dgm:resizeHandles val="exact"/>
        </dgm:presLayoutVars>
      </dgm:prSet>
      <dgm:spPr/>
    </dgm:pt>
    <dgm:pt modelId="{D1F843FC-5593-4993-B85F-4D76629C2788}" type="pres">
      <dgm:prSet presAssocID="{AA83F65C-BBC7-4605-88A0-869D70581C91}" presName="parTxOnly" presStyleLbl="node1" presStyleIdx="0" presStyleCnt="4">
        <dgm:presLayoutVars>
          <dgm:chMax val="0"/>
          <dgm:chPref val="0"/>
          <dgm:bulletEnabled val="1"/>
        </dgm:presLayoutVars>
      </dgm:prSet>
      <dgm:spPr/>
      <dgm:t>
        <a:bodyPr/>
        <a:lstStyle/>
        <a:p>
          <a:endParaRPr lang="it-IT"/>
        </a:p>
      </dgm:t>
    </dgm:pt>
    <dgm:pt modelId="{4E4033CF-3EEA-4219-8A0D-8EC27C7E8305}" type="pres">
      <dgm:prSet presAssocID="{5F985A2D-9D24-480B-9BEA-02B9D13B0DDE}" presName="parTxOnlySpace" presStyleCnt="0"/>
      <dgm:spPr/>
    </dgm:pt>
    <dgm:pt modelId="{45D11901-ABD4-4F7F-A390-92A2032F749C}" type="pres">
      <dgm:prSet presAssocID="{D3BE49D6-AA12-4005-8CD4-0FDC7FD4AAB4}" presName="parTxOnly" presStyleLbl="node1" presStyleIdx="1" presStyleCnt="4">
        <dgm:presLayoutVars>
          <dgm:chMax val="0"/>
          <dgm:chPref val="0"/>
          <dgm:bulletEnabled val="1"/>
        </dgm:presLayoutVars>
      </dgm:prSet>
      <dgm:spPr/>
      <dgm:t>
        <a:bodyPr/>
        <a:lstStyle/>
        <a:p>
          <a:endParaRPr lang="it-IT"/>
        </a:p>
      </dgm:t>
    </dgm:pt>
    <dgm:pt modelId="{F2665BC1-10D2-470D-B6EC-8A98BFB2DB7F}" type="pres">
      <dgm:prSet presAssocID="{1EBD7F90-4854-4242-B2AE-6BC99A00FB86}" presName="parTxOnlySpace" presStyleCnt="0"/>
      <dgm:spPr/>
    </dgm:pt>
    <dgm:pt modelId="{D99B7E1E-1D2E-4F48-919B-6DA9E4B4B30E}" type="pres">
      <dgm:prSet presAssocID="{15EE5E15-C405-4B59-A17E-7A2DE8A2FFB5}" presName="parTxOnly" presStyleLbl="node1" presStyleIdx="2" presStyleCnt="4">
        <dgm:presLayoutVars>
          <dgm:chMax val="0"/>
          <dgm:chPref val="0"/>
          <dgm:bulletEnabled val="1"/>
        </dgm:presLayoutVars>
      </dgm:prSet>
      <dgm:spPr/>
      <dgm:t>
        <a:bodyPr/>
        <a:lstStyle/>
        <a:p>
          <a:endParaRPr lang="it-IT"/>
        </a:p>
      </dgm:t>
    </dgm:pt>
    <dgm:pt modelId="{8FD9E806-D4A5-4F09-83C5-CEE9496DDB65}" type="pres">
      <dgm:prSet presAssocID="{CA488FFD-D86E-42DE-9298-4B342C3CCF05}" presName="parTxOnlySpace" presStyleCnt="0"/>
      <dgm:spPr/>
    </dgm:pt>
    <dgm:pt modelId="{A61231B9-8088-443A-8B39-21D44A4F0802}" type="pres">
      <dgm:prSet presAssocID="{3C3D81D0-629B-4B57-A328-AAD1AC178F80}" presName="parTxOnly" presStyleLbl="node1" presStyleIdx="3" presStyleCnt="4">
        <dgm:presLayoutVars>
          <dgm:chMax val="0"/>
          <dgm:chPref val="0"/>
          <dgm:bulletEnabled val="1"/>
        </dgm:presLayoutVars>
      </dgm:prSet>
      <dgm:spPr/>
      <dgm:t>
        <a:bodyPr/>
        <a:lstStyle/>
        <a:p>
          <a:endParaRPr lang="it-IT"/>
        </a:p>
      </dgm:t>
    </dgm:pt>
  </dgm:ptLst>
  <dgm:cxnLst>
    <dgm:cxn modelId="{648137B7-9168-405B-82F7-536710B08D16}" type="presOf" srcId="{3C3D81D0-629B-4B57-A328-AAD1AC178F80}" destId="{A61231B9-8088-443A-8B39-21D44A4F0802}" srcOrd="0" destOrd="0" presId="urn:microsoft.com/office/officeart/2005/8/layout/chevron1"/>
    <dgm:cxn modelId="{34734351-BD5E-450B-802A-860535BF2F88}" srcId="{A25A0086-AE3B-438E-89DE-64F7FA7DBEDB}" destId="{D3BE49D6-AA12-4005-8CD4-0FDC7FD4AAB4}" srcOrd="1" destOrd="0" parTransId="{03D5F94F-3F21-4AFB-AF32-75F2D9DAB798}" sibTransId="{1EBD7F90-4854-4242-B2AE-6BC99A00FB86}"/>
    <dgm:cxn modelId="{CABF11D8-DA65-4775-8C94-7488C8ABF3F4}" type="presOf" srcId="{D3BE49D6-AA12-4005-8CD4-0FDC7FD4AAB4}" destId="{45D11901-ABD4-4F7F-A390-92A2032F749C}" srcOrd="0" destOrd="0" presId="urn:microsoft.com/office/officeart/2005/8/layout/chevron1"/>
    <dgm:cxn modelId="{83D96B6F-FA79-4FD9-82EC-5E3DD2B4EBA6}" type="presOf" srcId="{AA83F65C-BBC7-4605-88A0-869D70581C91}" destId="{D1F843FC-5593-4993-B85F-4D76629C2788}" srcOrd="0" destOrd="0" presId="urn:microsoft.com/office/officeart/2005/8/layout/chevron1"/>
    <dgm:cxn modelId="{1B696BF7-A94A-4E77-A623-745CA47C2EC3}" srcId="{A25A0086-AE3B-438E-89DE-64F7FA7DBEDB}" destId="{AA83F65C-BBC7-4605-88A0-869D70581C91}" srcOrd="0" destOrd="0" parTransId="{E23E06CA-C096-4ECE-821D-BD7AD1588BE7}" sibTransId="{5F985A2D-9D24-480B-9BEA-02B9D13B0DDE}"/>
    <dgm:cxn modelId="{66279EA0-A008-4269-A470-CE1CBAEF8807}" srcId="{A25A0086-AE3B-438E-89DE-64F7FA7DBEDB}" destId="{15EE5E15-C405-4B59-A17E-7A2DE8A2FFB5}" srcOrd="2" destOrd="0" parTransId="{539C6721-1599-42AF-ABD4-2C475F6147F5}" sibTransId="{CA488FFD-D86E-42DE-9298-4B342C3CCF05}"/>
    <dgm:cxn modelId="{D5860162-9E4C-4FE0-8732-89102C6D954E}" srcId="{A25A0086-AE3B-438E-89DE-64F7FA7DBEDB}" destId="{3C3D81D0-629B-4B57-A328-AAD1AC178F80}" srcOrd="3" destOrd="0" parTransId="{911362F0-6A2A-48EC-B81B-48F539EF844B}" sibTransId="{6C98DF2E-1C84-40B2-913B-176E9D5BF46C}"/>
    <dgm:cxn modelId="{72299FBF-5EF6-41FB-83E7-F4E7C681457C}" type="presOf" srcId="{15EE5E15-C405-4B59-A17E-7A2DE8A2FFB5}" destId="{D99B7E1E-1D2E-4F48-919B-6DA9E4B4B30E}" srcOrd="0" destOrd="0" presId="urn:microsoft.com/office/officeart/2005/8/layout/chevron1"/>
    <dgm:cxn modelId="{228414B2-D4B4-42AE-92D4-A7ACF98E235B}" type="presOf" srcId="{A25A0086-AE3B-438E-89DE-64F7FA7DBEDB}" destId="{E2A773EF-E5E1-4FDE-AB5B-113468615514}" srcOrd="0" destOrd="0" presId="urn:microsoft.com/office/officeart/2005/8/layout/chevron1"/>
    <dgm:cxn modelId="{2EE5173E-3F0D-4615-98A8-0098D6B26710}" type="presParOf" srcId="{E2A773EF-E5E1-4FDE-AB5B-113468615514}" destId="{D1F843FC-5593-4993-B85F-4D76629C2788}" srcOrd="0" destOrd="0" presId="urn:microsoft.com/office/officeart/2005/8/layout/chevron1"/>
    <dgm:cxn modelId="{17E0A364-E30B-45BE-B5D6-C7321D6B3B5E}" type="presParOf" srcId="{E2A773EF-E5E1-4FDE-AB5B-113468615514}" destId="{4E4033CF-3EEA-4219-8A0D-8EC27C7E8305}" srcOrd="1" destOrd="0" presId="urn:microsoft.com/office/officeart/2005/8/layout/chevron1"/>
    <dgm:cxn modelId="{FFA6C02F-BD36-41FA-A837-A71FF8EB81D9}" type="presParOf" srcId="{E2A773EF-E5E1-4FDE-AB5B-113468615514}" destId="{45D11901-ABD4-4F7F-A390-92A2032F749C}" srcOrd="2" destOrd="0" presId="urn:microsoft.com/office/officeart/2005/8/layout/chevron1"/>
    <dgm:cxn modelId="{E42F27A7-8F99-49A1-9E1D-88E28F39A892}" type="presParOf" srcId="{E2A773EF-E5E1-4FDE-AB5B-113468615514}" destId="{F2665BC1-10D2-470D-B6EC-8A98BFB2DB7F}" srcOrd="3" destOrd="0" presId="urn:microsoft.com/office/officeart/2005/8/layout/chevron1"/>
    <dgm:cxn modelId="{A13BDAC7-030A-4028-B824-50928875137A}" type="presParOf" srcId="{E2A773EF-E5E1-4FDE-AB5B-113468615514}" destId="{D99B7E1E-1D2E-4F48-919B-6DA9E4B4B30E}" srcOrd="4" destOrd="0" presId="urn:microsoft.com/office/officeart/2005/8/layout/chevron1"/>
    <dgm:cxn modelId="{FA748171-A71D-47F3-A93E-0017CB8FB5E3}" type="presParOf" srcId="{E2A773EF-E5E1-4FDE-AB5B-113468615514}" destId="{8FD9E806-D4A5-4F09-83C5-CEE9496DDB65}" srcOrd="5" destOrd="0" presId="urn:microsoft.com/office/officeart/2005/8/layout/chevron1"/>
    <dgm:cxn modelId="{8C0502CE-E976-4DEC-B249-C5DF3605350C}" type="presParOf" srcId="{E2A773EF-E5E1-4FDE-AB5B-113468615514}" destId="{A61231B9-8088-443A-8B39-21D44A4F0802}"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A6723-00DC-460B-9CF0-9B9A2F61B394}" type="doc">
      <dgm:prSet loTypeId="urn:microsoft.com/office/officeart/2005/8/layout/list1" loCatId="list" qsTypeId="urn:microsoft.com/office/officeart/2005/8/quickstyle/simple1" qsCatId="simple" csTypeId="urn:microsoft.com/office/officeart/2005/8/colors/accent1_2" csCatId="accent1" phldr="1"/>
      <dgm:spPr>
        <a:scene3d>
          <a:camera prst="perspectiveAbove"/>
          <a:lightRig rig="threePt" dir="t"/>
        </a:scene3d>
      </dgm:spPr>
      <dgm:t>
        <a:bodyPr/>
        <a:lstStyle/>
        <a:p>
          <a:endParaRPr lang="it-IT"/>
        </a:p>
      </dgm:t>
    </dgm:pt>
    <dgm:pt modelId="{C26F58D7-42E5-4A00-85F7-B21FFC9ED338}">
      <dgm:prSet phldrT="[Testo]" custT="1"/>
      <dgm:spPr>
        <a:solidFill>
          <a:srgbClr val="8F9484"/>
        </a:solidFill>
      </dgm:spPr>
      <dgm:t>
        <a:bodyPr/>
        <a:lstStyle/>
        <a:p>
          <a:r>
            <a:rPr lang="it-IT" sz="1000" b="1" dirty="0" smtClean="0">
              <a:solidFill>
                <a:schemeClr val="tx1"/>
              </a:solidFill>
              <a:effectLst/>
            </a:rPr>
            <a:t>Gestione efficiente delle risorse umane e di produzione</a:t>
          </a:r>
          <a:endParaRPr lang="it-IT" sz="1000" b="1" dirty="0">
            <a:solidFill>
              <a:schemeClr val="tx1"/>
            </a:solidFill>
            <a:effectLst/>
          </a:endParaRPr>
        </a:p>
      </dgm:t>
    </dgm:pt>
    <dgm:pt modelId="{EE00DC16-8CD5-4A98-BC72-BD93E3A6C2D9}" type="parTrans" cxnId="{B565679E-50C7-4ED6-832C-CFAD869F6233}">
      <dgm:prSet/>
      <dgm:spPr/>
      <dgm:t>
        <a:bodyPr/>
        <a:lstStyle/>
        <a:p>
          <a:endParaRPr lang="it-IT" sz="1000"/>
        </a:p>
      </dgm:t>
    </dgm:pt>
    <dgm:pt modelId="{AB7E2A2E-B472-4A38-93CC-3535317BDB12}" type="sibTrans" cxnId="{B565679E-50C7-4ED6-832C-CFAD869F6233}">
      <dgm:prSet/>
      <dgm:spPr/>
      <dgm:t>
        <a:bodyPr/>
        <a:lstStyle/>
        <a:p>
          <a:endParaRPr lang="it-IT" sz="1000"/>
        </a:p>
      </dgm:t>
    </dgm:pt>
    <dgm:pt modelId="{066844A5-DA72-4791-95D2-F43D7D5590D3}">
      <dgm:prSet phldrT="[Testo]" custT="1"/>
      <dgm:spPr>
        <a:solidFill>
          <a:srgbClr val="00B050"/>
        </a:solidFill>
      </dgm:spPr>
      <dgm:t>
        <a:bodyPr/>
        <a:lstStyle/>
        <a:p>
          <a:r>
            <a:rPr lang="it-IT" sz="1000" b="1" dirty="0" smtClean="0">
              <a:solidFill>
                <a:schemeClr val="tx1"/>
              </a:solidFill>
              <a:effectLst/>
            </a:rPr>
            <a:t>Focus sul medio – lungo periodo </a:t>
          </a:r>
          <a:endParaRPr lang="it-IT" sz="1000" b="1" dirty="0">
            <a:solidFill>
              <a:schemeClr val="tx1"/>
            </a:solidFill>
            <a:effectLst/>
          </a:endParaRPr>
        </a:p>
      </dgm:t>
    </dgm:pt>
    <dgm:pt modelId="{48F0915F-E621-4E8D-BFAC-1A83718626E8}" type="parTrans" cxnId="{C7322A74-57D9-4325-A336-0AFDE64C3B92}">
      <dgm:prSet/>
      <dgm:spPr/>
      <dgm:t>
        <a:bodyPr/>
        <a:lstStyle/>
        <a:p>
          <a:endParaRPr lang="it-IT" sz="1000"/>
        </a:p>
      </dgm:t>
    </dgm:pt>
    <dgm:pt modelId="{9BC01CCB-7D9C-4C42-BD45-3BB043725396}" type="sibTrans" cxnId="{C7322A74-57D9-4325-A336-0AFDE64C3B92}">
      <dgm:prSet/>
      <dgm:spPr/>
      <dgm:t>
        <a:bodyPr/>
        <a:lstStyle/>
        <a:p>
          <a:endParaRPr lang="it-IT" sz="1000"/>
        </a:p>
      </dgm:t>
    </dgm:pt>
    <dgm:pt modelId="{ED85132F-8AE7-447D-92D5-C7471E773595}">
      <dgm:prSet phldrT="[Testo]" custT="1"/>
      <dgm:spPr>
        <a:solidFill>
          <a:srgbClr val="7030A0"/>
        </a:solidFill>
      </dgm:spPr>
      <dgm:t>
        <a:bodyPr/>
        <a:lstStyle/>
        <a:p>
          <a:r>
            <a:rPr lang="it-IT" sz="1000" b="1" dirty="0" smtClean="0">
              <a:solidFill>
                <a:schemeClr val="tx1"/>
              </a:solidFill>
              <a:effectLst/>
            </a:rPr>
            <a:t>Massimizzare il saggio di crescita della domanda </a:t>
          </a:r>
          <a:endParaRPr lang="it-IT" sz="1000" b="1" dirty="0">
            <a:solidFill>
              <a:schemeClr val="tx1"/>
            </a:solidFill>
            <a:effectLst/>
          </a:endParaRPr>
        </a:p>
      </dgm:t>
    </dgm:pt>
    <dgm:pt modelId="{667D9772-336C-4BF3-A075-6BF00FAFAF4A}" type="parTrans" cxnId="{CDD3D5CF-AC6B-4713-A162-1008573899BD}">
      <dgm:prSet/>
      <dgm:spPr/>
      <dgm:t>
        <a:bodyPr/>
        <a:lstStyle/>
        <a:p>
          <a:endParaRPr lang="it-IT" sz="1000"/>
        </a:p>
      </dgm:t>
    </dgm:pt>
    <dgm:pt modelId="{59F35517-8048-4DFA-A761-47043EF847D5}" type="sibTrans" cxnId="{CDD3D5CF-AC6B-4713-A162-1008573899BD}">
      <dgm:prSet/>
      <dgm:spPr/>
      <dgm:t>
        <a:bodyPr/>
        <a:lstStyle/>
        <a:p>
          <a:endParaRPr lang="it-IT" sz="1000"/>
        </a:p>
      </dgm:t>
    </dgm:pt>
    <dgm:pt modelId="{889929CA-A856-4646-A632-1DE51CC79951}">
      <dgm:prSet custT="1"/>
      <dgm:spPr>
        <a:solidFill>
          <a:srgbClr val="FF0000"/>
        </a:solidFill>
      </dgm:spPr>
      <dgm:t>
        <a:bodyPr/>
        <a:lstStyle/>
        <a:p>
          <a:r>
            <a:rPr lang="it-IT" sz="1000" b="1" dirty="0" smtClean="0">
              <a:solidFill>
                <a:schemeClr val="tx1"/>
              </a:solidFill>
              <a:effectLst/>
            </a:rPr>
            <a:t>Elevata avversione al rischio nella valutazione dei progetti d’investimento </a:t>
          </a:r>
          <a:endParaRPr lang="it-IT" sz="1000" b="1" dirty="0">
            <a:solidFill>
              <a:schemeClr val="tx1"/>
            </a:solidFill>
            <a:effectLst/>
          </a:endParaRPr>
        </a:p>
      </dgm:t>
    </dgm:pt>
    <dgm:pt modelId="{FC1457A6-F317-41C8-A23C-3A3A4A5082CD}" type="parTrans" cxnId="{F331F1C0-005A-4D57-BEA6-08C1432F8575}">
      <dgm:prSet/>
      <dgm:spPr/>
      <dgm:t>
        <a:bodyPr/>
        <a:lstStyle/>
        <a:p>
          <a:endParaRPr lang="it-IT" sz="1000"/>
        </a:p>
      </dgm:t>
    </dgm:pt>
    <dgm:pt modelId="{234F46A5-CEA9-4DF6-B1FC-9329186AFA23}" type="sibTrans" cxnId="{F331F1C0-005A-4D57-BEA6-08C1432F8575}">
      <dgm:prSet/>
      <dgm:spPr/>
      <dgm:t>
        <a:bodyPr/>
        <a:lstStyle/>
        <a:p>
          <a:endParaRPr lang="it-IT" sz="1000"/>
        </a:p>
      </dgm:t>
    </dgm:pt>
    <dgm:pt modelId="{B420EB0D-23E9-40FC-844F-136405D7BBC2}" type="pres">
      <dgm:prSet presAssocID="{579A6723-00DC-460B-9CF0-9B9A2F61B394}" presName="linear" presStyleCnt="0">
        <dgm:presLayoutVars>
          <dgm:dir/>
          <dgm:animLvl val="lvl"/>
          <dgm:resizeHandles val="exact"/>
        </dgm:presLayoutVars>
      </dgm:prSet>
      <dgm:spPr/>
      <dgm:t>
        <a:bodyPr/>
        <a:lstStyle/>
        <a:p>
          <a:endParaRPr lang="it-IT"/>
        </a:p>
      </dgm:t>
    </dgm:pt>
    <dgm:pt modelId="{C7C29032-67AA-4BDE-B655-8C39702F7346}" type="pres">
      <dgm:prSet presAssocID="{C26F58D7-42E5-4A00-85F7-B21FFC9ED338}" presName="parentLin" presStyleCnt="0"/>
      <dgm:spPr/>
    </dgm:pt>
    <dgm:pt modelId="{893FE413-E31A-4BC2-B03D-87EA4FD950A2}" type="pres">
      <dgm:prSet presAssocID="{C26F58D7-42E5-4A00-85F7-B21FFC9ED338}" presName="parentLeftMargin" presStyleLbl="node1" presStyleIdx="0" presStyleCnt="4"/>
      <dgm:spPr/>
      <dgm:t>
        <a:bodyPr/>
        <a:lstStyle/>
        <a:p>
          <a:endParaRPr lang="it-IT"/>
        </a:p>
      </dgm:t>
    </dgm:pt>
    <dgm:pt modelId="{800C490A-DCEE-441A-AF0F-917E1F160A87}" type="pres">
      <dgm:prSet presAssocID="{C26F58D7-42E5-4A00-85F7-B21FFC9ED338}" presName="parentText" presStyleLbl="node1" presStyleIdx="0" presStyleCnt="4">
        <dgm:presLayoutVars>
          <dgm:chMax val="0"/>
          <dgm:bulletEnabled val="1"/>
        </dgm:presLayoutVars>
      </dgm:prSet>
      <dgm:spPr/>
      <dgm:t>
        <a:bodyPr/>
        <a:lstStyle/>
        <a:p>
          <a:endParaRPr lang="it-IT"/>
        </a:p>
      </dgm:t>
    </dgm:pt>
    <dgm:pt modelId="{868F8FC2-B84C-46ED-B049-3D5A41C6318A}" type="pres">
      <dgm:prSet presAssocID="{C26F58D7-42E5-4A00-85F7-B21FFC9ED338}" presName="negativeSpace" presStyleCnt="0"/>
      <dgm:spPr/>
    </dgm:pt>
    <dgm:pt modelId="{DB8781D4-E25A-455D-805E-A7E4ABC90F30}" type="pres">
      <dgm:prSet presAssocID="{C26F58D7-42E5-4A00-85F7-B21FFC9ED338}" presName="childText" presStyleLbl="conFgAcc1" presStyleIdx="0" presStyleCnt="4">
        <dgm:presLayoutVars>
          <dgm:bulletEnabled val="1"/>
        </dgm:presLayoutVars>
      </dgm:prSet>
      <dgm:spPr>
        <a:solidFill>
          <a:srgbClr val="8F9484"/>
        </a:solidFill>
      </dgm:spPr>
    </dgm:pt>
    <dgm:pt modelId="{1F90FA80-A4A3-45C9-BADA-E9E50BCE2EB6}" type="pres">
      <dgm:prSet presAssocID="{AB7E2A2E-B472-4A38-93CC-3535317BDB12}" presName="spaceBetweenRectangles" presStyleCnt="0"/>
      <dgm:spPr/>
    </dgm:pt>
    <dgm:pt modelId="{4E771F3D-72E7-4AA0-8965-AFBB538990DE}" type="pres">
      <dgm:prSet presAssocID="{066844A5-DA72-4791-95D2-F43D7D5590D3}" presName="parentLin" presStyleCnt="0"/>
      <dgm:spPr/>
    </dgm:pt>
    <dgm:pt modelId="{7CCBDB14-B912-46F3-9447-1F2CFF96C908}" type="pres">
      <dgm:prSet presAssocID="{066844A5-DA72-4791-95D2-F43D7D5590D3}" presName="parentLeftMargin" presStyleLbl="node1" presStyleIdx="0" presStyleCnt="4"/>
      <dgm:spPr/>
      <dgm:t>
        <a:bodyPr/>
        <a:lstStyle/>
        <a:p>
          <a:endParaRPr lang="it-IT"/>
        </a:p>
      </dgm:t>
    </dgm:pt>
    <dgm:pt modelId="{D9FE30C8-D26E-49A6-AD01-05BB7EE5D13C}" type="pres">
      <dgm:prSet presAssocID="{066844A5-DA72-4791-95D2-F43D7D5590D3}" presName="parentText" presStyleLbl="node1" presStyleIdx="1" presStyleCnt="4">
        <dgm:presLayoutVars>
          <dgm:chMax val="0"/>
          <dgm:bulletEnabled val="1"/>
        </dgm:presLayoutVars>
      </dgm:prSet>
      <dgm:spPr/>
      <dgm:t>
        <a:bodyPr/>
        <a:lstStyle/>
        <a:p>
          <a:endParaRPr lang="it-IT"/>
        </a:p>
      </dgm:t>
    </dgm:pt>
    <dgm:pt modelId="{C4519EA9-72A5-4DE0-8259-04A5FDBAB9F6}" type="pres">
      <dgm:prSet presAssocID="{066844A5-DA72-4791-95D2-F43D7D5590D3}" presName="negativeSpace" presStyleCnt="0"/>
      <dgm:spPr/>
    </dgm:pt>
    <dgm:pt modelId="{261B5D4E-11ED-4AB2-9E07-190742BC5931}" type="pres">
      <dgm:prSet presAssocID="{066844A5-DA72-4791-95D2-F43D7D5590D3}" presName="childText" presStyleLbl="conFgAcc1" presStyleIdx="1" presStyleCnt="4">
        <dgm:presLayoutVars>
          <dgm:bulletEnabled val="1"/>
        </dgm:presLayoutVars>
      </dgm:prSet>
      <dgm:spPr>
        <a:solidFill>
          <a:srgbClr val="00B050"/>
        </a:solidFill>
      </dgm:spPr>
    </dgm:pt>
    <dgm:pt modelId="{BE42B86B-604E-48AD-BCD4-9576D9E41A70}" type="pres">
      <dgm:prSet presAssocID="{9BC01CCB-7D9C-4C42-BD45-3BB043725396}" presName="spaceBetweenRectangles" presStyleCnt="0"/>
      <dgm:spPr/>
    </dgm:pt>
    <dgm:pt modelId="{4F8BB06A-4F78-43B5-93E9-3C31070E1DEA}" type="pres">
      <dgm:prSet presAssocID="{ED85132F-8AE7-447D-92D5-C7471E773595}" presName="parentLin" presStyleCnt="0"/>
      <dgm:spPr/>
    </dgm:pt>
    <dgm:pt modelId="{E5ECC806-70CA-44F8-9628-A5C670A09CCF}" type="pres">
      <dgm:prSet presAssocID="{ED85132F-8AE7-447D-92D5-C7471E773595}" presName="parentLeftMargin" presStyleLbl="node1" presStyleIdx="1" presStyleCnt="4"/>
      <dgm:spPr/>
      <dgm:t>
        <a:bodyPr/>
        <a:lstStyle/>
        <a:p>
          <a:endParaRPr lang="it-IT"/>
        </a:p>
      </dgm:t>
    </dgm:pt>
    <dgm:pt modelId="{966FD09D-E454-4F1E-A392-A1084F382175}" type="pres">
      <dgm:prSet presAssocID="{ED85132F-8AE7-447D-92D5-C7471E773595}" presName="parentText" presStyleLbl="node1" presStyleIdx="2" presStyleCnt="4">
        <dgm:presLayoutVars>
          <dgm:chMax val="0"/>
          <dgm:bulletEnabled val="1"/>
        </dgm:presLayoutVars>
      </dgm:prSet>
      <dgm:spPr/>
      <dgm:t>
        <a:bodyPr/>
        <a:lstStyle/>
        <a:p>
          <a:endParaRPr lang="it-IT"/>
        </a:p>
      </dgm:t>
    </dgm:pt>
    <dgm:pt modelId="{554DACD5-E5D7-48BC-B5F6-D70D008E0773}" type="pres">
      <dgm:prSet presAssocID="{ED85132F-8AE7-447D-92D5-C7471E773595}" presName="negativeSpace" presStyleCnt="0"/>
      <dgm:spPr/>
    </dgm:pt>
    <dgm:pt modelId="{7A11AAD6-293F-4019-B6C1-FAFE736750A1}" type="pres">
      <dgm:prSet presAssocID="{ED85132F-8AE7-447D-92D5-C7471E773595}" presName="childText" presStyleLbl="conFgAcc1" presStyleIdx="2" presStyleCnt="4">
        <dgm:presLayoutVars>
          <dgm:bulletEnabled val="1"/>
        </dgm:presLayoutVars>
      </dgm:prSet>
      <dgm:spPr>
        <a:solidFill>
          <a:srgbClr val="7030A0"/>
        </a:solidFill>
      </dgm:spPr>
    </dgm:pt>
    <dgm:pt modelId="{D65A6A94-F888-4416-BBEC-3B540F22F433}" type="pres">
      <dgm:prSet presAssocID="{59F35517-8048-4DFA-A761-47043EF847D5}" presName="spaceBetweenRectangles" presStyleCnt="0"/>
      <dgm:spPr/>
    </dgm:pt>
    <dgm:pt modelId="{E91EAF16-6904-4468-9BDE-3434E38883B4}" type="pres">
      <dgm:prSet presAssocID="{889929CA-A856-4646-A632-1DE51CC79951}" presName="parentLin" presStyleCnt="0"/>
      <dgm:spPr/>
    </dgm:pt>
    <dgm:pt modelId="{41B5AC83-948A-4057-9D87-37107A527E0A}" type="pres">
      <dgm:prSet presAssocID="{889929CA-A856-4646-A632-1DE51CC79951}" presName="parentLeftMargin" presStyleLbl="node1" presStyleIdx="2" presStyleCnt="4"/>
      <dgm:spPr/>
      <dgm:t>
        <a:bodyPr/>
        <a:lstStyle/>
        <a:p>
          <a:endParaRPr lang="it-IT"/>
        </a:p>
      </dgm:t>
    </dgm:pt>
    <dgm:pt modelId="{09C2D038-E2B9-4EA8-94FD-9EA9B96712E4}" type="pres">
      <dgm:prSet presAssocID="{889929CA-A856-4646-A632-1DE51CC79951}" presName="parentText" presStyleLbl="node1" presStyleIdx="3" presStyleCnt="4">
        <dgm:presLayoutVars>
          <dgm:chMax val="0"/>
          <dgm:bulletEnabled val="1"/>
        </dgm:presLayoutVars>
      </dgm:prSet>
      <dgm:spPr/>
      <dgm:t>
        <a:bodyPr/>
        <a:lstStyle/>
        <a:p>
          <a:endParaRPr lang="it-IT"/>
        </a:p>
      </dgm:t>
    </dgm:pt>
    <dgm:pt modelId="{B049AD73-836D-4426-BD04-6C8FD59CBD09}" type="pres">
      <dgm:prSet presAssocID="{889929CA-A856-4646-A632-1DE51CC79951}" presName="negativeSpace" presStyleCnt="0"/>
      <dgm:spPr/>
    </dgm:pt>
    <dgm:pt modelId="{AC1A5ECE-26C8-4757-A97F-A8B473B91902}" type="pres">
      <dgm:prSet presAssocID="{889929CA-A856-4646-A632-1DE51CC79951}" presName="childText" presStyleLbl="conFgAcc1" presStyleIdx="3" presStyleCnt="4">
        <dgm:presLayoutVars>
          <dgm:bulletEnabled val="1"/>
        </dgm:presLayoutVars>
      </dgm:prSet>
      <dgm:spPr>
        <a:solidFill>
          <a:srgbClr val="FF0000"/>
        </a:solidFill>
      </dgm:spPr>
      <dgm:t>
        <a:bodyPr/>
        <a:lstStyle/>
        <a:p>
          <a:endParaRPr lang="it-IT"/>
        </a:p>
      </dgm:t>
    </dgm:pt>
  </dgm:ptLst>
  <dgm:cxnLst>
    <dgm:cxn modelId="{F23960B2-CD5F-464E-9F8E-4E81AF008D79}" type="presOf" srcId="{ED85132F-8AE7-447D-92D5-C7471E773595}" destId="{966FD09D-E454-4F1E-A392-A1084F382175}" srcOrd="1" destOrd="0" presId="urn:microsoft.com/office/officeart/2005/8/layout/list1"/>
    <dgm:cxn modelId="{F99F6239-4FE4-4F57-81C0-A260B5E90D2A}" type="presOf" srcId="{066844A5-DA72-4791-95D2-F43D7D5590D3}" destId="{D9FE30C8-D26E-49A6-AD01-05BB7EE5D13C}" srcOrd="1" destOrd="0" presId="urn:microsoft.com/office/officeart/2005/8/layout/list1"/>
    <dgm:cxn modelId="{4222D853-410B-4CDB-8F0A-0F866959209D}" type="presOf" srcId="{ED85132F-8AE7-447D-92D5-C7471E773595}" destId="{E5ECC806-70CA-44F8-9628-A5C670A09CCF}" srcOrd="0" destOrd="0" presId="urn:microsoft.com/office/officeart/2005/8/layout/list1"/>
    <dgm:cxn modelId="{70749F52-67AD-4803-84FF-DCBE9E705827}" type="presOf" srcId="{889929CA-A856-4646-A632-1DE51CC79951}" destId="{09C2D038-E2B9-4EA8-94FD-9EA9B96712E4}" srcOrd="1" destOrd="0" presId="urn:microsoft.com/office/officeart/2005/8/layout/list1"/>
    <dgm:cxn modelId="{80A52314-B821-4588-9933-03978F8FA958}" type="presOf" srcId="{C26F58D7-42E5-4A00-85F7-B21FFC9ED338}" destId="{800C490A-DCEE-441A-AF0F-917E1F160A87}" srcOrd="1" destOrd="0" presId="urn:microsoft.com/office/officeart/2005/8/layout/list1"/>
    <dgm:cxn modelId="{1663B773-4810-4142-8919-68B5E819F979}" type="presOf" srcId="{579A6723-00DC-460B-9CF0-9B9A2F61B394}" destId="{B420EB0D-23E9-40FC-844F-136405D7BBC2}" srcOrd="0" destOrd="0" presId="urn:microsoft.com/office/officeart/2005/8/layout/list1"/>
    <dgm:cxn modelId="{CDD3D5CF-AC6B-4713-A162-1008573899BD}" srcId="{579A6723-00DC-460B-9CF0-9B9A2F61B394}" destId="{ED85132F-8AE7-447D-92D5-C7471E773595}" srcOrd="2" destOrd="0" parTransId="{667D9772-336C-4BF3-A075-6BF00FAFAF4A}" sibTransId="{59F35517-8048-4DFA-A761-47043EF847D5}"/>
    <dgm:cxn modelId="{9C466377-B123-4A85-8EE8-956D3B3D760F}" type="presOf" srcId="{066844A5-DA72-4791-95D2-F43D7D5590D3}" destId="{7CCBDB14-B912-46F3-9447-1F2CFF96C908}" srcOrd="0" destOrd="0" presId="urn:microsoft.com/office/officeart/2005/8/layout/list1"/>
    <dgm:cxn modelId="{C7322A74-57D9-4325-A336-0AFDE64C3B92}" srcId="{579A6723-00DC-460B-9CF0-9B9A2F61B394}" destId="{066844A5-DA72-4791-95D2-F43D7D5590D3}" srcOrd="1" destOrd="0" parTransId="{48F0915F-E621-4E8D-BFAC-1A83718626E8}" sibTransId="{9BC01CCB-7D9C-4C42-BD45-3BB043725396}"/>
    <dgm:cxn modelId="{C2A1148F-3AFB-4442-B057-FB5F7D5AEEEA}" type="presOf" srcId="{889929CA-A856-4646-A632-1DE51CC79951}" destId="{41B5AC83-948A-4057-9D87-37107A527E0A}" srcOrd="0" destOrd="0" presId="urn:microsoft.com/office/officeart/2005/8/layout/list1"/>
    <dgm:cxn modelId="{D0F33886-9A56-49BD-A588-9A1FDAE70416}" type="presOf" srcId="{C26F58D7-42E5-4A00-85F7-B21FFC9ED338}" destId="{893FE413-E31A-4BC2-B03D-87EA4FD950A2}" srcOrd="0" destOrd="0" presId="urn:microsoft.com/office/officeart/2005/8/layout/list1"/>
    <dgm:cxn modelId="{F331F1C0-005A-4D57-BEA6-08C1432F8575}" srcId="{579A6723-00DC-460B-9CF0-9B9A2F61B394}" destId="{889929CA-A856-4646-A632-1DE51CC79951}" srcOrd="3" destOrd="0" parTransId="{FC1457A6-F317-41C8-A23C-3A3A4A5082CD}" sibTransId="{234F46A5-CEA9-4DF6-B1FC-9329186AFA23}"/>
    <dgm:cxn modelId="{B565679E-50C7-4ED6-832C-CFAD869F6233}" srcId="{579A6723-00DC-460B-9CF0-9B9A2F61B394}" destId="{C26F58D7-42E5-4A00-85F7-B21FFC9ED338}" srcOrd="0" destOrd="0" parTransId="{EE00DC16-8CD5-4A98-BC72-BD93E3A6C2D9}" sibTransId="{AB7E2A2E-B472-4A38-93CC-3535317BDB12}"/>
    <dgm:cxn modelId="{555AB9F5-774B-4C28-B6F3-60DF91FB55D5}" type="presParOf" srcId="{B420EB0D-23E9-40FC-844F-136405D7BBC2}" destId="{C7C29032-67AA-4BDE-B655-8C39702F7346}" srcOrd="0" destOrd="0" presId="urn:microsoft.com/office/officeart/2005/8/layout/list1"/>
    <dgm:cxn modelId="{AAFD177E-8455-49C7-A7C2-88E4ABA3FEB1}" type="presParOf" srcId="{C7C29032-67AA-4BDE-B655-8C39702F7346}" destId="{893FE413-E31A-4BC2-B03D-87EA4FD950A2}" srcOrd="0" destOrd="0" presId="urn:microsoft.com/office/officeart/2005/8/layout/list1"/>
    <dgm:cxn modelId="{CDD263FC-216D-4324-88DE-61A2F2D5F615}" type="presParOf" srcId="{C7C29032-67AA-4BDE-B655-8C39702F7346}" destId="{800C490A-DCEE-441A-AF0F-917E1F160A87}" srcOrd="1" destOrd="0" presId="urn:microsoft.com/office/officeart/2005/8/layout/list1"/>
    <dgm:cxn modelId="{F1D1A5CC-EC45-4C22-AE21-1BCB3462656B}" type="presParOf" srcId="{B420EB0D-23E9-40FC-844F-136405D7BBC2}" destId="{868F8FC2-B84C-46ED-B049-3D5A41C6318A}" srcOrd="1" destOrd="0" presId="urn:microsoft.com/office/officeart/2005/8/layout/list1"/>
    <dgm:cxn modelId="{4CB6E058-C5C8-4339-AD71-203C0CDEAEE0}" type="presParOf" srcId="{B420EB0D-23E9-40FC-844F-136405D7BBC2}" destId="{DB8781D4-E25A-455D-805E-A7E4ABC90F30}" srcOrd="2" destOrd="0" presId="urn:microsoft.com/office/officeart/2005/8/layout/list1"/>
    <dgm:cxn modelId="{29D14059-4634-4CE1-BE9B-1EF2FCB72881}" type="presParOf" srcId="{B420EB0D-23E9-40FC-844F-136405D7BBC2}" destId="{1F90FA80-A4A3-45C9-BADA-E9E50BCE2EB6}" srcOrd="3" destOrd="0" presId="urn:microsoft.com/office/officeart/2005/8/layout/list1"/>
    <dgm:cxn modelId="{F4CE540A-7022-43BC-A5C4-F7ECF381687B}" type="presParOf" srcId="{B420EB0D-23E9-40FC-844F-136405D7BBC2}" destId="{4E771F3D-72E7-4AA0-8965-AFBB538990DE}" srcOrd="4" destOrd="0" presId="urn:microsoft.com/office/officeart/2005/8/layout/list1"/>
    <dgm:cxn modelId="{91C65BD4-60A0-4BDC-9BF0-E265612713E1}" type="presParOf" srcId="{4E771F3D-72E7-4AA0-8965-AFBB538990DE}" destId="{7CCBDB14-B912-46F3-9447-1F2CFF96C908}" srcOrd="0" destOrd="0" presId="urn:microsoft.com/office/officeart/2005/8/layout/list1"/>
    <dgm:cxn modelId="{86980C87-12EB-4E45-9308-DE9F16EE9749}" type="presParOf" srcId="{4E771F3D-72E7-4AA0-8965-AFBB538990DE}" destId="{D9FE30C8-D26E-49A6-AD01-05BB7EE5D13C}" srcOrd="1" destOrd="0" presId="urn:microsoft.com/office/officeart/2005/8/layout/list1"/>
    <dgm:cxn modelId="{A7EB4CFC-0445-4BA3-B7A7-EB68DF2B635F}" type="presParOf" srcId="{B420EB0D-23E9-40FC-844F-136405D7BBC2}" destId="{C4519EA9-72A5-4DE0-8259-04A5FDBAB9F6}" srcOrd="5" destOrd="0" presId="urn:microsoft.com/office/officeart/2005/8/layout/list1"/>
    <dgm:cxn modelId="{29525A83-5A09-4BB7-AE35-F87986E16C04}" type="presParOf" srcId="{B420EB0D-23E9-40FC-844F-136405D7BBC2}" destId="{261B5D4E-11ED-4AB2-9E07-190742BC5931}" srcOrd="6" destOrd="0" presId="urn:microsoft.com/office/officeart/2005/8/layout/list1"/>
    <dgm:cxn modelId="{831A3C81-E66F-4B99-A115-C8E036EB8BCD}" type="presParOf" srcId="{B420EB0D-23E9-40FC-844F-136405D7BBC2}" destId="{BE42B86B-604E-48AD-BCD4-9576D9E41A70}" srcOrd="7" destOrd="0" presId="urn:microsoft.com/office/officeart/2005/8/layout/list1"/>
    <dgm:cxn modelId="{20C9815F-2A90-49DE-830C-55547C45FB16}" type="presParOf" srcId="{B420EB0D-23E9-40FC-844F-136405D7BBC2}" destId="{4F8BB06A-4F78-43B5-93E9-3C31070E1DEA}" srcOrd="8" destOrd="0" presId="urn:microsoft.com/office/officeart/2005/8/layout/list1"/>
    <dgm:cxn modelId="{BF19A6ED-B5AB-44D4-BEFC-F32B33C4F151}" type="presParOf" srcId="{4F8BB06A-4F78-43B5-93E9-3C31070E1DEA}" destId="{E5ECC806-70CA-44F8-9628-A5C670A09CCF}" srcOrd="0" destOrd="0" presId="urn:microsoft.com/office/officeart/2005/8/layout/list1"/>
    <dgm:cxn modelId="{9542450D-FDAF-4732-8F53-110E7C0E60F9}" type="presParOf" srcId="{4F8BB06A-4F78-43B5-93E9-3C31070E1DEA}" destId="{966FD09D-E454-4F1E-A392-A1084F382175}" srcOrd="1" destOrd="0" presId="urn:microsoft.com/office/officeart/2005/8/layout/list1"/>
    <dgm:cxn modelId="{E8B85B95-0530-40F5-B7CF-7DA9A2CCC277}" type="presParOf" srcId="{B420EB0D-23E9-40FC-844F-136405D7BBC2}" destId="{554DACD5-E5D7-48BC-B5F6-D70D008E0773}" srcOrd="9" destOrd="0" presId="urn:microsoft.com/office/officeart/2005/8/layout/list1"/>
    <dgm:cxn modelId="{32061C1D-3A6B-492A-A23F-20C7750ED24C}" type="presParOf" srcId="{B420EB0D-23E9-40FC-844F-136405D7BBC2}" destId="{7A11AAD6-293F-4019-B6C1-FAFE736750A1}" srcOrd="10" destOrd="0" presId="urn:microsoft.com/office/officeart/2005/8/layout/list1"/>
    <dgm:cxn modelId="{D83BC9A8-BF76-4CBE-B379-BDAA34D0FF68}" type="presParOf" srcId="{B420EB0D-23E9-40FC-844F-136405D7BBC2}" destId="{D65A6A94-F888-4416-BBEC-3B540F22F433}" srcOrd="11" destOrd="0" presId="urn:microsoft.com/office/officeart/2005/8/layout/list1"/>
    <dgm:cxn modelId="{7469A566-0EBA-4156-AAD4-A25164BF012C}" type="presParOf" srcId="{B420EB0D-23E9-40FC-844F-136405D7BBC2}" destId="{E91EAF16-6904-4468-9BDE-3434E38883B4}" srcOrd="12" destOrd="0" presId="urn:microsoft.com/office/officeart/2005/8/layout/list1"/>
    <dgm:cxn modelId="{5FEF247A-00FD-47A5-A094-2D0D31E1D510}" type="presParOf" srcId="{E91EAF16-6904-4468-9BDE-3434E38883B4}" destId="{41B5AC83-948A-4057-9D87-37107A527E0A}" srcOrd="0" destOrd="0" presId="urn:microsoft.com/office/officeart/2005/8/layout/list1"/>
    <dgm:cxn modelId="{7992A324-C38F-4036-84FF-E15A1BBF5F28}" type="presParOf" srcId="{E91EAF16-6904-4468-9BDE-3434E38883B4}" destId="{09C2D038-E2B9-4EA8-94FD-9EA9B96712E4}" srcOrd="1" destOrd="0" presId="urn:microsoft.com/office/officeart/2005/8/layout/list1"/>
    <dgm:cxn modelId="{DEBF6B73-5474-4089-8D93-671AA71B098C}" type="presParOf" srcId="{B420EB0D-23E9-40FC-844F-136405D7BBC2}" destId="{B049AD73-836D-4426-BD04-6C8FD59CBD09}" srcOrd="13" destOrd="0" presId="urn:microsoft.com/office/officeart/2005/8/layout/list1"/>
    <dgm:cxn modelId="{3087C6A7-1D4A-4222-BA14-60CBDFF77072}" type="presParOf" srcId="{B420EB0D-23E9-40FC-844F-136405D7BBC2}" destId="{AC1A5ECE-26C8-4757-A97F-A8B473B91902}"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9A6723-00DC-460B-9CF0-9B9A2F61B394}" type="doc">
      <dgm:prSet loTypeId="urn:microsoft.com/office/officeart/2005/8/layout/list1" loCatId="list" qsTypeId="urn:microsoft.com/office/officeart/2005/8/quickstyle/3d8" qsCatId="3D" csTypeId="urn:microsoft.com/office/officeart/2005/8/colors/accent1_2" csCatId="accent1" phldr="1"/>
      <dgm:spPr/>
      <dgm:t>
        <a:bodyPr/>
        <a:lstStyle/>
        <a:p>
          <a:endParaRPr lang="it-IT"/>
        </a:p>
      </dgm:t>
    </dgm:pt>
    <dgm:pt modelId="{C26F58D7-42E5-4A00-85F7-B21FFC9ED338}">
      <dgm:prSet phldrT="[Testo]" custT="1"/>
      <dgm:spPr/>
      <dgm:t>
        <a:bodyPr/>
        <a:lstStyle/>
        <a:p>
          <a:r>
            <a:rPr lang="it-IT" sz="1400" b="1" dirty="0" smtClean="0">
              <a:effectLst/>
            </a:rPr>
            <a:t>Retribuzione legata a parametri di produttività</a:t>
          </a:r>
          <a:endParaRPr lang="it-IT" sz="1400" b="1" dirty="0">
            <a:effectLst/>
          </a:endParaRPr>
        </a:p>
      </dgm:t>
    </dgm:pt>
    <dgm:pt modelId="{EE00DC16-8CD5-4A98-BC72-BD93E3A6C2D9}" type="parTrans" cxnId="{B565679E-50C7-4ED6-832C-CFAD869F6233}">
      <dgm:prSet/>
      <dgm:spPr/>
      <dgm:t>
        <a:bodyPr/>
        <a:lstStyle/>
        <a:p>
          <a:endParaRPr lang="it-IT" sz="1400"/>
        </a:p>
      </dgm:t>
    </dgm:pt>
    <dgm:pt modelId="{AB7E2A2E-B472-4A38-93CC-3535317BDB12}" type="sibTrans" cxnId="{B565679E-50C7-4ED6-832C-CFAD869F6233}">
      <dgm:prSet/>
      <dgm:spPr/>
      <dgm:t>
        <a:bodyPr/>
        <a:lstStyle/>
        <a:p>
          <a:endParaRPr lang="it-IT" sz="1400"/>
        </a:p>
      </dgm:t>
    </dgm:pt>
    <dgm:pt modelId="{066844A5-DA72-4791-95D2-F43D7D5590D3}">
      <dgm:prSet phldrT="[Testo]" custT="1"/>
      <dgm:spPr/>
      <dgm:t>
        <a:bodyPr/>
        <a:lstStyle/>
        <a:p>
          <a:r>
            <a:rPr lang="it-IT" sz="1400" b="1" dirty="0" smtClean="0">
              <a:effectLst/>
            </a:rPr>
            <a:t>Favorire la sostenibilità ed il successo dell’impresa sul medio lungo periodo</a:t>
          </a:r>
          <a:endParaRPr lang="it-IT" sz="1400" b="1" dirty="0">
            <a:effectLst/>
          </a:endParaRPr>
        </a:p>
      </dgm:t>
    </dgm:pt>
    <dgm:pt modelId="{48F0915F-E621-4E8D-BFAC-1A83718626E8}" type="parTrans" cxnId="{C7322A74-57D9-4325-A336-0AFDE64C3B92}">
      <dgm:prSet/>
      <dgm:spPr/>
      <dgm:t>
        <a:bodyPr/>
        <a:lstStyle/>
        <a:p>
          <a:endParaRPr lang="it-IT" sz="1400"/>
        </a:p>
      </dgm:t>
    </dgm:pt>
    <dgm:pt modelId="{9BC01CCB-7D9C-4C42-BD45-3BB043725396}" type="sibTrans" cxnId="{C7322A74-57D9-4325-A336-0AFDE64C3B92}">
      <dgm:prSet/>
      <dgm:spPr/>
      <dgm:t>
        <a:bodyPr/>
        <a:lstStyle/>
        <a:p>
          <a:endParaRPr lang="it-IT" sz="1400"/>
        </a:p>
      </dgm:t>
    </dgm:pt>
    <dgm:pt modelId="{ED85132F-8AE7-447D-92D5-C7471E773595}">
      <dgm:prSet phldrT="[Testo]" custT="1"/>
      <dgm:spPr/>
      <dgm:t>
        <a:bodyPr/>
        <a:lstStyle/>
        <a:p>
          <a:r>
            <a:rPr lang="it-IT" sz="1400" b="1" dirty="0" smtClean="0">
              <a:effectLst/>
            </a:rPr>
            <a:t>Aumentare le dimensioni dell’impresa (Empire Building)</a:t>
          </a:r>
          <a:endParaRPr lang="it-IT" sz="1400" b="1" dirty="0">
            <a:effectLst/>
          </a:endParaRPr>
        </a:p>
      </dgm:t>
    </dgm:pt>
    <dgm:pt modelId="{667D9772-336C-4BF3-A075-6BF00FAFAF4A}" type="parTrans" cxnId="{CDD3D5CF-AC6B-4713-A162-1008573899BD}">
      <dgm:prSet/>
      <dgm:spPr/>
      <dgm:t>
        <a:bodyPr/>
        <a:lstStyle/>
        <a:p>
          <a:endParaRPr lang="it-IT" sz="1400"/>
        </a:p>
      </dgm:t>
    </dgm:pt>
    <dgm:pt modelId="{59F35517-8048-4DFA-A761-47043EF847D5}" type="sibTrans" cxnId="{CDD3D5CF-AC6B-4713-A162-1008573899BD}">
      <dgm:prSet/>
      <dgm:spPr/>
      <dgm:t>
        <a:bodyPr/>
        <a:lstStyle/>
        <a:p>
          <a:endParaRPr lang="it-IT" sz="1400"/>
        </a:p>
      </dgm:t>
    </dgm:pt>
    <dgm:pt modelId="{889929CA-A856-4646-A632-1DE51CC79951}">
      <dgm:prSet custT="1"/>
      <dgm:spPr/>
      <dgm:t>
        <a:bodyPr/>
        <a:lstStyle/>
        <a:p>
          <a:r>
            <a:rPr lang="it-IT" sz="1400" b="1" dirty="0" smtClean="0">
              <a:effectLst/>
            </a:rPr>
            <a:t>Evitare o ridurre il rischio di default dell’impresa</a:t>
          </a:r>
          <a:endParaRPr lang="it-IT" sz="1400" b="1" dirty="0">
            <a:effectLst/>
          </a:endParaRPr>
        </a:p>
      </dgm:t>
    </dgm:pt>
    <dgm:pt modelId="{FC1457A6-F317-41C8-A23C-3A3A4A5082CD}" type="parTrans" cxnId="{F331F1C0-005A-4D57-BEA6-08C1432F8575}">
      <dgm:prSet/>
      <dgm:spPr/>
      <dgm:t>
        <a:bodyPr/>
        <a:lstStyle/>
        <a:p>
          <a:endParaRPr lang="it-IT" sz="1400"/>
        </a:p>
      </dgm:t>
    </dgm:pt>
    <dgm:pt modelId="{234F46A5-CEA9-4DF6-B1FC-9329186AFA23}" type="sibTrans" cxnId="{F331F1C0-005A-4D57-BEA6-08C1432F8575}">
      <dgm:prSet/>
      <dgm:spPr/>
      <dgm:t>
        <a:bodyPr/>
        <a:lstStyle/>
        <a:p>
          <a:endParaRPr lang="it-IT" sz="1400"/>
        </a:p>
      </dgm:t>
    </dgm:pt>
    <dgm:pt modelId="{B420EB0D-23E9-40FC-844F-136405D7BBC2}" type="pres">
      <dgm:prSet presAssocID="{579A6723-00DC-460B-9CF0-9B9A2F61B394}" presName="linear" presStyleCnt="0">
        <dgm:presLayoutVars>
          <dgm:dir/>
          <dgm:animLvl val="lvl"/>
          <dgm:resizeHandles val="exact"/>
        </dgm:presLayoutVars>
      </dgm:prSet>
      <dgm:spPr/>
      <dgm:t>
        <a:bodyPr/>
        <a:lstStyle/>
        <a:p>
          <a:endParaRPr lang="it-IT"/>
        </a:p>
      </dgm:t>
    </dgm:pt>
    <dgm:pt modelId="{C7C29032-67AA-4BDE-B655-8C39702F7346}" type="pres">
      <dgm:prSet presAssocID="{C26F58D7-42E5-4A00-85F7-B21FFC9ED338}" presName="parentLin" presStyleCnt="0"/>
      <dgm:spPr/>
    </dgm:pt>
    <dgm:pt modelId="{893FE413-E31A-4BC2-B03D-87EA4FD950A2}" type="pres">
      <dgm:prSet presAssocID="{C26F58D7-42E5-4A00-85F7-B21FFC9ED338}" presName="parentLeftMargin" presStyleLbl="node1" presStyleIdx="0" presStyleCnt="4"/>
      <dgm:spPr/>
      <dgm:t>
        <a:bodyPr/>
        <a:lstStyle/>
        <a:p>
          <a:endParaRPr lang="it-IT"/>
        </a:p>
      </dgm:t>
    </dgm:pt>
    <dgm:pt modelId="{800C490A-DCEE-441A-AF0F-917E1F160A87}" type="pres">
      <dgm:prSet presAssocID="{C26F58D7-42E5-4A00-85F7-B21FFC9ED338}" presName="parentText" presStyleLbl="node1" presStyleIdx="0" presStyleCnt="4">
        <dgm:presLayoutVars>
          <dgm:chMax val="0"/>
          <dgm:bulletEnabled val="1"/>
        </dgm:presLayoutVars>
      </dgm:prSet>
      <dgm:spPr/>
      <dgm:t>
        <a:bodyPr/>
        <a:lstStyle/>
        <a:p>
          <a:endParaRPr lang="it-IT"/>
        </a:p>
      </dgm:t>
    </dgm:pt>
    <dgm:pt modelId="{868F8FC2-B84C-46ED-B049-3D5A41C6318A}" type="pres">
      <dgm:prSet presAssocID="{C26F58D7-42E5-4A00-85F7-B21FFC9ED338}" presName="negativeSpace" presStyleCnt="0"/>
      <dgm:spPr/>
    </dgm:pt>
    <dgm:pt modelId="{DB8781D4-E25A-455D-805E-A7E4ABC90F30}" type="pres">
      <dgm:prSet presAssocID="{C26F58D7-42E5-4A00-85F7-B21FFC9ED338}" presName="childText" presStyleLbl="conFgAcc1" presStyleIdx="0" presStyleCnt="4">
        <dgm:presLayoutVars>
          <dgm:bulletEnabled val="1"/>
        </dgm:presLayoutVars>
      </dgm:prSet>
      <dgm:spPr/>
    </dgm:pt>
    <dgm:pt modelId="{1F90FA80-A4A3-45C9-BADA-E9E50BCE2EB6}" type="pres">
      <dgm:prSet presAssocID="{AB7E2A2E-B472-4A38-93CC-3535317BDB12}" presName="spaceBetweenRectangles" presStyleCnt="0"/>
      <dgm:spPr/>
    </dgm:pt>
    <dgm:pt modelId="{4E771F3D-72E7-4AA0-8965-AFBB538990DE}" type="pres">
      <dgm:prSet presAssocID="{066844A5-DA72-4791-95D2-F43D7D5590D3}" presName="parentLin" presStyleCnt="0"/>
      <dgm:spPr/>
    </dgm:pt>
    <dgm:pt modelId="{7CCBDB14-B912-46F3-9447-1F2CFF96C908}" type="pres">
      <dgm:prSet presAssocID="{066844A5-DA72-4791-95D2-F43D7D5590D3}" presName="parentLeftMargin" presStyleLbl="node1" presStyleIdx="0" presStyleCnt="4"/>
      <dgm:spPr/>
      <dgm:t>
        <a:bodyPr/>
        <a:lstStyle/>
        <a:p>
          <a:endParaRPr lang="it-IT"/>
        </a:p>
      </dgm:t>
    </dgm:pt>
    <dgm:pt modelId="{D9FE30C8-D26E-49A6-AD01-05BB7EE5D13C}" type="pres">
      <dgm:prSet presAssocID="{066844A5-DA72-4791-95D2-F43D7D5590D3}" presName="parentText" presStyleLbl="node1" presStyleIdx="1" presStyleCnt="4">
        <dgm:presLayoutVars>
          <dgm:chMax val="0"/>
          <dgm:bulletEnabled val="1"/>
        </dgm:presLayoutVars>
      </dgm:prSet>
      <dgm:spPr/>
      <dgm:t>
        <a:bodyPr/>
        <a:lstStyle/>
        <a:p>
          <a:endParaRPr lang="it-IT"/>
        </a:p>
      </dgm:t>
    </dgm:pt>
    <dgm:pt modelId="{C4519EA9-72A5-4DE0-8259-04A5FDBAB9F6}" type="pres">
      <dgm:prSet presAssocID="{066844A5-DA72-4791-95D2-F43D7D5590D3}" presName="negativeSpace" presStyleCnt="0"/>
      <dgm:spPr/>
    </dgm:pt>
    <dgm:pt modelId="{261B5D4E-11ED-4AB2-9E07-190742BC5931}" type="pres">
      <dgm:prSet presAssocID="{066844A5-DA72-4791-95D2-F43D7D5590D3}" presName="childText" presStyleLbl="conFgAcc1" presStyleIdx="1" presStyleCnt="4">
        <dgm:presLayoutVars>
          <dgm:bulletEnabled val="1"/>
        </dgm:presLayoutVars>
      </dgm:prSet>
      <dgm:spPr/>
    </dgm:pt>
    <dgm:pt modelId="{BE42B86B-604E-48AD-BCD4-9576D9E41A70}" type="pres">
      <dgm:prSet presAssocID="{9BC01CCB-7D9C-4C42-BD45-3BB043725396}" presName="spaceBetweenRectangles" presStyleCnt="0"/>
      <dgm:spPr/>
    </dgm:pt>
    <dgm:pt modelId="{4F8BB06A-4F78-43B5-93E9-3C31070E1DEA}" type="pres">
      <dgm:prSet presAssocID="{ED85132F-8AE7-447D-92D5-C7471E773595}" presName="parentLin" presStyleCnt="0"/>
      <dgm:spPr/>
    </dgm:pt>
    <dgm:pt modelId="{E5ECC806-70CA-44F8-9628-A5C670A09CCF}" type="pres">
      <dgm:prSet presAssocID="{ED85132F-8AE7-447D-92D5-C7471E773595}" presName="parentLeftMargin" presStyleLbl="node1" presStyleIdx="1" presStyleCnt="4"/>
      <dgm:spPr/>
      <dgm:t>
        <a:bodyPr/>
        <a:lstStyle/>
        <a:p>
          <a:endParaRPr lang="it-IT"/>
        </a:p>
      </dgm:t>
    </dgm:pt>
    <dgm:pt modelId="{966FD09D-E454-4F1E-A392-A1084F382175}" type="pres">
      <dgm:prSet presAssocID="{ED85132F-8AE7-447D-92D5-C7471E773595}" presName="parentText" presStyleLbl="node1" presStyleIdx="2" presStyleCnt="4">
        <dgm:presLayoutVars>
          <dgm:chMax val="0"/>
          <dgm:bulletEnabled val="1"/>
        </dgm:presLayoutVars>
      </dgm:prSet>
      <dgm:spPr/>
      <dgm:t>
        <a:bodyPr/>
        <a:lstStyle/>
        <a:p>
          <a:endParaRPr lang="it-IT"/>
        </a:p>
      </dgm:t>
    </dgm:pt>
    <dgm:pt modelId="{554DACD5-E5D7-48BC-B5F6-D70D008E0773}" type="pres">
      <dgm:prSet presAssocID="{ED85132F-8AE7-447D-92D5-C7471E773595}" presName="negativeSpace" presStyleCnt="0"/>
      <dgm:spPr/>
    </dgm:pt>
    <dgm:pt modelId="{7A11AAD6-293F-4019-B6C1-FAFE736750A1}" type="pres">
      <dgm:prSet presAssocID="{ED85132F-8AE7-447D-92D5-C7471E773595}" presName="childText" presStyleLbl="conFgAcc1" presStyleIdx="2" presStyleCnt="4">
        <dgm:presLayoutVars>
          <dgm:bulletEnabled val="1"/>
        </dgm:presLayoutVars>
      </dgm:prSet>
      <dgm:spPr/>
    </dgm:pt>
    <dgm:pt modelId="{D65A6A94-F888-4416-BBEC-3B540F22F433}" type="pres">
      <dgm:prSet presAssocID="{59F35517-8048-4DFA-A761-47043EF847D5}" presName="spaceBetweenRectangles" presStyleCnt="0"/>
      <dgm:spPr/>
    </dgm:pt>
    <dgm:pt modelId="{E91EAF16-6904-4468-9BDE-3434E38883B4}" type="pres">
      <dgm:prSet presAssocID="{889929CA-A856-4646-A632-1DE51CC79951}" presName="parentLin" presStyleCnt="0"/>
      <dgm:spPr/>
    </dgm:pt>
    <dgm:pt modelId="{41B5AC83-948A-4057-9D87-37107A527E0A}" type="pres">
      <dgm:prSet presAssocID="{889929CA-A856-4646-A632-1DE51CC79951}" presName="parentLeftMargin" presStyleLbl="node1" presStyleIdx="2" presStyleCnt="4"/>
      <dgm:spPr/>
      <dgm:t>
        <a:bodyPr/>
        <a:lstStyle/>
        <a:p>
          <a:endParaRPr lang="it-IT"/>
        </a:p>
      </dgm:t>
    </dgm:pt>
    <dgm:pt modelId="{09C2D038-E2B9-4EA8-94FD-9EA9B96712E4}" type="pres">
      <dgm:prSet presAssocID="{889929CA-A856-4646-A632-1DE51CC79951}" presName="parentText" presStyleLbl="node1" presStyleIdx="3" presStyleCnt="4">
        <dgm:presLayoutVars>
          <dgm:chMax val="0"/>
          <dgm:bulletEnabled val="1"/>
        </dgm:presLayoutVars>
      </dgm:prSet>
      <dgm:spPr/>
      <dgm:t>
        <a:bodyPr/>
        <a:lstStyle/>
        <a:p>
          <a:endParaRPr lang="it-IT"/>
        </a:p>
      </dgm:t>
    </dgm:pt>
    <dgm:pt modelId="{B049AD73-836D-4426-BD04-6C8FD59CBD09}" type="pres">
      <dgm:prSet presAssocID="{889929CA-A856-4646-A632-1DE51CC79951}" presName="negativeSpace" presStyleCnt="0"/>
      <dgm:spPr/>
    </dgm:pt>
    <dgm:pt modelId="{AC1A5ECE-26C8-4757-A97F-A8B473B91902}" type="pres">
      <dgm:prSet presAssocID="{889929CA-A856-4646-A632-1DE51CC79951}" presName="childText" presStyleLbl="conFgAcc1" presStyleIdx="3" presStyleCnt="4">
        <dgm:presLayoutVars>
          <dgm:bulletEnabled val="1"/>
        </dgm:presLayoutVars>
      </dgm:prSet>
      <dgm:spPr/>
      <dgm:t>
        <a:bodyPr/>
        <a:lstStyle/>
        <a:p>
          <a:endParaRPr lang="it-IT"/>
        </a:p>
      </dgm:t>
    </dgm:pt>
  </dgm:ptLst>
  <dgm:cxnLst>
    <dgm:cxn modelId="{A8047B97-3D88-4AFC-9344-9A963E08C35F}" type="presOf" srcId="{579A6723-00DC-460B-9CF0-9B9A2F61B394}" destId="{B420EB0D-23E9-40FC-844F-136405D7BBC2}" srcOrd="0" destOrd="0" presId="urn:microsoft.com/office/officeart/2005/8/layout/list1"/>
    <dgm:cxn modelId="{019FBFE3-AB4D-468D-856A-410272033CFF}" type="presOf" srcId="{889929CA-A856-4646-A632-1DE51CC79951}" destId="{41B5AC83-948A-4057-9D87-37107A527E0A}" srcOrd="0" destOrd="0" presId="urn:microsoft.com/office/officeart/2005/8/layout/list1"/>
    <dgm:cxn modelId="{35D2BF57-2111-4FA5-AFDB-1858B5398A55}" type="presOf" srcId="{ED85132F-8AE7-447D-92D5-C7471E773595}" destId="{966FD09D-E454-4F1E-A392-A1084F382175}" srcOrd="1" destOrd="0" presId="urn:microsoft.com/office/officeart/2005/8/layout/list1"/>
    <dgm:cxn modelId="{CDD3D5CF-AC6B-4713-A162-1008573899BD}" srcId="{579A6723-00DC-460B-9CF0-9B9A2F61B394}" destId="{ED85132F-8AE7-447D-92D5-C7471E773595}" srcOrd="2" destOrd="0" parTransId="{667D9772-336C-4BF3-A075-6BF00FAFAF4A}" sibTransId="{59F35517-8048-4DFA-A761-47043EF847D5}"/>
    <dgm:cxn modelId="{B5698D91-CF24-4AFA-9A22-044CC616B5FD}" type="presOf" srcId="{889929CA-A856-4646-A632-1DE51CC79951}" destId="{09C2D038-E2B9-4EA8-94FD-9EA9B96712E4}" srcOrd="1" destOrd="0" presId="urn:microsoft.com/office/officeart/2005/8/layout/list1"/>
    <dgm:cxn modelId="{380297FA-8F98-4553-BBB8-0C021F47420B}" type="presOf" srcId="{C26F58D7-42E5-4A00-85F7-B21FFC9ED338}" destId="{893FE413-E31A-4BC2-B03D-87EA4FD950A2}" srcOrd="0" destOrd="0" presId="urn:microsoft.com/office/officeart/2005/8/layout/list1"/>
    <dgm:cxn modelId="{E4F3CF90-0CDF-4ACD-83D9-CCC7B1605279}" type="presOf" srcId="{ED85132F-8AE7-447D-92D5-C7471E773595}" destId="{E5ECC806-70CA-44F8-9628-A5C670A09CCF}" srcOrd="0" destOrd="0" presId="urn:microsoft.com/office/officeart/2005/8/layout/list1"/>
    <dgm:cxn modelId="{C7322A74-57D9-4325-A336-0AFDE64C3B92}" srcId="{579A6723-00DC-460B-9CF0-9B9A2F61B394}" destId="{066844A5-DA72-4791-95D2-F43D7D5590D3}" srcOrd="1" destOrd="0" parTransId="{48F0915F-E621-4E8D-BFAC-1A83718626E8}" sibTransId="{9BC01CCB-7D9C-4C42-BD45-3BB043725396}"/>
    <dgm:cxn modelId="{0E2D3423-B127-46BB-9BCA-3C086CCDC360}" type="presOf" srcId="{066844A5-DA72-4791-95D2-F43D7D5590D3}" destId="{D9FE30C8-D26E-49A6-AD01-05BB7EE5D13C}" srcOrd="1" destOrd="0" presId="urn:microsoft.com/office/officeart/2005/8/layout/list1"/>
    <dgm:cxn modelId="{F331F1C0-005A-4D57-BEA6-08C1432F8575}" srcId="{579A6723-00DC-460B-9CF0-9B9A2F61B394}" destId="{889929CA-A856-4646-A632-1DE51CC79951}" srcOrd="3" destOrd="0" parTransId="{FC1457A6-F317-41C8-A23C-3A3A4A5082CD}" sibTransId="{234F46A5-CEA9-4DF6-B1FC-9329186AFA23}"/>
    <dgm:cxn modelId="{CDBADE80-9A56-4794-8304-C4F74E899802}" type="presOf" srcId="{C26F58D7-42E5-4A00-85F7-B21FFC9ED338}" destId="{800C490A-DCEE-441A-AF0F-917E1F160A87}" srcOrd="1" destOrd="0" presId="urn:microsoft.com/office/officeart/2005/8/layout/list1"/>
    <dgm:cxn modelId="{B565679E-50C7-4ED6-832C-CFAD869F6233}" srcId="{579A6723-00DC-460B-9CF0-9B9A2F61B394}" destId="{C26F58D7-42E5-4A00-85F7-B21FFC9ED338}" srcOrd="0" destOrd="0" parTransId="{EE00DC16-8CD5-4A98-BC72-BD93E3A6C2D9}" sibTransId="{AB7E2A2E-B472-4A38-93CC-3535317BDB12}"/>
    <dgm:cxn modelId="{DB4FDA96-89D7-481D-B27F-B05BCE9951D7}" type="presOf" srcId="{066844A5-DA72-4791-95D2-F43D7D5590D3}" destId="{7CCBDB14-B912-46F3-9447-1F2CFF96C908}" srcOrd="0" destOrd="0" presId="urn:microsoft.com/office/officeart/2005/8/layout/list1"/>
    <dgm:cxn modelId="{240EA8A0-6772-4361-A101-BBD5E1E1EEBC}" type="presParOf" srcId="{B420EB0D-23E9-40FC-844F-136405D7BBC2}" destId="{C7C29032-67AA-4BDE-B655-8C39702F7346}" srcOrd="0" destOrd="0" presId="urn:microsoft.com/office/officeart/2005/8/layout/list1"/>
    <dgm:cxn modelId="{B54364C7-E5D0-4095-B4B3-1B0D6601DC2C}" type="presParOf" srcId="{C7C29032-67AA-4BDE-B655-8C39702F7346}" destId="{893FE413-E31A-4BC2-B03D-87EA4FD950A2}" srcOrd="0" destOrd="0" presId="urn:microsoft.com/office/officeart/2005/8/layout/list1"/>
    <dgm:cxn modelId="{AD8AEFFF-6BB4-4376-99CA-07FE48FD2085}" type="presParOf" srcId="{C7C29032-67AA-4BDE-B655-8C39702F7346}" destId="{800C490A-DCEE-441A-AF0F-917E1F160A87}" srcOrd="1" destOrd="0" presId="urn:microsoft.com/office/officeart/2005/8/layout/list1"/>
    <dgm:cxn modelId="{7E6D6252-562B-409E-9235-902EC359F76D}" type="presParOf" srcId="{B420EB0D-23E9-40FC-844F-136405D7BBC2}" destId="{868F8FC2-B84C-46ED-B049-3D5A41C6318A}" srcOrd="1" destOrd="0" presId="urn:microsoft.com/office/officeart/2005/8/layout/list1"/>
    <dgm:cxn modelId="{7F9973B8-CC45-4C23-9F9A-AB5B63A8FD4F}" type="presParOf" srcId="{B420EB0D-23E9-40FC-844F-136405D7BBC2}" destId="{DB8781D4-E25A-455D-805E-A7E4ABC90F30}" srcOrd="2" destOrd="0" presId="urn:microsoft.com/office/officeart/2005/8/layout/list1"/>
    <dgm:cxn modelId="{2DB5DCF5-738D-413C-8BFC-4C5383793556}" type="presParOf" srcId="{B420EB0D-23E9-40FC-844F-136405D7BBC2}" destId="{1F90FA80-A4A3-45C9-BADA-E9E50BCE2EB6}" srcOrd="3" destOrd="0" presId="urn:microsoft.com/office/officeart/2005/8/layout/list1"/>
    <dgm:cxn modelId="{5F1FAE1D-9979-4DA1-BBDF-6642B4305FD8}" type="presParOf" srcId="{B420EB0D-23E9-40FC-844F-136405D7BBC2}" destId="{4E771F3D-72E7-4AA0-8965-AFBB538990DE}" srcOrd="4" destOrd="0" presId="urn:microsoft.com/office/officeart/2005/8/layout/list1"/>
    <dgm:cxn modelId="{03680934-291E-4782-857E-60B115107A7F}" type="presParOf" srcId="{4E771F3D-72E7-4AA0-8965-AFBB538990DE}" destId="{7CCBDB14-B912-46F3-9447-1F2CFF96C908}" srcOrd="0" destOrd="0" presId="urn:microsoft.com/office/officeart/2005/8/layout/list1"/>
    <dgm:cxn modelId="{0B0FD2E9-B328-43BB-95FA-D85FB3618A29}" type="presParOf" srcId="{4E771F3D-72E7-4AA0-8965-AFBB538990DE}" destId="{D9FE30C8-D26E-49A6-AD01-05BB7EE5D13C}" srcOrd="1" destOrd="0" presId="urn:microsoft.com/office/officeart/2005/8/layout/list1"/>
    <dgm:cxn modelId="{4A3D079A-9E51-4270-9A8A-453A3403DDB2}" type="presParOf" srcId="{B420EB0D-23E9-40FC-844F-136405D7BBC2}" destId="{C4519EA9-72A5-4DE0-8259-04A5FDBAB9F6}" srcOrd="5" destOrd="0" presId="urn:microsoft.com/office/officeart/2005/8/layout/list1"/>
    <dgm:cxn modelId="{801E63AA-E849-4126-8B08-846A81838983}" type="presParOf" srcId="{B420EB0D-23E9-40FC-844F-136405D7BBC2}" destId="{261B5D4E-11ED-4AB2-9E07-190742BC5931}" srcOrd="6" destOrd="0" presId="urn:microsoft.com/office/officeart/2005/8/layout/list1"/>
    <dgm:cxn modelId="{44273500-E2C9-42AD-830D-6BA091929541}" type="presParOf" srcId="{B420EB0D-23E9-40FC-844F-136405D7BBC2}" destId="{BE42B86B-604E-48AD-BCD4-9576D9E41A70}" srcOrd="7" destOrd="0" presId="urn:microsoft.com/office/officeart/2005/8/layout/list1"/>
    <dgm:cxn modelId="{CFE88C59-174E-4313-B5E9-9B64755C171F}" type="presParOf" srcId="{B420EB0D-23E9-40FC-844F-136405D7BBC2}" destId="{4F8BB06A-4F78-43B5-93E9-3C31070E1DEA}" srcOrd="8" destOrd="0" presId="urn:microsoft.com/office/officeart/2005/8/layout/list1"/>
    <dgm:cxn modelId="{68DBB71C-756D-44E8-A3AB-0C50AB62DF28}" type="presParOf" srcId="{4F8BB06A-4F78-43B5-93E9-3C31070E1DEA}" destId="{E5ECC806-70CA-44F8-9628-A5C670A09CCF}" srcOrd="0" destOrd="0" presId="urn:microsoft.com/office/officeart/2005/8/layout/list1"/>
    <dgm:cxn modelId="{31097CEB-B018-4310-8661-4B372EF1DA91}" type="presParOf" srcId="{4F8BB06A-4F78-43B5-93E9-3C31070E1DEA}" destId="{966FD09D-E454-4F1E-A392-A1084F382175}" srcOrd="1" destOrd="0" presId="urn:microsoft.com/office/officeart/2005/8/layout/list1"/>
    <dgm:cxn modelId="{52281A9E-1542-4798-8829-0EAD1FD1312F}" type="presParOf" srcId="{B420EB0D-23E9-40FC-844F-136405D7BBC2}" destId="{554DACD5-E5D7-48BC-B5F6-D70D008E0773}" srcOrd="9" destOrd="0" presId="urn:microsoft.com/office/officeart/2005/8/layout/list1"/>
    <dgm:cxn modelId="{E1275DE1-A366-4A00-B657-05D968BFEF40}" type="presParOf" srcId="{B420EB0D-23E9-40FC-844F-136405D7BBC2}" destId="{7A11AAD6-293F-4019-B6C1-FAFE736750A1}" srcOrd="10" destOrd="0" presId="urn:microsoft.com/office/officeart/2005/8/layout/list1"/>
    <dgm:cxn modelId="{6DF784E1-65D8-4459-A5B4-D8347A794EDC}" type="presParOf" srcId="{B420EB0D-23E9-40FC-844F-136405D7BBC2}" destId="{D65A6A94-F888-4416-BBEC-3B540F22F433}" srcOrd="11" destOrd="0" presId="urn:microsoft.com/office/officeart/2005/8/layout/list1"/>
    <dgm:cxn modelId="{3336E3B2-B4FC-443C-9CF7-2D7A4C458299}" type="presParOf" srcId="{B420EB0D-23E9-40FC-844F-136405D7BBC2}" destId="{E91EAF16-6904-4468-9BDE-3434E38883B4}" srcOrd="12" destOrd="0" presId="urn:microsoft.com/office/officeart/2005/8/layout/list1"/>
    <dgm:cxn modelId="{DBA2488D-1DC9-414F-9B59-3BB099CF37C4}" type="presParOf" srcId="{E91EAF16-6904-4468-9BDE-3434E38883B4}" destId="{41B5AC83-948A-4057-9D87-37107A527E0A}" srcOrd="0" destOrd="0" presId="urn:microsoft.com/office/officeart/2005/8/layout/list1"/>
    <dgm:cxn modelId="{3B794D77-C296-4E94-8BFC-726C7C441144}" type="presParOf" srcId="{E91EAF16-6904-4468-9BDE-3434E38883B4}" destId="{09C2D038-E2B9-4EA8-94FD-9EA9B96712E4}" srcOrd="1" destOrd="0" presId="urn:microsoft.com/office/officeart/2005/8/layout/list1"/>
    <dgm:cxn modelId="{EDC1CD91-EE13-49D3-96CE-C0CCA8772055}" type="presParOf" srcId="{B420EB0D-23E9-40FC-844F-136405D7BBC2}" destId="{B049AD73-836D-4426-BD04-6C8FD59CBD09}" srcOrd="13" destOrd="0" presId="urn:microsoft.com/office/officeart/2005/8/layout/list1"/>
    <dgm:cxn modelId="{526029C1-8079-4A94-91CD-6F6E7544AEF0}" type="presParOf" srcId="{B420EB0D-23E9-40FC-844F-136405D7BBC2}" destId="{AC1A5ECE-26C8-4757-A97F-A8B473B91902}" srcOrd="14"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9A6723-00DC-460B-9CF0-9B9A2F61B394}" type="doc">
      <dgm:prSet loTypeId="urn:microsoft.com/office/officeart/2005/8/layout/list1" loCatId="list" qsTypeId="urn:microsoft.com/office/officeart/2005/8/quickstyle/simple1" qsCatId="simple" csTypeId="urn:microsoft.com/office/officeart/2005/8/colors/accent1_2" csCatId="accent1" phldr="1"/>
      <dgm:spPr>
        <a:scene3d>
          <a:camera prst="perspectiveAbove"/>
          <a:lightRig rig="threePt" dir="t"/>
        </a:scene3d>
      </dgm:spPr>
      <dgm:t>
        <a:bodyPr/>
        <a:lstStyle/>
        <a:p>
          <a:endParaRPr lang="it-IT"/>
        </a:p>
      </dgm:t>
    </dgm:pt>
    <dgm:pt modelId="{066844A5-DA72-4791-95D2-F43D7D5590D3}">
      <dgm:prSet phldrT="[Testo]" custT="1"/>
      <dgm:spPr>
        <a:solidFill>
          <a:srgbClr val="00B050"/>
        </a:solidFill>
      </dgm:spPr>
      <dgm:t>
        <a:bodyPr/>
        <a:lstStyle/>
        <a:p>
          <a:r>
            <a:rPr lang="it-IT" sz="1200" b="1" dirty="0" smtClean="0">
              <a:solidFill>
                <a:schemeClr val="tx1"/>
              </a:solidFill>
              <a:effectLst/>
            </a:rPr>
            <a:t>Focus sul breve periodo</a:t>
          </a:r>
          <a:endParaRPr lang="it-IT" sz="1200" b="1" dirty="0">
            <a:solidFill>
              <a:schemeClr val="tx1"/>
            </a:solidFill>
            <a:effectLst/>
          </a:endParaRPr>
        </a:p>
      </dgm:t>
    </dgm:pt>
    <dgm:pt modelId="{48F0915F-E621-4E8D-BFAC-1A83718626E8}" type="parTrans" cxnId="{C7322A74-57D9-4325-A336-0AFDE64C3B92}">
      <dgm:prSet/>
      <dgm:spPr/>
      <dgm:t>
        <a:bodyPr/>
        <a:lstStyle/>
        <a:p>
          <a:endParaRPr lang="it-IT" sz="1200"/>
        </a:p>
      </dgm:t>
    </dgm:pt>
    <dgm:pt modelId="{9BC01CCB-7D9C-4C42-BD45-3BB043725396}" type="sibTrans" cxnId="{C7322A74-57D9-4325-A336-0AFDE64C3B92}">
      <dgm:prSet/>
      <dgm:spPr/>
      <dgm:t>
        <a:bodyPr/>
        <a:lstStyle/>
        <a:p>
          <a:endParaRPr lang="it-IT" sz="1200"/>
        </a:p>
      </dgm:t>
    </dgm:pt>
    <dgm:pt modelId="{ED85132F-8AE7-447D-92D5-C7471E773595}">
      <dgm:prSet phldrT="[Testo]" custT="1"/>
      <dgm:spPr>
        <a:solidFill>
          <a:srgbClr val="7030A0"/>
        </a:solidFill>
      </dgm:spPr>
      <dgm:t>
        <a:bodyPr/>
        <a:lstStyle/>
        <a:p>
          <a:r>
            <a:rPr lang="it-IT" sz="1200" b="1" dirty="0" smtClean="0">
              <a:solidFill>
                <a:schemeClr val="tx1"/>
              </a:solidFill>
              <a:effectLst/>
            </a:rPr>
            <a:t>Massimizzare il saggio di crescita del capitale</a:t>
          </a:r>
          <a:endParaRPr lang="it-IT" sz="1200" b="1" dirty="0">
            <a:solidFill>
              <a:schemeClr val="tx1"/>
            </a:solidFill>
            <a:effectLst/>
          </a:endParaRPr>
        </a:p>
      </dgm:t>
    </dgm:pt>
    <dgm:pt modelId="{667D9772-336C-4BF3-A075-6BF00FAFAF4A}" type="parTrans" cxnId="{CDD3D5CF-AC6B-4713-A162-1008573899BD}">
      <dgm:prSet/>
      <dgm:spPr/>
      <dgm:t>
        <a:bodyPr/>
        <a:lstStyle/>
        <a:p>
          <a:endParaRPr lang="it-IT" sz="1200"/>
        </a:p>
      </dgm:t>
    </dgm:pt>
    <dgm:pt modelId="{59F35517-8048-4DFA-A761-47043EF847D5}" type="sibTrans" cxnId="{CDD3D5CF-AC6B-4713-A162-1008573899BD}">
      <dgm:prSet/>
      <dgm:spPr/>
      <dgm:t>
        <a:bodyPr/>
        <a:lstStyle/>
        <a:p>
          <a:endParaRPr lang="it-IT" sz="1200"/>
        </a:p>
      </dgm:t>
    </dgm:pt>
    <dgm:pt modelId="{889929CA-A856-4646-A632-1DE51CC79951}">
      <dgm:prSet custT="1"/>
      <dgm:spPr>
        <a:solidFill>
          <a:srgbClr val="FF0000"/>
        </a:solidFill>
      </dgm:spPr>
      <dgm:t>
        <a:bodyPr/>
        <a:lstStyle/>
        <a:p>
          <a:r>
            <a:rPr lang="it-IT" sz="1200" b="1" dirty="0" smtClean="0">
              <a:solidFill>
                <a:schemeClr val="tx1"/>
              </a:solidFill>
              <a:effectLst/>
            </a:rPr>
            <a:t>Minore avversione al rischio rispetto ai manager</a:t>
          </a:r>
          <a:endParaRPr lang="it-IT" sz="1200" b="1" dirty="0">
            <a:solidFill>
              <a:schemeClr val="tx1"/>
            </a:solidFill>
            <a:effectLst/>
          </a:endParaRPr>
        </a:p>
      </dgm:t>
    </dgm:pt>
    <dgm:pt modelId="{FC1457A6-F317-41C8-A23C-3A3A4A5082CD}" type="parTrans" cxnId="{F331F1C0-005A-4D57-BEA6-08C1432F8575}">
      <dgm:prSet/>
      <dgm:spPr/>
      <dgm:t>
        <a:bodyPr/>
        <a:lstStyle/>
        <a:p>
          <a:endParaRPr lang="it-IT" sz="1200"/>
        </a:p>
      </dgm:t>
    </dgm:pt>
    <dgm:pt modelId="{234F46A5-CEA9-4DF6-B1FC-9329186AFA23}" type="sibTrans" cxnId="{F331F1C0-005A-4D57-BEA6-08C1432F8575}">
      <dgm:prSet/>
      <dgm:spPr/>
      <dgm:t>
        <a:bodyPr/>
        <a:lstStyle/>
        <a:p>
          <a:endParaRPr lang="it-IT" sz="1200"/>
        </a:p>
      </dgm:t>
    </dgm:pt>
    <dgm:pt modelId="{B420EB0D-23E9-40FC-844F-136405D7BBC2}" type="pres">
      <dgm:prSet presAssocID="{579A6723-00DC-460B-9CF0-9B9A2F61B394}" presName="linear" presStyleCnt="0">
        <dgm:presLayoutVars>
          <dgm:dir/>
          <dgm:animLvl val="lvl"/>
          <dgm:resizeHandles val="exact"/>
        </dgm:presLayoutVars>
      </dgm:prSet>
      <dgm:spPr/>
      <dgm:t>
        <a:bodyPr/>
        <a:lstStyle/>
        <a:p>
          <a:endParaRPr lang="it-IT"/>
        </a:p>
      </dgm:t>
    </dgm:pt>
    <dgm:pt modelId="{4E771F3D-72E7-4AA0-8965-AFBB538990DE}" type="pres">
      <dgm:prSet presAssocID="{066844A5-DA72-4791-95D2-F43D7D5590D3}" presName="parentLin" presStyleCnt="0"/>
      <dgm:spPr/>
    </dgm:pt>
    <dgm:pt modelId="{7CCBDB14-B912-46F3-9447-1F2CFF96C908}" type="pres">
      <dgm:prSet presAssocID="{066844A5-DA72-4791-95D2-F43D7D5590D3}" presName="parentLeftMargin" presStyleLbl="node1" presStyleIdx="0" presStyleCnt="3"/>
      <dgm:spPr/>
      <dgm:t>
        <a:bodyPr/>
        <a:lstStyle/>
        <a:p>
          <a:endParaRPr lang="it-IT"/>
        </a:p>
      </dgm:t>
    </dgm:pt>
    <dgm:pt modelId="{D9FE30C8-D26E-49A6-AD01-05BB7EE5D13C}" type="pres">
      <dgm:prSet presAssocID="{066844A5-DA72-4791-95D2-F43D7D5590D3}" presName="parentText" presStyleLbl="node1" presStyleIdx="0" presStyleCnt="3">
        <dgm:presLayoutVars>
          <dgm:chMax val="0"/>
          <dgm:bulletEnabled val="1"/>
        </dgm:presLayoutVars>
      </dgm:prSet>
      <dgm:spPr/>
      <dgm:t>
        <a:bodyPr/>
        <a:lstStyle/>
        <a:p>
          <a:endParaRPr lang="it-IT"/>
        </a:p>
      </dgm:t>
    </dgm:pt>
    <dgm:pt modelId="{C4519EA9-72A5-4DE0-8259-04A5FDBAB9F6}" type="pres">
      <dgm:prSet presAssocID="{066844A5-DA72-4791-95D2-F43D7D5590D3}" presName="negativeSpace" presStyleCnt="0"/>
      <dgm:spPr/>
    </dgm:pt>
    <dgm:pt modelId="{261B5D4E-11ED-4AB2-9E07-190742BC5931}" type="pres">
      <dgm:prSet presAssocID="{066844A5-DA72-4791-95D2-F43D7D5590D3}" presName="childText" presStyleLbl="conFgAcc1" presStyleIdx="0" presStyleCnt="3">
        <dgm:presLayoutVars>
          <dgm:bulletEnabled val="1"/>
        </dgm:presLayoutVars>
      </dgm:prSet>
      <dgm:spPr>
        <a:solidFill>
          <a:srgbClr val="00B050"/>
        </a:solidFill>
      </dgm:spPr>
    </dgm:pt>
    <dgm:pt modelId="{BE42B86B-604E-48AD-BCD4-9576D9E41A70}" type="pres">
      <dgm:prSet presAssocID="{9BC01CCB-7D9C-4C42-BD45-3BB043725396}" presName="spaceBetweenRectangles" presStyleCnt="0"/>
      <dgm:spPr/>
    </dgm:pt>
    <dgm:pt modelId="{4F8BB06A-4F78-43B5-93E9-3C31070E1DEA}" type="pres">
      <dgm:prSet presAssocID="{ED85132F-8AE7-447D-92D5-C7471E773595}" presName="parentLin" presStyleCnt="0"/>
      <dgm:spPr/>
    </dgm:pt>
    <dgm:pt modelId="{E5ECC806-70CA-44F8-9628-A5C670A09CCF}" type="pres">
      <dgm:prSet presAssocID="{ED85132F-8AE7-447D-92D5-C7471E773595}" presName="parentLeftMargin" presStyleLbl="node1" presStyleIdx="0" presStyleCnt="3"/>
      <dgm:spPr/>
      <dgm:t>
        <a:bodyPr/>
        <a:lstStyle/>
        <a:p>
          <a:endParaRPr lang="it-IT"/>
        </a:p>
      </dgm:t>
    </dgm:pt>
    <dgm:pt modelId="{966FD09D-E454-4F1E-A392-A1084F382175}" type="pres">
      <dgm:prSet presAssocID="{ED85132F-8AE7-447D-92D5-C7471E773595}" presName="parentText" presStyleLbl="node1" presStyleIdx="1" presStyleCnt="3">
        <dgm:presLayoutVars>
          <dgm:chMax val="0"/>
          <dgm:bulletEnabled val="1"/>
        </dgm:presLayoutVars>
      </dgm:prSet>
      <dgm:spPr/>
      <dgm:t>
        <a:bodyPr/>
        <a:lstStyle/>
        <a:p>
          <a:endParaRPr lang="it-IT"/>
        </a:p>
      </dgm:t>
    </dgm:pt>
    <dgm:pt modelId="{554DACD5-E5D7-48BC-B5F6-D70D008E0773}" type="pres">
      <dgm:prSet presAssocID="{ED85132F-8AE7-447D-92D5-C7471E773595}" presName="negativeSpace" presStyleCnt="0"/>
      <dgm:spPr/>
    </dgm:pt>
    <dgm:pt modelId="{7A11AAD6-293F-4019-B6C1-FAFE736750A1}" type="pres">
      <dgm:prSet presAssocID="{ED85132F-8AE7-447D-92D5-C7471E773595}" presName="childText" presStyleLbl="conFgAcc1" presStyleIdx="1" presStyleCnt="3">
        <dgm:presLayoutVars>
          <dgm:bulletEnabled val="1"/>
        </dgm:presLayoutVars>
      </dgm:prSet>
      <dgm:spPr>
        <a:solidFill>
          <a:srgbClr val="7030A0"/>
        </a:solidFill>
      </dgm:spPr>
    </dgm:pt>
    <dgm:pt modelId="{D65A6A94-F888-4416-BBEC-3B540F22F433}" type="pres">
      <dgm:prSet presAssocID="{59F35517-8048-4DFA-A761-47043EF847D5}" presName="spaceBetweenRectangles" presStyleCnt="0"/>
      <dgm:spPr/>
    </dgm:pt>
    <dgm:pt modelId="{E91EAF16-6904-4468-9BDE-3434E38883B4}" type="pres">
      <dgm:prSet presAssocID="{889929CA-A856-4646-A632-1DE51CC79951}" presName="parentLin" presStyleCnt="0"/>
      <dgm:spPr/>
    </dgm:pt>
    <dgm:pt modelId="{41B5AC83-948A-4057-9D87-37107A527E0A}" type="pres">
      <dgm:prSet presAssocID="{889929CA-A856-4646-A632-1DE51CC79951}" presName="parentLeftMargin" presStyleLbl="node1" presStyleIdx="1" presStyleCnt="3"/>
      <dgm:spPr/>
      <dgm:t>
        <a:bodyPr/>
        <a:lstStyle/>
        <a:p>
          <a:endParaRPr lang="it-IT"/>
        </a:p>
      </dgm:t>
    </dgm:pt>
    <dgm:pt modelId="{09C2D038-E2B9-4EA8-94FD-9EA9B96712E4}" type="pres">
      <dgm:prSet presAssocID="{889929CA-A856-4646-A632-1DE51CC79951}" presName="parentText" presStyleLbl="node1" presStyleIdx="2" presStyleCnt="3">
        <dgm:presLayoutVars>
          <dgm:chMax val="0"/>
          <dgm:bulletEnabled val="1"/>
        </dgm:presLayoutVars>
      </dgm:prSet>
      <dgm:spPr/>
      <dgm:t>
        <a:bodyPr/>
        <a:lstStyle/>
        <a:p>
          <a:endParaRPr lang="it-IT"/>
        </a:p>
      </dgm:t>
    </dgm:pt>
    <dgm:pt modelId="{B049AD73-836D-4426-BD04-6C8FD59CBD09}" type="pres">
      <dgm:prSet presAssocID="{889929CA-A856-4646-A632-1DE51CC79951}" presName="negativeSpace" presStyleCnt="0"/>
      <dgm:spPr/>
    </dgm:pt>
    <dgm:pt modelId="{AC1A5ECE-26C8-4757-A97F-A8B473B91902}" type="pres">
      <dgm:prSet presAssocID="{889929CA-A856-4646-A632-1DE51CC79951}" presName="childText" presStyleLbl="conFgAcc1" presStyleIdx="2" presStyleCnt="3">
        <dgm:presLayoutVars>
          <dgm:bulletEnabled val="1"/>
        </dgm:presLayoutVars>
      </dgm:prSet>
      <dgm:spPr>
        <a:solidFill>
          <a:srgbClr val="FF0000"/>
        </a:solidFill>
      </dgm:spPr>
      <dgm:t>
        <a:bodyPr/>
        <a:lstStyle/>
        <a:p>
          <a:endParaRPr lang="it-IT"/>
        </a:p>
      </dgm:t>
    </dgm:pt>
  </dgm:ptLst>
  <dgm:cxnLst>
    <dgm:cxn modelId="{3F2D1048-DF22-4BF0-8459-776BEBCFFB25}" type="presOf" srcId="{889929CA-A856-4646-A632-1DE51CC79951}" destId="{41B5AC83-948A-4057-9D87-37107A527E0A}" srcOrd="0" destOrd="0" presId="urn:microsoft.com/office/officeart/2005/8/layout/list1"/>
    <dgm:cxn modelId="{C5CF7428-6EF9-47CB-BB56-2AD60348BA45}" type="presOf" srcId="{ED85132F-8AE7-447D-92D5-C7471E773595}" destId="{966FD09D-E454-4F1E-A392-A1084F382175}" srcOrd="1" destOrd="0" presId="urn:microsoft.com/office/officeart/2005/8/layout/list1"/>
    <dgm:cxn modelId="{A288E4E1-48F3-4F25-BCB7-2A8242D4E66C}" type="presOf" srcId="{ED85132F-8AE7-447D-92D5-C7471E773595}" destId="{E5ECC806-70CA-44F8-9628-A5C670A09CCF}" srcOrd="0" destOrd="0" presId="urn:microsoft.com/office/officeart/2005/8/layout/list1"/>
    <dgm:cxn modelId="{0285BA14-2FF5-4B6A-A383-41FCC393348A}" type="presOf" srcId="{889929CA-A856-4646-A632-1DE51CC79951}" destId="{09C2D038-E2B9-4EA8-94FD-9EA9B96712E4}" srcOrd="1" destOrd="0" presId="urn:microsoft.com/office/officeart/2005/8/layout/list1"/>
    <dgm:cxn modelId="{D6D90556-279E-43C6-9135-C2748E3271EF}" type="presOf" srcId="{066844A5-DA72-4791-95D2-F43D7D5590D3}" destId="{D9FE30C8-D26E-49A6-AD01-05BB7EE5D13C}" srcOrd="1" destOrd="0" presId="urn:microsoft.com/office/officeart/2005/8/layout/list1"/>
    <dgm:cxn modelId="{5599A7D4-594E-4727-95E6-13F05D8D78B7}" type="presOf" srcId="{579A6723-00DC-460B-9CF0-9B9A2F61B394}" destId="{B420EB0D-23E9-40FC-844F-136405D7BBC2}" srcOrd="0" destOrd="0" presId="urn:microsoft.com/office/officeart/2005/8/layout/list1"/>
    <dgm:cxn modelId="{CDD3D5CF-AC6B-4713-A162-1008573899BD}" srcId="{579A6723-00DC-460B-9CF0-9B9A2F61B394}" destId="{ED85132F-8AE7-447D-92D5-C7471E773595}" srcOrd="1" destOrd="0" parTransId="{667D9772-336C-4BF3-A075-6BF00FAFAF4A}" sibTransId="{59F35517-8048-4DFA-A761-47043EF847D5}"/>
    <dgm:cxn modelId="{C7322A74-57D9-4325-A336-0AFDE64C3B92}" srcId="{579A6723-00DC-460B-9CF0-9B9A2F61B394}" destId="{066844A5-DA72-4791-95D2-F43D7D5590D3}" srcOrd="0" destOrd="0" parTransId="{48F0915F-E621-4E8D-BFAC-1A83718626E8}" sibTransId="{9BC01CCB-7D9C-4C42-BD45-3BB043725396}"/>
    <dgm:cxn modelId="{5DAD97C1-1321-4BA1-AF28-16C4D8C75FA2}" type="presOf" srcId="{066844A5-DA72-4791-95D2-F43D7D5590D3}" destId="{7CCBDB14-B912-46F3-9447-1F2CFF96C908}" srcOrd="0" destOrd="0" presId="urn:microsoft.com/office/officeart/2005/8/layout/list1"/>
    <dgm:cxn modelId="{F331F1C0-005A-4D57-BEA6-08C1432F8575}" srcId="{579A6723-00DC-460B-9CF0-9B9A2F61B394}" destId="{889929CA-A856-4646-A632-1DE51CC79951}" srcOrd="2" destOrd="0" parTransId="{FC1457A6-F317-41C8-A23C-3A3A4A5082CD}" sibTransId="{234F46A5-CEA9-4DF6-B1FC-9329186AFA23}"/>
    <dgm:cxn modelId="{ABEB1B9E-5F60-4195-8426-64B71E24704B}" type="presParOf" srcId="{B420EB0D-23E9-40FC-844F-136405D7BBC2}" destId="{4E771F3D-72E7-4AA0-8965-AFBB538990DE}" srcOrd="0" destOrd="0" presId="urn:microsoft.com/office/officeart/2005/8/layout/list1"/>
    <dgm:cxn modelId="{89DAEDF1-3A07-4956-BDAB-4F5A2F63BECA}" type="presParOf" srcId="{4E771F3D-72E7-4AA0-8965-AFBB538990DE}" destId="{7CCBDB14-B912-46F3-9447-1F2CFF96C908}" srcOrd="0" destOrd="0" presId="urn:microsoft.com/office/officeart/2005/8/layout/list1"/>
    <dgm:cxn modelId="{6BA9F6CA-44DD-4C6B-AF89-7DFE6AC7C620}" type="presParOf" srcId="{4E771F3D-72E7-4AA0-8965-AFBB538990DE}" destId="{D9FE30C8-D26E-49A6-AD01-05BB7EE5D13C}" srcOrd="1" destOrd="0" presId="urn:microsoft.com/office/officeart/2005/8/layout/list1"/>
    <dgm:cxn modelId="{6FBC4AB2-1DD3-4646-9A49-3EE1221F3524}" type="presParOf" srcId="{B420EB0D-23E9-40FC-844F-136405D7BBC2}" destId="{C4519EA9-72A5-4DE0-8259-04A5FDBAB9F6}" srcOrd="1" destOrd="0" presId="urn:microsoft.com/office/officeart/2005/8/layout/list1"/>
    <dgm:cxn modelId="{1F36733B-EAD4-4C90-ABB1-82B729CA05D6}" type="presParOf" srcId="{B420EB0D-23E9-40FC-844F-136405D7BBC2}" destId="{261B5D4E-11ED-4AB2-9E07-190742BC5931}" srcOrd="2" destOrd="0" presId="urn:microsoft.com/office/officeart/2005/8/layout/list1"/>
    <dgm:cxn modelId="{24A306B0-50E1-45C3-9112-195174B732B4}" type="presParOf" srcId="{B420EB0D-23E9-40FC-844F-136405D7BBC2}" destId="{BE42B86B-604E-48AD-BCD4-9576D9E41A70}" srcOrd="3" destOrd="0" presId="urn:microsoft.com/office/officeart/2005/8/layout/list1"/>
    <dgm:cxn modelId="{E3216C12-97EB-4E66-B4E9-2086EB60F380}" type="presParOf" srcId="{B420EB0D-23E9-40FC-844F-136405D7BBC2}" destId="{4F8BB06A-4F78-43B5-93E9-3C31070E1DEA}" srcOrd="4" destOrd="0" presId="urn:microsoft.com/office/officeart/2005/8/layout/list1"/>
    <dgm:cxn modelId="{B75456C8-A4A7-4A6F-8357-503A9CE26456}" type="presParOf" srcId="{4F8BB06A-4F78-43B5-93E9-3C31070E1DEA}" destId="{E5ECC806-70CA-44F8-9628-A5C670A09CCF}" srcOrd="0" destOrd="0" presId="urn:microsoft.com/office/officeart/2005/8/layout/list1"/>
    <dgm:cxn modelId="{0F656CEF-ABAD-4FD0-9931-7F9F49056722}" type="presParOf" srcId="{4F8BB06A-4F78-43B5-93E9-3C31070E1DEA}" destId="{966FD09D-E454-4F1E-A392-A1084F382175}" srcOrd="1" destOrd="0" presId="urn:microsoft.com/office/officeart/2005/8/layout/list1"/>
    <dgm:cxn modelId="{790A18FA-5EE3-4DF1-91A3-0FE599E813BA}" type="presParOf" srcId="{B420EB0D-23E9-40FC-844F-136405D7BBC2}" destId="{554DACD5-E5D7-48BC-B5F6-D70D008E0773}" srcOrd="5" destOrd="0" presId="urn:microsoft.com/office/officeart/2005/8/layout/list1"/>
    <dgm:cxn modelId="{1C5E13A3-6E57-4F36-9B29-842FA4DEE63F}" type="presParOf" srcId="{B420EB0D-23E9-40FC-844F-136405D7BBC2}" destId="{7A11AAD6-293F-4019-B6C1-FAFE736750A1}" srcOrd="6" destOrd="0" presId="urn:microsoft.com/office/officeart/2005/8/layout/list1"/>
    <dgm:cxn modelId="{8C99442F-0FE0-425F-8C38-9E3D523875C4}" type="presParOf" srcId="{B420EB0D-23E9-40FC-844F-136405D7BBC2}" destId="{D65A6A94-F888-4416-BBEC-3B540F22F433}" srcOrd="7" destOrd="0" presId="urn:microsoft.com/office/officeart/2005/8/layout/list1"/>
    <dgm:cxn modelId="{6ACDF24F-1010-459C-B131-D09289A99A46}" type="presParOf" srcId="{B420EB0D-23E9-40FC-844F-136405D7BBC2}" destId="{E91EAF16-6904-4468-9BDE-3434E38883B4}" srcOrd="8" destOrd="0" presId="urn:microsoft.com/office/officeart/2005/8/layout/list1"/>
    <dgm:cxn modelId="{E8AB21A2-A5F5-4305-A7D0-7040BDAAD58B}" type="presParOf" srcId="{E91EAF16-6904-4468-9BDE-3434E38883B4}" destId="{41B5AC83-948A-4057-9D87-37107A527E0A}" srcOrd="0" destOrd="0" presId="urn:microsoft.com/office/officeart/2005/8/layout/list1"/>
    <dgm:cxn modelId="{6C2A0916-642F-4132-925E-41F415B8F0E6}" type="presParOf" srcId="{E91EAF16-6904-4468-9BDE-3434E38883B4}" destId="{09C2D038-E2B9-4EA8-94FD-9EA9B96712E4}" srcOrd="1" destOrd="0" presId="urn:microsoft.com/office/officeart/2005/8/layout/list1"/>
    <dgm:cxn modelId="{22A4D5FC-F5D5-49E0-8046-4792BC3F601A}" type="presParOf" srcId="{B420EB0D-23E9-40FC-844F-136405D7BBC2}" destId="{B049AD73-836D-4426-BD04-6C8FD59CBD09}" srcOrd="9" destOrd="0" presId="urn:microsoft.com/office/officeart/2005/8/layout/list1"/>
    <dgm:cxn modelId="{8729F315-57AB-4F40-8275-3A9339178D3C}" type="presParOf" srcId="{B420EB0D-23E9-40FC-844F-136405D7BBC2}" destId="{AC1A5ECE-26C8-4757-A97F-A8B473B91902}"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9A6723-00DC-460B-9CF0-9B9A2F61B394}" type="doc">
      <dgm:prSet loTypeId="urn:microsoft.com/office/officeart/2005/8/layout/list1" loCatId="list" qsTypeId="urn:microsoft.com/office/officeart/2005/8/quickstyle/3d8" qsCatId="3D" csTypeId="urn:microsoft.com/office/officeart/2005/8/colors/accent1_2" csCatId="accent1" phldr="1"/>
      <dgm:spPr/>
      <dgm:t>
        <a:bodyPr/>
        <a:lstStyle/>
        <a:p>
          <a:endParaRPr lang="it-IT"/>
        </a:p>
      </dgm:t>
    </dgm:pt>
    <dgm:pt modelId="{C26F58D7-42E5-4A00-85F7-B21FFC9ED338}">
      <dgm:prSet phldrT="[Testo]" custT="1"/>
      <dgm:spPr/>
      <dgm:t>
        <a:bodyPr/>
        <a:lstStyle/>
        <a:p>
          <a:r>
            <a:rPr lang="it-IT" sz="1400" b="1" dirty="0" smtClean="0">
              <a:effectLst/>
            </a:rPr>
            <a:t>Massimizzare i dividendi (Obiettivo degli speculatori)</a:t>
          </a:r>
          <a:endParaRPr lang="it-IT" sz="1400" b="1" dirty="0">
            <a:effectLst/>
          </a:endParaRPr>
        </a:p>
      </dgm:t>
    </dgm:pt>
    <dgm:pt modelId="{EE00DC16-8CD5-4A98-BC72-BD93E3A6C2D9}" type="parTrans" cxnId="{B565679E-50C7-4ED6-832C-CFAD869F6233}">
      <dgm:prSet/>
      <dgm:spPr/>
      <dgm:t>
        <a:bodyPr/>
        <a:lstStyle/>
        <a:p>
          <a:endParaRPr lang="it-IT" sz="1400"/>
        </a:p>
      </dgm:t>
    </dgm:pt>
    <dgm:pt modelId="{AB7E2A2E-B472-4A38-93CC-3535317BDB12}" type="sibTrans" cxnId="{B565679E-50C7-4ED6-832C-CFAD869F6233}">
      <dgm:prSet/>
      <dgm:spPr/>
      <dgm:t>
        <a:bodyPr/>
        <a:lstStyle/>
        <a:p>
          <a:endParaRPr lang="it-IT" sz="1400"/>
        </a:p>
      </dgm:t>
    </dgm:pt>
    <dgm:pt modelId="{066844A5-DA72-4791-95D2-F43D7D5590D3}">
      <dgm:prSet phldrT="[Testo]" custT="1"/>
      <dgm:spPr/>
      <dgm:t>
        <a:bodyPr/>
        <a:lstStyle/>
        <a:p>
          <a:r>
            <a:rPr lang="it-IT" sz="1400" b="1" dirty="0" smtClean="0">
              <a:effectLst/>
            </a:rPr>
            <a:t>Massimizzare il prezzo dell’azione posseduta (Obiettivo dei cassettisti)</a:t>
          </a:r>
          <a:endParaRPr lang="it-IT" sz="1400" b="1" dirty="0">
            <a:effectLst/>
          </a:endParaRPr>
        </a:p>
      </dgm:t>
    </dgm:pt>
    <dgm:pt modelId="{48F0915F-E621-4E8D-BFAC-1A83718626E8}" type="parTrans" cxnId="{C7322A74-57D9-4325-A336-0AFDE64C3B92}">
      <dgm:prSet/>
      <dgm:spPr/>
      <dgm:t>
        <a:bodyPr/>
        <a:lstStyle/>
        <a:p>
          <a:endParaRPr lang="it-IT" sz="1400"/>
        </a:p>
      </dgm:t>
    </dgm:pt>
    <dgm:pt modelId="{9BC01CCB-7D9C-4C42-BD45-3BB043725396}" type="sibTrans" cxnId="{C7322A74-57D9-4325-A336-0AFDE64C3B92}">
      <dgm:prSet/>
      <dgm:spPr/>
      <dgm:t>
        <a:bodyPr/>
        <a:lstStyle/>
        <a:p>
          <a:endParaRPr lang="it-IT" sz="1400"/>
        </a:p>
      </dgm:t>
    </dgm:pt>
    <dgm:pt modelId="{ED85132F-8AE7-447D-92D5-C7471E773595}">
      <dgm:prSet phldrT="[Testo]" custT="1"/>
      <dgm:spPr/>
      <dgm:t>
        <a:bodyPr/>
        <a:lstStyle/>
        <a:p>
          <a:r>
            <a:rPr lang="it-IT" sz="1400" b="1" dirty="0" smtClean="0">
              <a:effectLst/>
            </a:rPr>
            <a:t>Massimizzare il rendimento del capitale investito   </a:t>
          </a:r>
        </a:p>
      </dgm:t>
    </dgm:pt>
    <dgm:pt modelId="{667D9772-336C-4BF3-A075-6BF00FAFAF4A}" type="parTrans" cxnId="{CDD3D5CF-AC6B-4713-A162-1008573899BD}">
      <dgm:prSet/>
      <dgm:spPr/>
      <dgm:t>
        <a:bodyPr/>
        <a:lstStyle/>
        <a:p>
          <a:endParaRPr lang="it-IT" sz="1400"/>
        </a:p>
      </dgm:t>
    </dgm:pt>
    <dgm:pt modelId="{59F35517-8048-4DFA-A761-47043EF847D5}" type="sibTrans" cxnId="{CDD3D5CF-AC6B-4713-A162-1008573899BD}">
      <dgm:prSet/>
      <dgm:spPr/>
      <dgm:t>
        <a:bodyPr/>
        <a:lstStyle/>
        <a:p>
          <a:endParaRPr lang="it-IT" sz="1400"/>
        </a:p>
      </dgm:t>
    </dgm:pt>
    <dgm:pt modelId="{B420EB0D-23E9-40FC-844F-136405D7BBC2}" type="pres">
      <dgm:prSet presAssocID="{579A6723-00DC-460B-9CF0-9B9A2F61B394}" presName="linear" presStyleCnt="0">
        <dgm:presLayoutVars>
          <dgm:dir/>
          <dgm:animLvl val="lvl"/>
          <dgm:resizeHandles val="exact"/>
        </dgm:presLayoutVars>
      </dgm:prSet>
      <dgm:spPr/>
      <dgm:t>
        <a:bodyPr/>
        <a:lstStyle/>
        <a:p>
          <a:endParaRPr lang="it-IT"/>
        </a:p>
      </dgm:t>
    </dgm:pt>
    <dgm:pt modelId="{C7C29032-67AA-4BDE-B655-8C39702F7346}" type="pres">
      <dgm:prSet presAssocID="{C26F58D7-42E5-4A00-85F7-B21FFC9ED338}" presName="parentLin" presStyleCnt="0"/>
      <dgm:spPr/>
    </dgm:pt>
    <dgm:pt modelId="{893FE413-E31A-4BC2-B03D-87EA4FD950A2}" type="pres">
      <dgm:prSet presAssocID="{C26F58D7-42E5-4A00-85F7-B21FFC9ED338}" presName="parentLeftMargin" presStyleLbl="node1" presStyleIdx="0" presStyleCnt="3"/>
      <dgm:spPr/>
      <dgm:t>
        <a:bodyPr/>
        <a:lstStyle/>
        <a:p>
          <a:endParaRPr lang="it-IT"/>
        </a:p>
      </dgm:t>
    </dgm:pt>
    <dgm:pt modelId="{800C490A-DCEE-441A-AF0F-917E1F160A87}" type="pres">
      <dgm:prSet presAssocID="{C26F58D7-42E5-4A00-85F7-B21FFC9ED338}" presName="parentText" presStyleLbl="node1" presStyleIdx="0" presStyleCnt="3">
        <dgm:presLayoutVars>
          <dgm:chMax val="0"/>
          <dgm:bulletEnabled val="1"/>
        </dgm:presLayoutVars>
      </dgm:prSet>
      <dgm:spPr/>
      <dgm:t>
        <a:bodyPr/>
        <a:lstStyle/>
        <a:p>
          <a:endParaRPr lang="it-IT"/>
        </a:p>
      </dgm:t>
    </dgm:pt>
    <dgm:pt modelId="{868F8FC2-B84C-46ED-B049-3D5A41C6318A}" type="pres">
      <dgm:prSet presAssocID="{C26F58D7-42E5-4A00-85F7-B21FFC9ED338}" presName="negativeSpace" presStyleCnt="0"/>
      <dgm:spPr/>
    </dgm:pt>
    <dgm:pt modelId="{DB8781D4-E25A-455D-805E-A7E4ABC90F30}" type="pres">
      <dgm:prSet presAssocID="{C26F58D7-42E5-4A00-85F7-B21FFC9ED338}" presName="childText" presStyleLbl="conFgAcc1" presStyleIdx="0" presStyleCnt="3" custLinFactNeighborY="-68138">
        <dgm:presLayoutVars>
          <dgm:bulletEnabled val="1"/>
        </dgm:presLayoutVars>
      </dgm:prSet>
      <dgm:spPr/>
    </dgm:pt>
    <dgm:pt modelId="{1F90FA80-A4A3-45C9-BADA-E9E50BCE2EB6}" type="pres">
      <dgm:prSet presAssocID="{AB7E2A2E-B472-4A38-93CC-3535317BDB12}" presName="spaceBetweenRectangles" presStyleCnt="0"/>
      <dgm:spPr/>
    </dgm:pt>
    <dgm:pt modelId="{4E771F3D-72E7-4AA0-8965-AFBB538990DE}" type="pres">
      <dgm:prSet presAssocID="{066844A5-DA72-4791-95D2-F43D7D5590D3}" presName="parentLin" presStyleCnt="0"/>
      <dgm:spPr/>
    </dgm:pt>
    <dgm:pt modelId="{7CCBDB14-B912-46F3-9447-1F2CFF96C908}" type="pres">
      <dgm:prSet presAssocID="{066844A5-DA72-4791-95D2-F43D7D5590D3}" presName="parentLeftMargin" presStyleLbl="node1" presStyleIdx="0" presStyleCnt="3"/>
      <dgm:spPr/>
      <dgm:t>
        <a:bodyPr/>
        <a:lstStyle/>
        <a:p>
          <a:endParaRPr lang="it-IT"/>
        </a:p>
      </dgm:t>
    </dgm:pt>
    <dgm:pt modelId="{D9FE30C8-D26E-49A6-AD01-05BB7EE5D13C}" type="pres">
      <dgm:prSet presAssocID="{066844A5-DA72-4791-95D2-F43D7D5590D3}" presName="parentText" presStyleLbl="node1" presStyleIdx="1" presStyleCnt="3">
        <dgm:presLayoutVars>
          <dgm:chMax val="0"/>
          <dgm:bulletEnabled val="1"/>
        </dgm:presLayoutVars>
      </dgm:prSet>
      <dgm:spPr/>
      <dgm:t>
        <a:bodyPr/>
        <a:lstStyle/>
        <a:p>
          <a:endParaRPr lang="it-IT"/>
        </a:p>
      </dgm:t>
    </dgm:pt>
    <dgm:pt modelId="{C4519EA9-72A5-4DE0-8259-04A5FDBAB9F6}" type="pres">
      <dgm:prSet presAssocID="{066844A5-DA72-4791-95D2-F43D7D5590D3}" presName="negativeSpace" presStyleCnt="0"/>
      <dgm:spPr/>
    </dgm:pt>
    <dgm:pt modelId="{261B5D4E-11ED-4AB2-9E07-190742BC5931}" type="pres">
      <dgm:prSet presAssocID="{066844A5-DA72-4791-95D2-F43D7D5590D3}" presName="childText" presStyleLbl="conFgAcc1" presStyleIdx="1" presStyleCnt="3">
        <dgm:presLayoutVars>
          <dgm:bulletEnabled val="1"/>
        </dgm:presLayoutVars>
      </dgm:prSet>
      <dgm:spPr/>
    </dgm:pt>
    <dgm:pt modelId="{BE42B86B-604E-48AD-BCD4-9576D9E41A70}" type="pres">
      <dgm:prSet presAssocID="{9BC01CCB-7D9C-4C42-BD45-3BB043725396}" presName="spaceBetweenRectangles" presStyleCnt="0"/>
      <dgm:spPr/>
    </dgm:pt>
    <dgm:pt modelId="{4F8BB06A-4F78-43B5-93E9-3C31070E1DEA}" type="pres">
      <dgm:prSet presAssocID="{ED85132F-8AE7-447D-92D5-C7471E773595}" presName="parentLin" presStyleCnt="0"/>
      <dgm:spPr/>
    </dgm:pt>
    <dgm:pt modelId="{E5ECC806-70CA-44F8-9628-A5C670A09CCF}" type="pres">
      <dgm:prSet presAssocID="{ED85132F-8AE7-447D-92D5-C7471E773595}" presName="parentLeftMargin" presStyleLbl="node1" presStyleIdx="1" presStyleCnt="3"/>
      <dgm:spPr/>
      <dgm:t>
        <a:bodyPr/>
        <a:lstStyle/>
        <a:p>
          <a:endParaRPr lang="it-IT"/>
        </a:p>
      </dgm:t>
    </dgm:pt>
    <dgm:pt modelId="{966FD09D-E454-4F1E-A392-A1084F382175}" type="pres">
      <dgm:prSet presAssocID="{ED85132F-8AE7-447D-92D5-C7471E773595}" presName="parentText" presStyleLbl="node1" presStyleIdx="2" presStyleCnt="3">
        <dgm:presLayoutVars>
          <dgm:chMax val="0"/>
          <dgm:bulletEnabled val="1"/>
        </dgm:presLayoutVars>
      </dgm:prSet>
      <dgm:spPr/>
      <dgm:t>
        <a:bodyPr/>
        <a:lstStyle/>
        <a:p>
          <a:endParaRPr lang="it-IT"/>
        </a:p>
      </dgm:t>
    </dgm:pt>
    <dgm:pt modelId="{554DACD5-E5D7-48BC-B5F6-D70D008E0773}" type="pres">
      <dgm:prSet presAssocID="{ED85132F-8AE7-447D-92D5-C7471E773595}" presName="negativeSpace" presStyleCnt="0"/>
      <dgm:spPr/>
    </dgm:pt>
    <dgm:pt modelId="{7A11AAD6-293F-4019-B6C1-FAFE736750A1}" type="pres">
      <dgm:prSet presAssocID="{ED85132F-8AE7-447D-92D5-C7471E773595}" presName="childText" presStyleLbl="conFgAcc1" presStyleIdx="2" presStyleCnt="3">
        <dgm:presLayoutVars>
          <dgm:bulletEnabled val="1"/>
        </dgm:presLayoutVars>
      </dgm:prSet>
      <dgm:spPr/>
    </dgm:pt>
  </dgm:ptLst>
  <dgm:cxnLst>
    <dgm:cxn modelId="{CDD3D5CF-AC6B-4713-A162-1008573899BD}" srcId="{579A6723-00DC-460B-9CF0-9B9A2F61B394}" destId="{ED85132F-8AE7-447D-92D5-C7471E773595}" srcOrd="2" destOrd="0" parTransId="{667D9772-336C-4BF3-A075-6BF00FAFAF4A}" sibTransId="{59F35517-8048-4DFA-A761-47043EF847D5}"/>
    <dgm:cxn modelId="{B565679E-50C7-4ED6-832C-CFAD869F6233}" srcId="{579A6723-00DC-460B-9CF0-9B9A2F61B394}" destId="{C26F58D7-42E5-4A00-85F7-B21FFC9ED338}" srcOrd="0" destOrd="0" parTransId="{EE00DC16-8CD5-4A98-BC72-BD93E3A6C2D9}" sibTransId="{AB7E2A2E-B472-4A38-93CC-3535317BDB12}"/>
    <dgm:cxn modelId="{472C55F5-D633-4C55-95FC-45EA75E05816}" type="presOf" srcId="{C26F58D7-42E5-4A00-85F7-B21FFC9ED338}" destId="{893FE413-E31A-4BC2-B03D-87EA4FD950A2}" srcOrd="0" destOrd="0" presId="urn:microsoft.com/office/officeart/2005/8/layout/list1"/>
    <dgm:cxn modelId="{420C7235-F87D-4AC3-BD9A-E23018B787AF}" type="presOf" srcId="{C26F58D7-42E5-4A00-85F7-B21FFC9ED338}" destId="{800C490A-DCEE-441A-AF0F-917E1F160A87}" srcOrd="1" destOrd="0" presId="urn:microsoft.com/office/officeart/2005/8/layout/list1"/>
    <dgm:cxn modelId="{39AF62D9-E739-427F-947D-616B0D0CCEBA}" type="presOf" srcId="{ED85132F-8AE7-447D-92D5-C7471E773595}" destId="{966FD09D-E454-4F1E-A392-A1084F382175}" srcOrd="1" destOrd="0" presId="urn:microsoft.com/office/officeart/2005/8/layout/list1"/>
    <dgm:cxn modelId="{39062AB7-10DE-4F9C-94E8-3538003F729F}" type="presOf" srcId="{579A6723-00DC-460B-9CF0-9B9A2F61B394}" destId="{B420EB0D-23E9-40FC-844F-136405D7BBC2}" srcOrd="0" destOrd="0" presId="urn:microsoft.com/office/officeart/2005/8/layout/list1"/>
    <dgm:cxn modelId="{C7322A74-57D9-4325-A336-0AFDE64C3B92}" srcId="{579A6723-00DC-460B-9CF0-9B9A2F61B394}" destId="{066844A5-DA72-4791-95D2-F43D7D5590D3}" srcOrd="1" destOrd="0" parTransId="{48F0915F-E621-4E8D-BFAC-1A83718626E8}" sibTransId="{9BC01CCB-7D9C-4C42-BD45-3BB043725396}"/>
    <dgm:cxn modelId="{48963792-6B9A-4DE2-B82A-4A3952660AA1}" type="presOf" srcId="{066844A5-DA72-4791-95D2-F43D7D5590D3}" destId="{D9FE30C8-D26E-49A6-AD01-05BB7EE5D13C}" srcOrd="1" destOrd="0" presId="urn:microsoft.com/office/officeart/2005/8/layout/list1"/>
    <dgm:cxn modelId="{3F87FFB4-D713-4411-B8E5-11E707440945}" type="presOf" srcId="{066844A5-DA72-4791-95D2-F43D7D5590D3}" destId="{7CCBDB14-B912-46F3-9447-1F2CFF96C908}" srcOrd="0" destOrd="0" presId="urn:microsoft.com/office/officeart/2005/8/layout/list1"/>
    <dgm:cxn modelId="{262639A1-4784-4DF6-A613-4731750A5A4D}" type="presOf" srcId="{ED85132F-8AE7-447D-92D5-C7471E773595}" destId="{E5ECC806-70CA-44F8-9628-A5C670A09CCF}" srcOrd="0" destOrd="0" presId="urn:microsoft.com/office/officeart/2005/8/layout/list1"/>
    <dgm:cxn modelId="{2771304F-1AC8-4AA5-BFC8-FA022E9610E9}" type="presParOf" srcId="{B420EB0D-23E9-40FC-844F-136405D7BBC2}" destId="{C7C29032-67AA-4BDE-B655-8C39702F7346}" srcOrd="0" destOrd="0" presId="urn:microsoft.com/office/officeart/2005/8/layout/list1"/>
    <dgm:cxn modelId="{BC06DB45-2E36-4949-9840-1F22F23A431A}" type="presParOf" srcId="{C7C29032-67AA-4BDE-B655-8C39702F7346}" destId="{893FE413-E31A-4BC2-B03D-87EA4FD950A2}" srcOrd="0" destOrd="0" presId="urn:microsoft.com/office/officeart/2005/8/layout/list1"/>
    <dgm:cxn modelId="{2E99D55F-3331-4704-86C9-0DE6151FE961}" type="presParOf" srcId="{C7C29032-67AA-4BDE-B655-8C39702F7346}" destId="{800C490A-DCEE-441A-AF0F-917E1F160A87}" srcOrd="1" destOrd="0" presId="urn:microsoft.com/office/officeart/2005/8/layout/list1"/>
    <dgm:cxn modelId="{F8E97D6A-C7A2-4982-9BE3-4049BB28FFB1}" type="presParOf" srcId="{B420EB0D-23E9-40FC-844F-136405D7BBC2}" destId="{868F8FC2-B84C-46ED-B049-3D5A41C6318A}" srcOrd="1" destOrd="0" presId="urn:microsoft.com/office/officeart/2005/8/layout/list1"/>
    <dgm:cxn modelId="{0D3CFFA2-0E82-48B5-B417-DCF285EE4A7D}" type="presParOf" srcId="{B420EB0D-23E9-40FC-844F-136405D7BBC2}" destId="{DB8781D4-E25A-455D-805E-A7E4ABC90F30}" srcOrd="2" destOrd="0" presId="urn:microsoft.com/office/officeart/2005/8/layout/list1"/>
    <dgm:cxn modelId="{1F774801-3CF6-4F30-AF36-3D0E25ED725C}" type="presParOf" srcId="{B420EB0D-23E9-40FC-844F-136405D7BBC2}" destId="{1F90FA80-A4A3-45C9-BADA-E9E50BCE2EB6}" srcOrd="3" destOrd="0" presId="urn:microsoft.com/office/officeart/2005/8/layout/list1"/>
    <dgm:cxn modelId="{64EBC029-230D-48A0-98DA-A8C945093A73}" type="presParOf" srcId="{B420EB0D-23E9-40FC-844F-136405D7BBC2}" destId="{4E771F3D-72E7-4AA0-8965-AFBB538990DE}" srcOrd="4" destOrd="0" presId="urn:microsoft.com/office/officeart/2005/8/layout/list1"/>
    <dgm:cxn modelId="{64B1678B-D6D3-43AA-B28A-A38A2E7C2BD2}" type="presParOf" srcId="{4E771F3D-72E7-4AA0-8965-AFBB538990DE}" destId="{7CCBDB14-B912-46F3-9447-1F2CFF96C908}" srcOrd="0" destOrd="0" presId="urn:microsoft.com/office/officeart/2005/8/layout/list1"/>
    <dgm:cxn modelId="{D0DF1C6C-3A9E-4D85-A606-F478955B03D0}" type="presParOf" srcId="{4E771F3D-72E7-4AA0-8965-AFBB538990DE}" destId="{D9FE30C8-D26E-49A6-AD01-05BB7EE5D13C}" srcOrd="1" destOrd="0" presId="urn:microsoft.com/office/officeart/2005/8/layout/list1"/>
    <dgm:cxn modelId="{3A0D62C3-DF58-4D15-9AE8-BCB02CE73C21}" type="presParOf" srcId="{B420EB0D-23E9-40FC-844F-136405D7BBC2}" destId="{C4519EA9-72A5-4DE0-8259-04A5FDBAB9F6}" srcOrd="5" destOrd="0" presId="urn:microsoft.com/office/officeart/2005/8/layout/list1"/>
    <dgm:cxn modelId="{8FFC19C3-3FBC-4CD7-BD8B-D8B3C360C0C2}" type="presParOf" srcId="{B420EB0D-23E9-40FC-844F-136405D7BBC2}" destId="{261B5D4E-11ED-4AB2-9E07-190742BC5931}" srcOrd="6" destOrd="0" presId="urn:microsoft.com/office/officeart/2005/8/layout/list1"/>
    <dgm:cxn modelId="{73550A2E-AEB0-48CA-A84A-38ED20D46E20}" type="presParOf" srcId="{B420EB0D-23E9-40FC-844F-136405D7BBC2}" destId="{BE42B86B-604E-48AD-BCD4-9576D9E41A70}" srcOrd="7" destOrd="0" presId="urn:microsoft.com/office/officeart/2005/8/layout/list1"/>
    <dgm:cxn modelId="{EC9BC830-A9BB-4552-942A-29B29B267F43}" type="presParOf" srcId="{B420EB0D-23E9-40FC-844F-136405D7BBC2}" destId="{4F8BB06A-4F78-43B5-93E9-3C31070E1DEA}" srcOrd="8" destOrd="0" presId="urn:microsoft.com/office/officeart/2005/8/layout/list1"/>
    <dgm:cxn modelId="{64562542-B1FB-4F35-8402-3B84876AFFED}" type="presParOf" srcId="{4F8BB06A-4F78-43B5-93E9-3C31070E1DEA}" destId="{E5ECC806-70CA-44F8-9628-A5C670A09CCF}" srcOrd="0" destOrd="0" presId="urn:microsoft.com/office/officeart/2005/8/layout/list1"/>
    <dgm:cxn modelId="{7D9B79F3-3232-489D-956A-73EEA4CD6F37}" type="presParOf" srcId="{4F8BB06A-4F78-43B5-93E9-3C31070E1DEA}" destId="{966FD09D-E454-4F1E-A392-A1084F382175}" srcOrd="1" destOrd="0" presId="urn:microsoft.com/office/officeart/2005/8/layout/list1"/>
    <dgm:cxn modelId="{DF8081E5-12B1-4530-A7BC-CA6A323AAE7C}" type="presParOf" srcId="{B420EB0D-23E9-40FC-844F-136405D7BBC2}" destId="{554DACD5-E5D7-48BC-B5F6-D70D008E0773}" srcOrd="9" destOrd="0" presId="urn:microsoft.com/office/officeart/2005/8/layout/list1"/>
    <dgm:cxn modelId="{B05B67AD-8668-4194-96CF-A263D9AE097C}" type="presParOf" srcId="{B420EB0D-23E9-40FC-844F-136405D7BBC2}" destId="{7A11AAD6-293F-4019-B6C1-FAFE736750A1}" srcOrd="10"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89F1F4-A48D-4882-BC64-E30C8BBB5D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076655CA-0953-4642-9E71-B0E35461E70B}">
      <dgm:prSet phldrT="[Testo]" custT="1"/>
      <dgm:spPr/>
      <dgm:t>
        <a:bodyPr/>
        <a:lstStyle/>
        <a:p>
          <a:r>
            <a:rPr lang="it-IT" sz="1200" b="1" dirty="0" smtClean="0">
              <a:effectLst>
                <a:outerShdw blurRad="38100" dist="38100" dir="2700000" algn="tl">
                  <a:srgbClr val="000000">
                    <a:alpha val="43137"/>
                  </a:srgbClr>
                </a:outerShdw>
              </a:effectLst>
              <a:latin typeface="Times New Roman" pitchFamily="18" charset="0"/>
              <a:cs typeface="Times New Roman" pitchFamily="18" charset="0"/>
            </a:rPr>
            <a:t>All’aumentare degli investimenti aumenta la domanda, ma a tassi di profitto minori a causa dell’indebitamento (Saggio di crescita della domanda)</a:t>
          </a:r>
          <a:endParaRPr lang="it-IT" sz="12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2A58BBE7-30C3-4D91-98B1-A660D3342470}" type="parTrans" cxnId="{DE0CC588-3B8A-45A5-A183-7E78593DC3F8}">
      <dgm:prSet/>
      <dgm:spPr/>
      <dgm:t>
        <a:bodyPr/>
        <a:lstStyle/>
        <a:p>
          <a:endParaRPr lang="it-IT" b="1"/>
        </a:p>
      </dgm:t>
    </dgm:pt>
    <dgm:pt modelId="{632F395A-E470-4309-B9FE-819724C8F5B6}" type="sibTrans" cxnId="{DE0CC588-3B8A-45A5-A183-7E78593DC3F8}">
      <dgm:prSet/>
      <dgm:spPr/>
      <dgm:t>
        <a:bodyPr/>
        <a:lstStyle/>
        <a:p>
          <a:endParaRPr lang="it-IT" b="1"/>
        </a:p>
      </dgm:t>
    </dgm:pt>
    <dgm:pt modelId="{0E0BD458-C740-422A-A41D-C804893EE1F5}">
      <dgm:prSet phldrT="[Testo]" custT="1"/>
      <dgm:spPr/>
      <dgm:t>
        <a:bodyPr/>
        <a:lstStyle/>
        <a:p>
          <a:r>
            <a:rPr lang="it-IT" sz="1200" b="1" dirty="0" smtClean="0">
              <a:effectLst>
                <a:outerShdw blurRad="38100" dist="38100" dir="2700000" algn="tl">
                  <a:srgbClr val="000000">
                    <a:alpha val="43137"/>
                  </a:srgbClr>
                </a:outerShdw>
              </a:effectLst>
              <a:latin typeface="Times New Roman" pitchFamily="18" charset="0"/>
              <a:cs typeface="Times New Roman" pitchFamily="18" charset="0"/>
            </a:rPr>
            <a:t>All’aumentare degli investimenti aumenta il valore del capitale, ma a tassi di profitto minori a causa dell’indebitamento (Saggio di crescita del capitale)</a:t>
          </a:r>
          <a:endParaRPr lang="it-IT" sz="12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5964EDAA-100D-4689-985A-FC6E194E7E73}" type="parTrans" cxnId="{2E5BA9FC-E4DE-4944-B058-05318AC84910}">
      <dgm:prSet/>
      <dgm:spPr/>
      <dgm:t>
        <a:bodyPr/>
        <a:lstStyle/>
        <a:p>
          <a:endParaRPr lang="it-IT" b="1"/>
        </a:p>
      </dgm:t>
    </dgm:pt>
    <dgm:pt modelId="{05E5D06F-FE1C-4E5D-BE04-B3C170305C77}" type="sibTrans" cxnId="{2E5BA9FC-E4DE-4944-B058-05318AC84910}">
      <dgm:prSet/>
      <dgm:spPr/>
      <dgm:t>
        <a:bodyPr/>
        <a:lstStyle/>
        <a:p>
          <a:endParaRPr lang="it-IT" b="1"/>
        </a:p>
      </dgm:t>
    </dgm:pt>
    <dgm:pt modelId="{B9CA6A8B-44DF-43C5-8502-234BF4713143}">
      <dgm:prSet phldrT="[Testo]" custT="1"/>
      <dgm:spPr/>
      <dgm:t>
        <a:bodyPr/>
        <a:lstStyle/>
        <a:p>
          <a:r>
            <a:rPr lang="it-IT" sz="1200" b="1" dirty="0" smtClean="0">
              <a:effectLst>
                <a:outerShdw blurRad="38100" dist="38100" dir="2700000" algn="tl">
                  <a:srgbClr val="000000">
                    <a:alpha val="43137"/>
                  </a:srgbClr>
                </a:outerShdw>
              </a:effectLst>
              <a:latin typeface="Times New Roman" pitchFamily="18" charset="0"/>
              <a:cs typeface="Times New Roman" pitchFamily="18" charset="0"/>
            </a:rPr>
            <a:t>I manager  devono investire fin tanto che  aumenta il valore del capitale aziendale (Saggio di crescita bilanciata)</a:t>
          </a:r>
          <a:endParaRPr lang="it-IT" sz="12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93BFB634-258D-4CC9-96F7-6A0684DE7AB1}" type="parTrans" cxnId="{1CA610C9-BCB5-46C7-8A85-F639834B7C50}">
      <dgm:prSet/>
      <dgm:spPr/>
      <dgm:t>
        <a:bodyPr/>
        <a:lstStyle/>
        <a:p>
          <a:endParaRPr lang="it-IT" b="1"/>
        </a:p>
      </dgm:t>
    </dgm:pt>
    <dgm:pt modelId="{CC2FFC17-407E-4A1A-8864-1972CF682102}" type="sibTrans" cxnId="{1CA610C9-BCB5-46C7-8A85-F639834B7C50}">
      <dgm:prSet/>
      <dgm:spPr/>
      <dgm:t>
        <a:bodyPr/>
        <a:lstStyle/>
        <a:p>
          <a:endParaRPr lang="it-IT" b="1"/>
        </a:p>
      </dgm:t>
    </dgm:pt>
    <dgm:pt modelId="{44EB931D-9D45-4C6C-8E13-70759D5BF6D1}" type="pres">
      <dgm:prSet presAssocID="{BE89F1F4-A48D-4882-BC64-E30C8BBB5DBC}" presName="linear" presStyleCnt="0">
        <dgm:presLayoutVars>
          <dgm:dir/>
          <dgm:animLvl val="lvl"/>
          <dgm:resizeHandles val="exact"/>
        </dgm:presLayoutVars>
      </dgm:prSet>
      <dgm:spPr/>
      <dgm:t>
        <a:bodyPr/>
        <a:lstStyle/>
        <a:p>
          <a:endParaRPr lang="it-IT"/>
        </a:p>
      </dgm:t>
    </dgm:pt>
    <dgm:pt modelId="{3146AE90-2F29-445E-8711-85898BA04E8B}" type="pres">
      <dgm:prSet presAssocID="{076655CA-0953-4642-9E71-B0E35461E70B}" presName="parentLin" presStyleCnt="0"/>
      <dgm:spPr/>
    </dgm:pt>
    <dgm:pt modelId="{FA4A3906-0AE0-4E35-80D0-2C2962B9DBCC}" type="pres">
      <dgm:prSet presAssocID="{076655CA-0953-4642-9E71-B0E35461E70B}" presName="parentLeftMargin" presStyleLbl="node1" presStyleIdx="0" presStyleCnt="3"/>
      <dgm:spPr/>
      <dgm:t>
        <a:bodyPr/>
        <a:lstStyle/>
        <a:p>
          <a:endParaRPr lang="it-IT"/>
        </a:p>
      </dgm:t>
    </dgm:pt>
    <dgm:pt modelId="{F1967208-10F3-4FAB-A126-29D37667DA2C}" type="pres">
      <dgm:prSet presAssocID="{076655CA-0953-4642-9E71-B0E35461E70B}" presName="parentText" presStyleLbl="node1" presStyleIdx="0" presStyleCnt="3" custScaleX="131915">
        <dgm:presLayoutVars>
          <dgm:chMax val="0"/>
          <dgm:bulletEnabled val="1"/>
        </dgm:presLayoutVars>
      </dgm:prSet>
      <dgm:spPr/>
      <dgm:t>
        <a:bodyPr/>
        <a:lstStyle/>
        <a:p>
          <a:endParaRPr lang="it-IT"/>
        </a:p>
      </dgm:t>
    </dgm:pt>
    <dgm:pt modelId="{9BA3B415-E3B8-4323-AFB6-39A27406088B}" type="pres">
      <dgm:prSet presAssocID="{076655CA-0953-4642-9E71-B0E35461E70B}" presName="negativeSpace" presStyleCnt="0"/>
      <dgm:spPr/>
    </dgm:pt>
    <dgm:pt modelId="{7E20CD7F-EEEE-44C8-BE4F-36BD65A3228D}" type="pres">
      <dgm:prSet presAssocID="{076655CA-0953-4642-9E71-B0E35461E70B}" presName="childText" presStyleLbl="conFgAcc1" presStyleIdx="0" presStyleCnt="3" custLinFactNeighborY="59699">
        <dgm:presLayoutVars>
          <dgm:bulletEnabled val="1"/>
        </dgm:presLayoutVars>
      </dgm:prSet>
      <dgm:spPr/>
    </dgm:pt>
    <dgm:pt modelId="{FA2F484F-12CF-4CD6-8FC4-64A521DC8AA2}" type="pres">
      <dgm:prSet presAssocID="{632F395A-E470-4309-B9FE-819724C8F5B6}" presName="spaceBetweenRectangles" presStyleCnt="0"/>
      <dgm:spPr/>
    </dgm:pt>
    <dgm:pt modelId="{0FED788A-E66C-4534-95BF-BD860CF7F088}" type="pres">
      <dgm:prSet presAssocID="{0E0BD458-C740-422A-A41D-C804893EE1F5}" presName="parentLin" presStyleCnt="0"/>
      <dgm:spPr/>
    </dgm:pt>
    <dgm:pt modelId="{CD8A2747-1615-4F00-8234-BD29E59B63F0}" type="pres">
      <dgm:prSet presAssocID="{0E0BD458-C740-422A-A41D-C804893EE1F5}" presName="parentLeftMargin" presStyleLbl="node1" presStyleIdx="0" presStyleCnt="3"/>
      <dgm:spPr/>
      <dgm:t>
        <a:bodyPr/>
        <a:lstStyle/>
        <a:p>
          <a:endParaRPr lang="it-IT"/>
        </a:p>
      </dgm:t>
    </dgm:pt>
    <dgm:pt modelId="{0A5E9968-AB7B-416D-881C-089A21E42FA4}" type="pres">
      <dgm:prSet presAssocID="{0E0BD458-C740-422A-A41D-C804893EE1F5}" presName="parentText" presStyleLbl="node1" presStyleIdx="1" presStyleCnt="3" custScaleX="131915">
        <dgm:presLayoutVars>
          <dgm:chMax val="0"/>
          <dgm:bulletEnabled val="1"/>
        </dgm:presLayoutVars>
      </dgm:prSet>
      <dgm:spPr/>
      <dgm:t>
        <a:bodyPr/>
        <a:lstStyle/>
        <a:p>
          <a:endParaRPr lang="it-IT"/>
        </a:p>
      </dgm:t>
    </dgm:pt>
    <dgm:pt modelId="{D92D0E01-6131-40A7-9FF3-AC3E4EFC2538}" type="pres">
      <dgm:prSet presAssocID="{0E0BD458-C740-422A-A41D-C804893EE1F5}" presName="negativeSpace" presStyleCnt="0"/>
      <dgm:spPr/>
    </dgm:pt>
    <dgm:pt modelId="{C650FAE1-CD4D-49C3-8440-E86FCEB82E0B}" type="pres">
      <dgm:prSet presAssocID="{0E0BD458-C740-422A-A41D-C804893EE1F5}" presName="childText" presStyleLbl="conFgAcc1" presStyleIdx="1" presStyleCnt="3">
        <dgm:presLayoutVars>
          <dgm:bulletEnabled val="1"/>
        </dgm:presLayoutVars>
      </dgm:prSet>
      <dgm:spPr/>
    </dgm:pt>
    <dgm:pt modelId="{A37C96E2-960F-4ED4-AFAB-E8A56E605A67}" type="pres">
      <dgm:prSet presAssocID="{05E5D06F-FE1C-4E5D-BE04-B3C170305C77}" presName="spaceBetweenRectangles" presStyleCnt="0"/>
      <dgm:spPr/>
    </dgm:pt>
    <dgm:pt modelId="{42672A25-D4D2-4F63-9CD4-FC181CB5398F}" type="pres">
      <dgm:prSet presAssocID="{B9CA6A8B-44DF-43C5-8502-234BF4713143}" presName="parentLin" presStyleCnt="0"/>
      <dgm:spPr/>
    </dgm:pt>
    <dgm:pt modelId="{073D5D58-2430-4532-8261-DF602C550CEF}" type="pres">
      <dgm:prSet presAssocID="{B9CA6A8B-44DF-43C5-8502-234BF4713143}" presName="parentLeftMargin" presStyleLbl="node1" presStyleIdx="1" presStyleCnt="3"/>
      <dgm:spPr/>
      <dgm:t>
        <a:bodyPr/>
        <a:lstStyle/>
        <a:p>
          <a:endParaRPr lang="it-IT"/>
        </a:p>
      </dgm:t>
    </dgm:pt>
    <dgm:pt modelId="{95DF5F3A-E0EB-4CD5-9BBA-296AC10EBD2C}" type="pres">
      <dgm:prSet presAssocID="{B9CA6A8B-44DF-43C5-8502-234BF4713143}" presName="parentText" presStyleLbl="node1" presStyleIdx="2" presStyleCnt="3" custScaleX="131915">
        <dgm:presLayoutVars>
          <dgm:chMax val="0"/>
          <dgm:bulletEnabled val="1"/>
        </dgm:presLayoutVars>
      </dgm:prSet>
      <dgm:spPr/>
      <dgm:t>
        <a:bodyPr/>
        <a:lstStyle/>
        <a:p>
          <a:endParaRPr lang="it-IT"/>
        </a:p>
      </dgm:t>
    </dgm:pt>
    <dgm:pt modelId="{4C882C1F-B16A-43BD-A887-41C1D07BBE55}" type="pres">
      <dgm:prSet presAssocID="{B9CA6A8B-44DF-43C5-8502-234BF4713143}" presName="negativeSpace" presStyleCnt="0"/>
      <dgm:spPr/>
    </dgm:pt>
    <dgm:pt modelId="{CF76697B-65C4-420E-ADEA-96F796CFFE31}" type="pres">
      <dgm:prSet presAssocID="{B9CA6A8B-44DF-43C5-8502-234BF4713143}" presName="childText" presStyleLbl="conFgAcc1" presStyleIdx="2" presStyleCnt="3">
        <dgm:presLayoutVars>
          <dgm:bulletEnabled val="1"/>
        </dgm:presLayoutVars>
      </dgm:prSet>
      <dgm:spPr/>
    </dgm:pt>
  </dgm:ptLst>
  <dgm:cxnLst>
    <dgm:cxn modelId="{2E5BA9FC-E4DE-4944-B058-05318AC84910}" srcId="{BE89F1F4-A48D-4882-BC64-E30C8BBB5DBC}" destId="{0E0BD458-C740-422A-A41D-C804893EE1F5}" srcOrd="1" destOrd="0" parTransId="{5964EDAA-100D-4689-985A-FC6E194E7E73}" sibTransId="{05E5D06F-FE1C-4E5D-BE04-B3C170305C77}"/>
    <dgm:cxn modelId="{DE0CC588-3B8A-45A5-A183-7E78593DC3F8}" srcId="{BE89F1F4-A48D-4882-BC64-E30C8BBB5DBC}" destId="{076655CA-0953-4642-9E71-B0E35461E70B}" srcOrd="0" destOrd="0" parTransId="{2A58BBE7-30C3-4D91-98B1-A660D3342470}" sibTransId="{632F395A-E470-4309-B9FE-819724C8F5B6}"/>
    <dgm:cxn modelId="{4999A06F-E21C-4D46-91EA-2C472BAFAF73}" type="presOf" srcId="{076655CA-0953-4642-9E71-B0E35461E70B}" destId="{FA4A3906-0AE0-4E35-80D0-2C2962B9DBCC}" srcOrd="0" destOrd="0" presId="urn:microsoft.com/office/officeart/2005/8/layout/list1"/>
    <dgm:cxn modelId="{5C88512A-BB37-4E6A-A6DB-8F5299024E9E}" type="presOf" srcId="{B9CA6A8B-44DF-43C5-8502-234BF4713143}" destId="{073D5D58-2430-4532-8261-DF602C550CEF}" srcOrd="0" destOrd="0" presId="urn:microsoft.com/office/officeart/2005/8/layout/list1"/>
    <dgm:cxn modelId="{4CEB792C-0469-44EF-9424-6B21C4CDC49D}" type="presOf" srcId="{B9CA6A8B-44DF-43C5-8502-234BF4713143}" destId="{95DF5F3A-E0EB-4CD5-9BBA-296AC10EBD2C}" srcOrd="1" destOrd="0" presId="urn:microsoft.com/office/officeart/2005/8/layout/list1"/>
    <dgm:cxn modelId="{475828B8-794F-43FC-980B-45ED1E010C62}" type="presOf" srcId="{0E0BD458-C740-422A-A41D-C804893EE1F5}" destId="{0A5E9968-AB7B-416D-881C-089A21E42FA4}" srcOrd="1" destOrd="0" presId="urn:microsoft.com/office/officeart/2005/8/layout/list1"/>
    <dgm:cxn modelId="{DA9BE142-EA3F-4C65-9650-952C095B8EF4}" type="presOf" srcId="{BE89F1F4-A48D-4882-BC64-E30C8BBB5DBC}" destId="{44EB931D-9D45-4C6C-8E13-70759D5BF6D1}" srcOrd="0" destOrd="0" presId="urn:microsoft.com/office/officeart/2005/8/layout/list1"/>
    <dgm:cxn modelId="{1CA610C9-BCB5-46C7-8A85-F639834B7C50}" srcId="{BE89F1F4-A48D-4882-BC64-E30C8BBB5DBC}" destId="{B9CA6A8B-44DF-43C5-8502-234BF4713143}" srcOrd="2" destOrd="0" parTransId="{93BFB634-258D-4CC9-96F7-6A0684DE7AB1}" sibTransId="{CC2FFC17-407E-4A1A-8864-1972CF682102}"/>
    <dgm:cxn modelId="{2F3ABCA9-1E67-4E7B-BCE8-7EA9802F83E1}" type="presOf" srcId="{0E0BD458-C740-422A-A41D-C804893EE1F5}" destId="{CD8A2747-1615-4F00-8234-BD29E59B63F0}" srcOrd="0" destOrd="0" presId="urn:microsoft.com/office/officeart/2005/8/layout/list1"/>
    <dgm:cxn modelId="{C0AD4650-8ED4-4420-9DD1-15776B88357F}" type="presOf" srcId="{076655CA-0953-4642-9E71-B0E35461E70B}" destId="{F1967208-10F3-4FAB-A126-29D37667DA2C}" srcOrd="1" destOrd="0" presId="urn:microsoft.com/office/officeart/2005/8/layout/list1"/>
    <dgm:cxn modelId="{A9177F40-F851-40D9-9E97-5F701DFBAB2D}" type="presParOf" srcId="{44EB931D-9D45-4C6C-8E13-70759D5BF6D1}" destId="{3146AE90-2F29-445E-8711-85898BA04E8B}" srcOrd="0" destOrd="0" presId="urn:microsoft.com/office/officeart/2005/8/layout/list1"/>
    <dgm:cxn modelId="{0CBB3B5C-BE40-4EA4-A011-A8991AD71E5F}" type="presParOf" srcId="{3146AE90-2F29-445E-8711-85898BA04E8B}" destId="{FA4A3906-0AE0-4E35-80D0-2C2962B9DBCC}" srcOrd="0" destOrd="0" presId="urn:microsoft.com/office/officeart/2005/8/layout/list1"/>
    <dgm:cxn modelId="{103F6FD5-F06F-4916-A8C4-44752DD45806}" type="presParOf" srcId="{3146AE90-2F29-445E-8711-85898BA04E8B}" destId="{F1967208-10F3-4FAB-A126-29D37667DA2C}" srcOrd="1" destOrd="0" presId="urn:microsoft.com/office/officeart/2005/8/layout/list1"/>
    <dgm:cxn modelId="{1DC30160-9AAE-419B-BA44-E23E7E8A88E3}" type="presParOf" srcId="{44EB931D-9D45-4C6C-8E13-70759D5BF6D1}" destId="{9BA3B415-E3B8-4323-AFB6-39A27406088B}" srcOrd="1" destOrd="0" presId="urn:microsoft.com/office/officeart/2005/8/layout/list1"/>
    <dgm:cxn modelId="{42E367F9-0ABA-4B76-8BAC-177DD17F27BA}" type="presParOf" srcId="{44EB931D-9D45-4C6C-8E13-70759D5BF6D1}" destId="{7E20CD7F-EEEE-44C8-BE4F-36BD65A3228D}" srcOrd="2" destOrd="0" presId="urn:microsoft.com/office/officeart/2005/8/layout/list1"/>
    <dgm:cxn modelId="{AE6EFD53-61E6-4F21-A220-1A5E63B0E0C2}" type="presParOf" srcId="{44EB931D-9D45-4C6C-8E13-70759D5BF6D1}" destId="{FA2F484F-12CF-4CD6-8FC4-64A521DC8AA2}" srcOrd="3" destOrd="0" presId="urn:microsoft.com/office/officeart/2005/8/layout/list1"/>
    <dgm:cxn modelId="{B35B29CA-C5E1-4751-8224-158AB859CB97}" type="presParOf" srcId="{44EB931D-9D45-4C6C-8E13-70759D5BF6D1}" destId="{0FED788A-E66C-4534-95BF-BD860CF7F088}" srcOrd="4" destOrd="0" presId="urn:microsoft.com/office/officeart/2005/8/layout/list1"/>
    <dgm:cxn modelId="{7C02CCBC-5F4D-47DD-B21C-DBFE574FCD84}" type="presParOf" srcId="{0FED788A-E66C-4534-95BF-BD860CF7F088}" destId="{CD8A2747-1615-4F00-8234-BD29E59B63F0}" srcOrd="0" destOrd="0" presId="urn:microsoft.com/office/officeart/2005/8/layout/list1"/>
    <dgm:cxn modelId="{A003F740-9494-40D2-A38A-451C0F471186}" type="presParOf" srcId="{0FED788A-E66C-4534-95BF-BD860CF7F088}" destId="{0A5E9968-AB7B-416D-881C-089A21E42FA4}" srcOrd="1" destOrd="0" presId="urn:microsoft.com/office/officeart/2005/8/layout/list1"/>
    <dgm:cxn modelId="{0DD2E3B6-3A44-4BD9-B393-961EFAE599EE}" type="presParOf" srcId="{44EB931D-9D45-4C6C-8E13-70759D5BF6D1}" destId="{D92D0E01-6131-40A7-9FF3-AC3E4EFC2538}" srcOrd="5" destOrd="0" presId="urn:microsoft.com/office/officeart/2005/8/layout/list1"/>
    <dgm:cxn modelId="{5B6D107A-37F7-4172-9D2E-F01C6EC41903}" type="presParOf" srcId="{44EB931D-9D45-4C6C-8E13-70759D5BF6D1}" destId="{C650FAE1-CD4D-49C3-8440-E86FCEB82E0B}" srcOrd="6" destOrd="0" presId="urn:microsoft.com/office/officeart/2005/8/layout/list1"/>
    <dgm:cxn modelId="{BC8DD918-E3A8-4EFB-86BA-743ECE35C90B}" type="presParOf" srcId="{44EB931D-9D45-4C6C-8E13-70759D5BF6D1}" destId="{A37C96E2-960F-4ED4-AFAB-E8A56E605A67}" srcOrd="7" destOrd="0" presId="urn:microsoft.com/office/officeart/2005/8/layout/list1"/>
    <dgm:cxn modelId="{FA474115-EED6-4560-8DAE-7FF01FA2CA2F}" type="presParOf" srcId="{44EB931D-9D45-4C6C-8E13-70759D5BF6D1}" destId="{42672A25-D4D2-4F63-9CD4-FC181CB5398F}" srcOrd="8" destOrd="0" presId="urn:microsoft.com/office/officeart/2005/8/layout/list1"/>
    <dgm:cxn modelId="{57806C6C-37FC-400B-A0E8-8C5946E56A31}" type="presParOf" srcId="{42672A25-D4D2-4F63-9CD4-FC181CB5398F}" destId="{073D5D58-2430-4532-8261-DF602C550CEF}" srcOrd="0" destOrd="0" presId="urn:microsoft.com/office/officeart/2005/8/layout/list1"/>
    <dgm:cxn modelId="{161C8DD3-A18D-4833-BF56-A284D9D34A33}" type="presParOf" srcId="{42672A25-D4D2-4F63-9CD4-FC181CB5398F}" destId="{95DF5F3A-E0EB-4CD5-9BBA-296AC10EBD2C}" srcOrd="1" destOrd="0" presId="urn:microsoft.com/office/officeart/2005/8/layout/list1"/>
    <dgm:cxn modelId="{2332494E-62AC-408E-9809-8A662A4A5E06}" type="presParOf" srcId="{44EB931D-9D45-4C6C-8E13-70759D5BF6D1}" destId="{4C882C1F-B16A-43BD-A887-41C1D07BBE55}" srcOrd="9" destOrd="0" presId="urn:microsoft.com/office/officeart/2005/8/layout/list1"/>
    <dgm:cxn modelId="{E1DB3933-D8C0-4AEC-B9F2-A54CE70494BC}" type="presParOf" srcId="{44EB931D-9D45-4C6C-8E13-70759D5BF6D1}" destId="{CF76697B-65C4-420E-ADEA-96F796CFFE3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CE134D-E9FA-4F20-A27C-C758D88BA3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98ECB178-F2C5-46CB-AA54-5CB741AC6EAC}">
      <dgm:prSet phldrT="[Testo]" custT="1"/>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sz="1800" dirty="0" smtClean="0"/>
            <a:t>Tipologia investimento</a:t>
          </a:r>
          <a:endParaRPr lang="it-IT" sz="1800" dirty="0"/>
        </a:p>
      </dgm:t>
    </dgm:pt>
    <dgm:pt modelId="{B2B4B667-4174-4E28-90CC-C6EFF5F327E9}" type="parTrans" cxnId="{C3FD49A3-4C77-4474-9911-9B5B06EA53C2}">
      <dgm:prSet/>
      <dgm:spPr/>
      <dgm:t>
        <a:bodyPr/>
        <a:lstStyle/>
        <a:p>
          <a:endParaRPr lang="it-IT"/>
        </a:p>
      </dgm:t>
    </dgm:pt>
    <dgm:pt modelId="{413BC3EE-B2AC-481F-B52C-D72C513D886D}" type="sibTrans" cxnId="{C3FD49A3-4C77-4474-9911-9B5B06EA53C2}">
      <dgm:prSet/>
      <dgm:spPr/>
      <dgm:t>
        <a:bodyPr/>
        <a:lstStyle/>
        <a:p>
          <a:endParaRPr lang="it-IT"/>
        </a:p>
      </dgm:t>
    </dgm:pt>
    <dgm:pt modelId="{43A8EF6A-EE01-4552-A5DD-86FB403F649D}">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Immobilizzazioni materiali (Impianti, Attrezzature...)</a:t>
          </a:r>
          <a:endParaRPr lang="it-IT" b="1" dirty="0">
            <a:solidFill>
              <a:schemeClr val="bg1"/>
            </a:solidFill>
            <a:effectLst>
              <a:outerShdw blurRad="38100" dist="38100" dir="2700000" algn="tl">
                <a:srgbClr val="000000">
                  <a:alpha val="43137"/>
                </a:srgbClr>
              </a:outerShdw>
            </a:effectLst>
          </a:endParaRPr>
        </a:p>
      </dgm:t>
    </dgm:pt>
    <dgm:pt modelId="{7C1B2247-12C8-4240-A310-EA23D644FD01}" type="parTrans" cxnId="{693E328E-C019-45D6-AA16-B40C0BCC4B09}">
      <dgm:prSet/>
      <dgm:spPr/>
      <dgm:t>
        <a:bodyPr/>
        <a:lstStyle/>
        <a:p>
          <a:endParaRPr lang="it-IT"/>
        </a:p>
      </dgm:t>
    </dgm:pt>
    <dgm:pt modelId="{9B08F66E-3E7C-4CEF-9FCD-48BCD1C4ED52}" type="sibTrans" cxnId="{693E328E-C019-45D6-AA16-B40C0BCC4B09}">
      <dgm:prSet/>
      <dgm:spPr/>
      <dgm:t>
        <a:bodyPr/>
        <a:lstStyle/>
        <a:p>
          <a:endParaRPr lang="it-IT"/>
        </a:p>
      </dgm:t>
    </dgm:pt>
    <dgm:pt modelId="{AD82033B-BF1E-40B5-891E-DE86244F62FC}">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Immobilizzazioni immateriali (Brevetti, </a:t>
          </a:r>
          <a:r>
            <a:rPr lang="it-IT" b="1" dirty="0" err="1" smtClean="0">
              <a:solidFill>
                <a:schemeClr val="bg1"/>
              </a:solidFill>
              <a:effectLst>
                <a:outerShdw blurRad="38100" dist="38100" dir="2700000" algn="tl">
                  <a:srgbClr val="000000">
                    <a:alpha val="43137"/>
                  </a:srgbClr>
                </a:outerShdw>
              </a:effectLst>
            </a:rPr>
            <a:t>Mchi</a:t>
          </a:r>
          <a:r>
            <a:rPr lang="it-IT" b="1" dirty="0" smtClean="0">
              <a:solidFill>
                <a:schemeClr val="bg1"/>
              </a:solidFill>
              <a:effectLst>
                <a:outerShdw blurRad="38100" dist="38100" dir="2700000" algn="tl">
                  <a:srgbClr val="000000">
                    <a:alpha val="43137"/>
                  </a:srgbClr>
                </a:outerShdw>
              </a:effectLst>
            </a:rPr>
            <a:t>, </a:t>
          </a:r>
          <a:r>
            <a:rPr lang="it-IT" b="1" dirty="0" err="1" smtClean="0">
              <a:solidFill>
                <a:schemeClr val="bg1"/>
              </a:solidFill>
              <a:effectLst>
                <a:outerShdw blurRad="38100" dist="38100" dir="2700000" algn="tl">
                  <a:srgbClr val="000000">
                    <a:alpha val="43137"/>
                  </a:srgbClr>
                </a:outerShdw>
              </a:effectLst>
            </a:rPr>
            <a:t>R&amp;S</a:t>
          </a:r>
          <a:r>
            <a:rPr lang="it-IT" b="1" dirty="0" smtClean="0">
              <a:solidFill>
                <a:schemeClr val="bg1"/>
              </a:solidFill>
              <a:effectLst>
                <a:outerShdw blurRad="38100" dist="38100" dir="2700000" algn="tl">
                  <a:srgbClr val="000000">
                    <a:alpha val="43137"/>
                  </a:srgbClr>
                </a:outerShdw>
              </a:effectLst>
            </a:rPr>
            <a:t>..)</a:t>
          </a:r>
          <a:endParaRPr lang="it-IT" b="1" dirty="0">
            <a:solidFill>
              <a:schemeClr val="bg1"/>
            </a:solidFill>
            <a:effectLst>
              <a:outerShdw blurRad="38100" dist="38100" dir="2700000" algn="tl">
                <a:srgbClr val="000000">
                  <a:alpha val="43137"/>
                </a:srgbClr>
              </a:outerShdw>
            </a:effectLst>
          </a:endParaRPr>
        </a:p>
      </dgm:t>
    </dgm:pt>
    <dgm:pt modelId="{EB7D874E-6D31-453F-B24C-D48DE4282914}" type="parTrans" cxnId="{18952054-4C82-4010-AE58-2D6E48E2A8D2}">
      <dgm:prSet/>
      <dgm:spPr/>
      <dgm:t>
        <a:bodyPr/>
        <a:lstStyle/>
        <a:p>
          <a:endParaRPr lang="it-IT"/>
        </a:p>
      </dgm:t>
    </dgm:pt>
    <dgm:pt modelId="{7EFEBBC5-2E75-476A-A3D5-B8D9976ADA7A}" type="sibTrans" cxnId="{18952054-4C82-4010-AE58-2D6E48E2A8D2}">
      <dgm:prSet/>
      <dgm:spPr/>
      <dgm:t>
        <a:bodyPr/>
        <a:lstStyle/>
        <a:p>
          <a:endParaRPr lang="it-IT"/>
        </a:p>
      </dgm:t>
    </dgm:pt>
    <dgm:pt modelId="{3C221B0D-7A49-426D-8240-C9471E6292A9}">
      <dgm:prSet phldrT="[Testo]" custT="1"/>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sz="1800" dirty="0" smtClean="0"/>
            <a:t>Aliquota ammortamento</a:t>
          </a:r>
          <a:endParaRPr lang="it-IT" sz="1800" dirty="0"/>
        </a:p>
      </dgm:t>
    </dgm:pt>
    <dgm:pt modelId="{DEEE625C-6651-4A6C-A88B-3D521DD6DB2D}" type="parTrans" cxnId="{7852DFB9-5E68-46D5-9100-73F1F3C002B7}">
      <dgm:prSet/>
      <dgm:spPr/>
      <dgm:t>
        <a:bodyPr/>
        <a:lstStyle/>
        <a:p>
          <a:endParaRPr lang="it-IT"/>
        </a:p>
      </dgm:t>
    </dgm:pt>
    <dgm:pt modelId="{66AED6DA-133E-4B72-9CE5-B0C1A0197569}" type="sibTrans" cxnId="{7852DFB9-5E68-46D5-9100-73F1F3C002B7}">
      <dgm:prSet/>
      <dgm:spPr/>
      <dgm:t>
        <a:bodyPr/>
        <a:lstStyle/>
        <a:p>
          <a:endParaRPr lang="it-IT"/>
        </a:p>
      </dgm:t>
    </dgm:pt>
    <dgm:pt modelId="{9CC20339-3B13-4815-8A0C-A7ADE071A52E}">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Utilità pluriennale</a:t>
          </a:r>
          <a:endParaRPr lang="it-IT" b="1" dirty="0">
            <a:solidFill>
              <a:schemeClr val="bg1"/>
            </a:solidFill>
            <a:effectLst>
              <a:outerShdw blurRad="38100" dist="38100" dir="2700000" algn="tl">
                <a:srgbClr val="000000">
                  <a:alpha val="43137"/>
                </a:srgbClr>
              </a:outerShdw>
            </a:effectLst>
          </a:endParaRPr>
        </a:p>
      </dgm:t>
    </dgm:pt>
    <dgm:pt modelId="{76CC1B41-8E17-41B2-BACE-88392C241F83}" type="parTrans" cxnId="{84AC3E47-B864-4900-AC94-17FB2188092A}">
      <dgm:prSet/>
      <dgm:spPr/>
      <dgm:t>
        <a:bodyPr/>
        <a:lstStyle/>
        <a:p>
          <a:endParaRPr lang="it-IT"/>
        </a:p>
      </dgm:t>
    </dgm:pt>
    <dgm:pt modelId="{992E9779-A0B2-42F7-96BA-C025E4A6B612}" type="sibTrans" cxnId="{84AC3E47-B864-4900-AC94-17FB2188092A}">
      <dgm:prSet/>
      <dgm:spPr/>
      <dgm:t>
        <a:bodyPr/>
        <a:lstStyle/>
        <a:p>
          <a:endParaRPr lang="it-IT"/>
        </a:p>
      </dgm:t>
    </dgm:pt>
    <dgm:pt modelId="{9EBF9197-3990-4701-9037-36EBC91DDCE8}">
      <dgm:prSet phldrT="[Testo]" custT="1"/>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sz="1800" dirty="0" smtClean="0"/>
            <a:t>Anni di vita economica</a:t>
          </a:r>
          <a:endParaRPr lang="it-IT" sz="1800" dirty="0"/>
        </a:p>
      </dgm:t>
    </dgm:pt>
    <dgm:pt modelId="{A0484094-AB38-4484-ADA5-D33672099F70}" type="parTrans" cxnId="{A35FD823-C554-4F54-9B80-B874A4C541CA}">
      <dgm:prSet/>
      <dgm:spPr/>
      <dgm:t>
        <a:bodyPr/>
        <a:lstStyle/>
        <a:p>
          <a:endParaRPr lang="it-IT"/>
        </a:p>
      </dgm:t>
    </dgm:pt>
    <dgm:pt modelId="{77FE56CE-8FED-478E-BFF0-0E9C4FA34C04}" type="sibTrans" cxnId="{A35FD823-C554-4F54-9B80-B874A4C541CA}">
      <dgm:prSet/>
      <dgm:spPr/>
      <dgm:t>
        <a:bodyPr/>
        <a:lstStyle/>
        <a:p>
          <a:endParaRPr lang="it-IT"/>
        </a:p>
      </dgm:t>
    </dgm:pt>
    <dgm:pt modelId="{79FB2C21-D88B-4357-AA66-6B4C3162E31F}">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Numero di anni in cui l’investimento  contribuirà a fornire utilità economica</a:t>
          </a:r>
          <a:endParaRPr lang="it-IT" b="1" dirty="0">
            <a:solidFill>
              <a:schemeClr val="bg1"/>
            </a:solidFill>
            <a:effectLst>
              <a:outerShdw blurRad="38100" dist="38100" dir="2700000" algn="tl">
                <a:srgbClr val="000000">
                  <a:alpha val="43137"/>
                </a:srgbClr>
              </a:outerShdw>
            </a:effectLst>
          </a:endParaRPr>
        </a:p>
      </dgm:t>
    </dgm:pt>
    <dgm:pt modelId="{9FF76A89-FA9B-4075-8842-4ECE0CFF234F}" type="parTrans" cxnId="{45984BCD-D9D2-4BA9-BE93-484F3232405F}">
      <dgm:prSet/>
      <dgm:spPr/>
      <dgm:t>
        <a:bodyPr/>
        <a:lstStyle/>
        <a:p>
          <a:endParaRPr lang="it-IT"/>
        </a:p>
      </dgm:t>
    </dgm:pt>
    <dgm:pt modelId="{1BEEE8EA-5AE0-4C10-B60A-D8100F0650F1}" type="sibTrans" cxnId="{45984BCD-D9D2-4BA9-BE93-484F3232405F}">
      <dgm:prSet/>
      <dgm:spPr/>
      <dgm:t>
        <a:bodyPr/>
        <a:lstStyle/>
        <a:p>
          <a:endParaRPr lang="it-IT"/>
        </a:p>
      </dgm:t>
    </dgm:pt>
    <dgm:pt modelId="{4734748E-1C99-48E4-983D-AAD587DE660F}">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Valore temporale di riferimento per valutare la validità dell’investimento</a:t>
          </a:r>
          <a:endParaRPr lang="it-IT" b="1" dirty="0">
            <a:solidFill>
              <a:schemeClr val="bg1"/>
            </a:solidFill>
            <a:effectLst>
              <a:outerShdw blurRad="38100" dist="38100" dir="2700000" algn="tl">
                <a:srgbClr val="000000">
                  <a:alpha val="43137"/>
                </a:srgbClr>
              </a:outerShdw>
            </a:effectLst>
          </a:endParaRPr>
        </a:p>
      </dgm:t>
    </dgm:pt>
    <dgm:pt modelId="{75B92FCB-D340-441E-AF69-37959547421A}" type="parTrans" cxnId="{05AE3102-8C8D-4751-BE28-FB7C601FD730}">
      <dgm:prSet/>
      <dgm:spPr/>
      <dgm:t>
        <a:bodyPr/>
        <a:lstStyle/>
        <a:p>
          <a:endParaRPr lang="it-IT"/>
        </a:p>
      </dgm:t>
    </dgm:pt>
    <dgm:pt modelId="{6F2584A5-1705-43D6-92B5-C75E817D0D52}" type="sibTrans" cxnId="{05AE3102-8C8D-4751-BE28-FB7C601FD730}">
      <dgm:prSet/>
      <dgm:spPr/>
      <dgm:t>
        <a:bodyPr/>
        <a:lstStyle/>
        <a:p>
          <a:endParaRPr lang="it-IT"/>
        </a:p>
      </dgm:t>
    </dgm:pt>
    <dgm:pt modelId="{12E28E46-3070-4209-AAA7-AF5FFFE347CA}">
      <dgm:prSet custT="1"/>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sz="1800" dirty="0" smtClean="0"/>
            <a:t>Aliquota secondo anno</a:t>
          </a:r>
          <a:endParaRPr lang="it-IT" sz="1800" dirty="0"/>
        </a:p>
      </dgm:t>
    </dgm:pt>
    <dgm:pt modelId="{795FBEB1-39D9-412F-A5E9-A2B32D67E2CC}" type="parTrans" cxnId="{EA14CAF8-DB14-4423-B282-8D2DE830BC04}">
      <dgm:prSet/>
      <dgm:spPr/>
      <dgm:t>
        <a:bodyPr/>
        <a:lstStyle/>
        <a:p>
          <a:endParaRPr lang="it-IT"/>
        </a:p>
      </dgm:t>
    </dgm:pt>
    <dgm:pt modelId="{905B0C7C-B85B-4973-BF5C-FB1488DFB937}" type="sibTrans" cxnId="{EA14CAF8-DB14-4423-B282-8D2DE830BC04}">
      <dgm:prSet/>
      <dgm:spPr/>
      <dgm:t>
        <a:bodyPr/>
        <a:lstStyle/>
        <a:p>
          <a:endParaRPr lang="it-IT"/>
        </a:p>
      </dgm:t>
    </dgm:pt>
    <dgm:pt modelId="{300AFF5E-59B9-407F-9CAA-5C360C32C857}">
      <dgm:prSet custT="1"/>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sz="1800" dirty="0" smtClean="0"/>
            <a:t>Importo investimento</a:t>
          </a:r>
          <a:endParaRPr lang="it-IT" sz="1800" dirty="0"/>
        </a:p>
      </dgm:t>
    </dgm:pt>
    <dgm:pt modelId="{3C10A0F0-F8BF-4F65-9B2D-37E0A212381F}" type="parTrans" cxnId="{F568BE33-87A3-4578-89D3-5D3FA1A2174D}">
      <dgm:prSet/>
      <dgm:spPr/>
      <dgm:t>
        <a:bodyPr/>
        <a:lstStyle/>
        <a:p>
          <a:endParaRPr lang="it-IT"/>
        </a:p>
      </dgm:t>
    </dgm:pt>
    <dgm:pt modelId="{CD805ECE-4B91-4C20-90A9-0C9B85FF02AF}" type="sibTrans" cxnId="{F568BE33-87A3-4578-89D3-5D3FA1A2174D}">
      <dgm:prSet/>
      <dgm:spPr/>
      <dgm:t>
        <a:bodyPr/>
        <a:lstStyle/>
        <a:p>
          <a:endParaRPr lang="it-IT"/>
        </a:p>
      </dgm:t>
    </dgm:pt>
    <dgm:pt modelId="{DEDBEB51-01DE-4F63-9A3B-33221D0CBBF9}">
      <dgm:prSet custT="1"/>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sz="1800" dirty="0" smtClean="0"/>
            <a:t>Aliquota primo anno</a:t>
          </a:r>
          <a:endParaRPr lang="it-IT" sz="1800" dirty="0"/>
        </a:p>
      </dgm:t>
    </dgm:pt>
    <dgm:pt modelId="{B72D0336-8014-4B9C-A265-F5D3607B6E8C}" type="parTrans" cxnId="{A4DA9E2D-F8EF-4AAB-BE47-2206A2814023}">
      <dgm:prSet/>
      <dgm:spPr/>
      <dgm:t>
        <a:bodyPr/>
        <a:lstStyle/>
        <a:p>
          <a:endParaRPr lang="it-IT"/>
        </a:p>
      </dgm:t>
    </dgm:pt>
    <dgm:pt modelId="{48FDC8E6-E277-4F8D-8FCF-685AD8BFD91C}" type="sibTrans" cxnId="{A4DA9E2D-F8EF-4AAB-BE47-2206A2814023}">
      <dgm:prSet/>
      <dgm:spPr/>
      <dgm:t>
        <a:bodyPr/>
        <a:lstStyle/>
        <a:p>
          <a:endParaRPr lang="it-IT"/>
        </a:p>
      </dgm:t>
    </dgm:pt>
    <dgm:pt modelId="{29DE3873-60FF-4BFE-9885-308070635CD1}">
      <dgm:prSet/>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L’importo è solitamente considerato al netto IVA</a:t>
          </a:r>
          <a:endParaRPr lang="it-IT" b="1" dirty="0">
            <a:solidFill>
              <a:schemeClr val="bg1"/>
            </a:solidFill>
            <a:effectLst>
              <a:outerShdw blurRad="38100" dist="38100" dir="2700000" algn="tl">
                <a:srgbClr val="000000">
                  <a:alpha val="43137"/>
                </a:srgbClr>
              </a:outerShdw>
            </a:effectLst>
          </a:endParaRPr>
        </a:p>
      </dgm:t>
    </dgm:pt>
    <dgm:pt modelId="{AA1D4586-55EB-4A63-BE43-EC747FCA319C}" type="parTrans" cxnId="{C510C35F-5212-4B73-87D2-164FF5D53BE8}">
      <dgm:prSet/>
      <dgm:spPr/>
      <dgm:t>
        <a:bodyPr/>
        <a:lstStyle/>
        <a:p>
          <a:endParaRPr lang="it-IT"/>
        </a:p>
      </dgm:t>
    </dgm:pt>
    <dgm:pt modelId="{0134E7BD-8B34-4EA9-9A83-AF11E8AFD7B4}" type="sibTrans" cxnId="{C510C35F-5212-4B73-87D2-164FF5D53BE8}">
      <dgm:prSet/>
      <dgm:spPr/>
      <dgm:t>
        <a:bodyPr/>
        <a:lstStyle/>
        <a:p>
          <a:endParaRPr lang="it-IT"/>
        </a:p>
      </dgm:t>
    </dgm:pt>
    <dgm:pt modelId="{3F393672-8930-4F9D-8BC4-84636CE20535}">
      <dgm:prSet/>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L’aliquota di ammortamento è dimezzata (utilizzo su frazioni di anno)</a:t>
          </a:r>
          <a:endParaRPr lang="it-IT" b="1" dirty="0">
            <a:solidFill>
              <a:schemeClr val="bg1"/>
            </a:solidFill>
            <a:effectLst>
              <a:outerShdw blurRad="38100" dist="38100" dir="2700000" algn="tl">
                <a:srgbClr val="000000">
                  <a:alpha val="43137"/>
                </a:srgbClr>
              </a:outerShdw>
            </a:effectLst>
          </a:endParaRPr>
        </a:p>
      </dgm:t>
    </dgm:pt>
    <dgm:pt modelId="{726F8651-6E20-46E8-A9E9-37C14EA457D4}" type="parTrans" cxnId="{3C7E478D-7A98-46BB-9E01-5E19D8732D90}">
      <dgm:prSet/>
      <dgm:spPr/>
      <dgm:t>
        <a:bodyPr/>
        <a:lstStyle/>
        <a:p>
          <a:endParaRPr lang="it-IT"/>
        </a:p>
      </dgm:t>
    </dgm:pt>
    <dgm:pt modelId="{B297C5C0-3F20-414E-BB76-BF47D92F273F}" type="sibTrans" cxnId="{3C7E478D-7A98-46BB-9E01-5E19D8732D90}">
      <dgm:prSet/>
      <dgm:spPr/>
      <dgm:t>
        <a:bodyPr/>
        <a:lstStyle/>
        <a:p>
          <a:endParaRPr lang="it-IT"/>
        </a:p>
      </dgm:t>
    </dgm:pt>
    <dgm:pt modelId="{88D6B936-9B81-4360-8753-221F823F63C9}">
      <dgm:prSet/>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L’aliquota IVA è intera</a:t>
          </a:r>
          <a:endParaRPr lang="it-IT" b="1" dirty="0">
            <a:solidFill>
              <a:schemeClr val="bg1"/>
            </a:solidFill>
            <a:effectLst>
              <a:outerShdw blurRad="38100" dist="38100" dir="2700000" algn="tl">
                <a:srgbClr val="000000">
                  <a:alpha val="43137"/>
                </a:srgbClr>
              </a:outerShdw>
            </a:effectLst>
          </a:endParaRPr>
        </a:p>
      </dgm:t>
    </dgm:pt>
    <dgm:pt modelId="{4A865880-9481-4273-86DD-7F60465B59A5}" type="parTrans" cxnId="{1C4507CD-062E-48EE-89B9-117CA19F0C83}">
      <dgm:prSet/>
      <dgm:spPr/>
      <dgm:t>
        <a:bodyPr/>
        <a:lstStyle/>
        <a:p>
          <a:endParaRPr lang="it-IT"/>
        </a:p>
      </dgm:t>
    </dgm:pt>
    <dgm:pt modelId="{44384EDF-03D1-4BBF-BE3A-76F325712ED9}" type="sibTrans" cxnId="{1C4507CD-062E-48EE-89B9-117CA19F0C83}">
      <dgm:prSet/>
      <dgm:spPr/>
      <dgm:t>
        <a:bodyPr/>
        <a:lstStyle/>
        <a:p>
          <a:endParaRPr lang="it-IT"/>
        </a:p>
      </dgm:t>
    </dgm:pt>
    <dgm:pt modelId="{17E132EC-D25D-401E-9E61-448B90C8EE6F}">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Immobilizzazioni finanziarie (Partecipazioni , Obbligazioni...)</a:t>
          </a:r>
          <a:endParaRPr lang="it-IT" b="1" dirty="0">
            <a:solidFill>
              <a:schemeClr val="bg1"/>
            </a:solidFill>
            <a:effectLst>
              <a:outerShdw blurRad="38100" dist="38100" dir="2700000" algn="tl">
                <a:srgbClr val="000000">
                  <a:alpha val="43137"/>
                </a:srgbClr>
              </a:outerShdw>
            </a:effectLst>
          </a:endParaRPr>
        </a:p>
      </dgm:t>
    </dgm:pt>
    <dgm:pt modelId="{C7A397C6-D034-4D90-B9E3-1C8EADE99BB7}" type="parTrans" cxnId="{4C76680A-E529-4DA6-86F6-00AAEF589318}">
      <dgm:prSet/>
      <dgm:spPr/>
      <dgm:t>
        <a:bodyPr/>
        <a:lstStyle/>
        <a:p>
          <a:endParaRPr lang="it-IT"/>
        </a:p>
      </dgm:t>
    </dgm:pt>
    <dgm:pt modelId="{A0B48919-E8CF-432E-92F1-717CD1E9E9E9}" type="sibTrans" cxnId="{4C76680A-E529-4DA6-86F6-00AAEF589318}">
      <dgm:prSet/>
      <dgm:spPr/>
      <dgm:t>
        <a:bodyPr/>
        <a:lstStyle/>
        <a:p>
          <a:endParaRPr lang="it-IT"/>
        </a:p>
      </dgm:t>
    </dgm:pt>
    <dgm:pt modelId="{A2A17F8E-2DCC-416C-B398-40E036054CAF}">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Suddivisione del costo su più esercizi</a:t>
          </a:r>
          <a:endParaRPr lang="it-IT" b="1" dirty="0">
            <a:solidFill>
              <a:schemeClr val="bg1"/>
            </a:solidFill>
            <a:effectLst>
              <a:outerShdw blurRad="38100" dist="38100" dir="2700000" algn="tl">
                <a:srgbClr val="000000">
                  <a:alpha val="43137"/>
                </a:srgbClr>
              </a:outerShdw>
            </a:effectLst>
          </a:endParaRPr>
        </a:p>
      </dgm:t>
    </dgm:pt>
    <dgm:pt modelId="{B41C5BDF-39FE-4022-BEE6-9966838034C9}" type="parTrans" cxnId="{861F9FF2-4641-47B7-8A8F-84FF709D6DF1}">
      <dgm:prSet/>
      <dgm:spPr/>
      <dgm:t>
        <a:bodyPr/>
        <a:lstStyle/>
        <a:p>
          <a:endParaRPr lang="it-IT"/>
        </a:p>
      </dgm:t>
    </dgm:pt>
    <dgm:pt modelId="{20334658-2732-423C-BF35-4B4866A2502A}" type="sibTrans" cxnId="{861F9FF2-4641-47B7-8A8F-84FF709D6DF1}">
      <dgm:prSet/>
      <dgm:spPr/>
      <dgm:t>
        <a:bodyPr/>
        <a:lstStyle/>
        <a:p>
          <a:endParaRPr lang="it-IT"/>
        </a:p>
      </dgm:t>
    </dgm:pt>
    <dgm:pt modelId="{3BDB0FDF-49D7-485E-B10E-F4B2E1CF7DD0}">
      <dgm:prSet phldrT="[Testo]"/>
      <dgm:spPr>
        <a:solidFill>
          <a:srgbClr val="00B05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it-IT" b="1" dirty="0" smtClean="0">
              <a:solidFill>
                <a:schemeClr val="bg1"/>
              </a:solidFill>
              <a:effectLst>
                <a:outerShdw blurRad="38100" dist="38100" dir="2700000" algn="tl">
                  <a:srgbClr val="000000">
                    <a:alpha val="43137"/>
                  </a:srgbClr>
                </a:outerShdw>
              </a:effectLst>
            </a:rPr>
            <a:t>Attenzione differenza fra ammortamento civilistico ed ammortamento fiscale</a:t>
          </a:r>
          <a:endParaRPr lang="it-IT" b="1" dirty="0">
            <a:solidFill>
              <a:schemeClr val="bg1"/>
            </a:solidFill>
            <a:effectLst>
              <a:outerShdw blurRad="38100" dist="38100" dir="2700000" algn="tl">
                <a:srgbClr val="000000">
                  <a:alpha val="43137"/>
                </a:srgbClr>
              </a:outerShdw>
            </a:effectLst>
          </a:endParaRPr>
        </a:p>
      </dgm:t>
    </dgm:pt>
    <dgm:pt modelId="{EC3ECE9B-5171-416E-A27F-AA5A9B22C380}" type="parTrans" cxnId="{78E82F1E-5A0A-4974-99B3-58404E07E8EA}">
      <dgm:prSet/>
      <dgm:spPr/>
      <dgm:t>
        <a:bodyPr/>
        <a:lstStyle/>
        <a:p>
          <a:endParaRPr lang="it-IT"/>
        </a:p>
      </dgm:t>
    </dgm:pt>
    <dgm:pt modelId="{76F8E37D-9F7A-40D8-AF38-75DCD72685E9}" type="sibTrans" cxnId="{78E82F1E-5A0A-4974-99B3-58404E07E8EA}">
      <dgm:prSet/>
      <dgm:spPr/>
      <dgm:t>
        <a:bodyPr/>
        <a:lstStyle/>
        <a:p>
          <a:endParaRPr lang="it-IT"/>
        </a:p>
      </dgm:t>
    </dgm:pt>
    <dgm:pt modelId="{B7752945-D302-495B-8B08-E20763374EA5}" type="pres">
      <dgm:prSet presAssocID="{4DCE134D-E9FA-4F20-A27C-C758D88BA3CB}" presName="Name0" presStyleCnt="0">
        <dgm:presLayoutVars>
          <dgm:dir/>
          <dgm:animLvl val="lvl"/>
          <dgm:resizeHandles val="exact"/>
        </dgm:presLayoutVars>
      </dgm:prSet>
      <dgm:spPr/>
      <dgm:t>
        <a:bodyPr/>
        <a:lstStyle/>
        <a:p>
          <a:endParaRPr lang="it-IT"/>
        </a:p>
      </dgm:t>
    </dgm:pt>
    <dgm:pt modelId="{A2F2D384-19BE-4793-B876-9A53D7CC3817}" type="pres">
      <dgm:prSet presAssocID="{98ECB178-F2C5-46CB-AA54-5CB741AC6EAC}" presName="linNode" presStyleCnt="0"/>
      <dgm:spPr/>
    </dgm:pt>
    <dgm:pt modelId="{C17EE0AF-5E7B-4A62-9CBE-FAE2D162AB0A}" type="pres">
      <dgm:prSet presAssocID="{98ECB178-F2C5-46CB-AA54-5CB741AC6EAC}" presName="parentText" presStyleLbl="node1" presStyleIdx="0" presStyleCnt="6">
        <dgm:presLayoutVars>
          <dgm:chMax val="1"/>
          <dgm:bulletEnabled val="1"/>
        </dgm:presLayoutVars>
      </dgm:prSet>
      <dgm:spPr/>
      <dgm:t>
        <a:bodyPr/>
        <a:lstStyle/>
        <a:p>
          <a:endParaRPr lang="it-IT"/>
        </a:p>
      </dgm:t>
    </dgm:pt>
    <dgm:pt modelId="{DC67EC3B-85C3-4762-AE63-F5B8F58C24D6}" type="pres">
      <dgm:prSet presAssocID="{98ECB178-F2C5-46CB-AA54-5CB741AC6EAC}" presName="descendantText" presStyleLbl="alignAccFollowNode1" presStyleIdx="0" presStyleCnt="6">
        <dgm:presLayoutVars>
          <dgm:bulletEnabled val="1"/>
        </dgm:presLayoutVars>
      </dgm:prSet>
      <dgm:spPr/>
      <dgm:t>
        <a:bodyPr/>
        <a:lstStyle/>
        <a:p>
          <a:endParaRPr lang="it-IT"/>
        </a:p>
      </dgm:t>
    </dgm:pt>
    <dgm:pt modelId="{912F8646-A463-4724-A1DE-BE60D6EB2054}" type="pres">
      <dgm:prSet presAssocID="{413BC3EE-B2AC-481F-B52C-D72C513D886D}" presName="sp" presStyleCnt="0"/>
      <dgm:spPr/>
    </dgm:pt>
    <dgm:pt modelId="{AAC4D1AA-44B0-4884-804F-5F5105351DCA}" type="pres">
      <dgm:prSet presAssocID="{3C221B0D-7A49-426D-8240-C9471E6292A9}" presName="linNode" presStyleCnt="0"/>
      <dgm:spPr/>
    </dgm:pt>
    <dgm:pt modelId="{2847A7CA-8853-445C-9FC0-B3C7467C4BBC}" type="pres">
      <dgm:prSet presAssocID="{3C221B0D-7A49-426D-8240-C9471E6292A9}" presName="parentText" presStyleLbl="node1" presStyleIdx="1" presStyleCnt="6">
        <dgm:presLayoutVars>
          <dgm:chMax val="1"/>
          <dgm:bulletEnabled val="1"/>
        </dgm:presLayoutVars>
      </dgm:prSet>
      <dgm:spPr/>
      <dgm:t>
        <a:bodyPr/>
        <a:lstStyle/>
        <a:p>
          <a:endParaRPr lang="it-IT"/>
        </a:p>
      </dgm:t>
    </dgm:pt>
    <dgm:pt modelId="{84A476FD-B39C-4BE9-93DF-D5495AF14B99}" type="pres">
      <dgm:prSet presAssocID="{3C221B0D-7A49-426D-8240-C9471E6292A9}" presName="descendantText" presStyleLbl="alignAccFollowNode1" presStyleIdx="1" presStyleCnt="6">
        <dgm:presLayoutVars>
          <dgm:bulletEnabled val="1"/>
        </dgm:presLayoutVars>
      </dgm:prSet>
      <dgm:spPr/>
      <dgm:t>
        <a:bodyPr/>
        <a:lstStyle/>
        <a:p>
          <a:endParaRPr lang="it-IT"/>
        </a:p>
      </dgm:t>
    </dgm:pt>
    <dgm:pt modelId="{506B6E85-38C4-49A0-A3C2-BC21743D9385}" type="pres">
      <dgm:prSet presAssocID="{66AED6DA-133E-4B72-9CE5-B0C1A0197569}" presName="sp" presStyleCnt="0"/>
      <dgm:spPr/>
    </dgm:pt>
    <dgm:pt modelId="{1152AC90-322A-426E-9BAE-011B026382B7}" type="pres">
      <dgm:prSet presAssocID="{300AFF5E-59B9-407F-9CAA-5C360C32C857}" presName="linNode" presStyleCnt="0"/>
      <dgm:spPr/>
    </dgm:pt>
    <dgm:pt modelId="{A029C212-8BBC-44F9-8C64-A3CDA431BB02}" type="pres">
      <dgm:prSet presAssocID="{300AFF5E-59B9-407F-9CAA-5C360C32C857}" presName="parentText" presStyleLbl="node1" presStyleIdx="2" presStyleCnt="6">
        <dgm:presLayoutVars>
          <dgm:chMax val="1"/>
          <dgm:bulletEnabled val="1"/>
        </dgm:presLayoutVars>
      </dgm:prSet>
      <dgm:spPr/>
      <dgm:t>
        <a:bodyPr/>
        <a:lstStyle/>
        <a:p>
          <a:endParaRPr lang="it-IT"/>
        </a:p>
      </dgm:t>
    </dgm:pt>
    <dgm:pt modelId="{E4247AC2-2203-4481-9267-8B8D2E64CC56}" type="pres">
      <dgm:prSet presAssocID="{300AFF5E-59B9-407F-9CAA-5C360C32C857}" presName="descendantText" presStyleLbl="alignAccFollowNode1" presStyleIdx="2" presStyleCnt="6">
        <dgm:presLayoutVars>
          <dgm:bulletEnabled val="1"/>
        </dgm:presLayoutVars>
      </dgm:prSet>
      <dgm:spPr/>
      <dgm:t>
        <a:bodyPr/>
        <a:lstStyle/>
        <a:p>
          <a:endParaRPr lang="it-IT"/>
        </a:p>
      </dgm:t>
    </dgm:pt>
    <dgm:pt modelId="{A80ED553-CC4A-49E9-B354-607053ED39F5}" type="pres">
      <dgm:prSet presAssocID="{CD805ECE-4B91-4C20-90A9-0C9B85FF02AF}" presName="sp" presStyleCnt="0"/>
      <dgm:spPr/>
    </dgm:pt>
    <dgm:pt modelId="{E4216E60-59C6-4CF4-B3E3-FB96DD93F896}" type="pres">
      <dgm:prSet presAssocID="{DEDBEB51-01DE-4F63-9A3B-33221D0CBBF9}" presName="linNode" presStyleCnt="0"/>
      <dgm:spPr/>
    </dgm:pt>
    <dgm:pt modelId="{DD18ADF4-A801-4572-9DB1-50AD4A0D7D15}" type="pres">
      <dgm:prSet presAssocID="{DEDBEB51-01DE-4F63-9A3B-33221D0CBBF9}" presName="parentText" presStyleLbl="node1" presStyleIdx="3" presStyleCnt="6">
        <dgm:presLayoutVars>
          <dgm:chMax val="1"/>
          <dgm:bulletEnabled val="1"/>
        </dgm:presLayoutVars>
      </dgm:prSet>
      <dgm:spPr/>
      <dgm:t>
        <a:bodyPr/>
        <a:lstStyle/>
        <a:p>
          <a:endParaRPr lang="it-IT"/>
        </a:p>
      </dgm:t>
    </dgm:pt>
    <dgm:pt modelId="{14B577EA-C2B0-4BEA-A93C-70C85188D32B}" type="pres">
      <dgm:prSet presAssocID="{DEDBEB51-01DE-4F63-9A3B-33221D0CBBF9}" presName="descendantText" presStyleLbl="alignAccFollowNode1" presStyleIdx="3" presStyleCnt="6">
        <dgm:presLayoutVars>
          <dgm:bulletEnabled val="1"/>
        </dgm:presLayoutVars>
      </dgm:prSet>
      <dgm:spPr/>
      <dgm:t>
        <a:bodyPr/>
        <a:lstStyle/>
        <a:p>
          <a:endParaRPr lang="it-IT"/>
        </a:p>
      </dgm:t>
    </dgm:pt>
    <dgm:pt modelId="{1A86FE93-A621-4BAA-AC67-B0CAC823B425}" type="pres">
      <dgm:prSet presAssocID="{48FDC8E6-E277-4F8D-8FCF-685AD8BFD91C}" presName="sp" presStyleCnt="0"/>
      <dgm:spPr/>
    </dgm:pt>
    <dgm:pt modelId="{8E47A1CB-2125-4E14-8B69-069605ED5671}" type="pres">
      <dgm:prSet presAssocID="{12E28E46-3070-4209-AAA7-AF5FFFE347CA}" presName="linNode" presStyleCnt="0"/>
      <dgm:spPr/>
    </dgm:pt>
    <dgm:pt modelId="{18496786-7830-44AA-B2DA-FF1BCE32AF2F}" type="pres">
      <dgm:prSet presAssocID="{12E28E46-3070-4209-AAA7-AF5FFFE347CA}" presName="parentText" presStyleLbl="node1" presStyleIdx="4" presStyleCnt="6">
        <dgm:presLayoutVars>
          <dgm:chMax val="1"/>
          <dgm:bulletEnabled val="1"/>
        </dgm:presLayoutVars>
      </dgm:prSet>
      <dgm:spPr/>
      <dgm:t>
        <a:bodyPr/>
        <a:lstStyle/>
        <a:p>
          <a:endParaRPr lang="it-IT"/>
        </a:p>
      </dgm:t>
    </dgm:pt>
    <dgm:pt modelId="{7384742B-7DE6-4960-92FC-350637A394F9}" type="pres">
      <dgm:prSet presAssocID="{12E28E46-3070-4209-AAA7-AF5FFFE347CA}" presName="descendantText" presStyleLbl="alignAccFollowNode1" presStyleIdx="4" presStyleCnt="6">
        <dgm:presLayoutVars>
          <dgm:bulletEnabled val="1"/>
        </dgm:presLayoutVars>
      </dgm:prSet>
      <dgm:spPr/>
      <dgm:t>
        <a:bodyPr/>
        <a:lstStyle/>
        <a:p>
          <a:endParaRPr lang="it-IT"/>
        </a:p>
      </dgm:t>
    </dgm:pt>
    <dgm:pt modelId="{B12D8CC6-A60F-49F2-8732-18C4DE4038EE}" type="pres">
      <dgm:prSet presAssocID="{905B0C7C-B85B-4973-BF5C-FB1488DFB937}" presName="sp" presStyleCnt="0"/>
      <dgm:spPr/>
    </dgm:pt>
    <dgm:pt modelId="{B434BFDC-56D2-4E08-BFB7-33840A3B93A2}" type="pres">
      <dgm:prSet presAssocID="{9EBF9197-3990-4701-9037-36EBC91DDCE8}" presName="linNode" presStyleCnt="0"/>
      <dgm:spPr/>
    </dgm:pt>
    <dgm:pt modelId="{35A2CE47-7E8B-4ABC-B2E9-262C1D94E888}" type="pres">
      <dgm:prSet presAssocID="{9EBF9197-3990-4701-9037-36EBC91DDCE8}" presName="parentText" presStyleLbl="node1" presStyleIdx="5" presStyleCnt="6">
        <dgm:presLayoutVars>
          <dgm:chMax val="1"/>
          <dgm:bulletEnabled val="1"/>
        </dgm:presLayoutVars>
      </dgm:prSet>
      <dgm:spPr/>
      <dgm:t>
        <a:bodyPr/>
        <a:lstStyle/>
        <a:p>
          <a:endParaRPr lang="it-IT"/>
        </a:p>
      </dgm:t>
    </dgm:pt>
    <dgm:pt modelId="{D6482CBF-7607-4AA5-8809-366ADDF3ABE5}" type="pres">
      <dgm:prSet presAssocID="{9EBF9197-3990-4701-9037-36EBC91DDCE8}" presName="descendantText" presStyleLbl="alignAccFollowNode1" presStyleIdx="5" presStyleCnt="6">
        <dgm:presLayoutVars>
          <dgm:bulletEnabled val="1"/>
        </dgm:presLayoutVars>
      </dgm:prSet>
      <dgm:spPr/>
      <dgm:t>
        <a:bodyPr/>
        <a:lstStyle/>
        <a:p>
          <a:endParaRPr lang="it-IT"/>
        </a:p>
      </dgm:t>
    </dgm:pt>
  </dgm:ptLst>
  <dgm:cxnLst>
    <dgm:cxn modelId="{D62DC6E3-3124-4C9F-A702-2A458589BE6E}" type="presOf" srcId="{9EBF9197-3990-4701-9037-36EBC91DDCE8}" destId="{35A2CE47-7E8B-4ABC-B2E9-262C1D94E888}" srcOrd="0" destOrd="0" presId="urn:microsoft.com/office/officeart/2005/8/layout/vList5"/>
    <dgm:cxn modelId="{A7EB7F9F-F64F-4882-AB63-6DA02AA9399B}" type="presOf" srcId="{3F393672-8930-4F9D-8BC4-84636CE20535}" destId="{14B577EA-C2B0-4BEA-A93C-70C85188D32B}" srcOrd="0" destOrd="0" presId="urn:microsoft.com/office/officeart/2005/8/layout/vList5"/>
    <dgm:cxn modelId="{C510C35F-5212-4B73-87D2-164FF5D53BE8}" srcId="{300AFF5E-59B9-407F-9CAA-5C360C32C857}" destId="{29DE3873-60FF-4BFE-9885-308070635CD1}" srcOrd="0" destOrd="0" parTransId="{AA1D4586-55EB-4A63-BE43-EC747FCA319C}" sibTransId="{0134E7BD-8B34-4EA9-9A83-AF11E8AFD7B4}"/>
    <dgm:cxn modelId="{1C460DCC-1305-46B6-B94B-C0FEBEE75617}" type="presOf" srcId="{AD82033B-BF1E-40B5-891E-DE86244F62FC}" destId="{DC67EC3B-85C3-4762-AE63-F5B8F58C24D6}" srcOrd="0" destOrd="1" presId="urn:microsoft.com/office/officeart/2005/8/layout/vList5"/>
    <dgm:cxn modelId="{EA14CAF8-DB14-4423-B282-8D2DE830BC04}" srcId="{4DCE134D-E9FA-4F20-A27C-C758D88BA3CB}" destId="{12E28E46-3070-4209-AAA7-AF5FFFE347CA}" srcOrd="4" destOrd="0" parTransId="{795FBEB1-39D9-412F-A5E9-A2B32D67E2CC}" sibTransId="{905B0C7C-B85B-4973-BF5C-FB1488DFB937}"/>
    <dgm:cxn modelId="{8715BD23-E54C-4E90-8EBF-40CD5C4206CC}" type="presOf" srcId="{43A8EF6A-EE01-4552-A5DD-86FB403F649D}" destId="{DC67EC3B-85C3-4762-AE63-F5B8F58C24D6}" srcOrd="0" destOrd="0" presId="urn:microsoft.com/office/officeart/2005/8/layout/vList5"/>
    <dgm:cxn modelId="{B5C42CB5-769E-4C4B-8B9D-BCAEA5001139}" type="presOf" srcId="{4DCE134D-E9FA-4F20-A27C-C758D88BA3CB}" destId="{B7752945-D302-495B-8B08-E20763374EA5}" srcOrd="0" destOrd="0" presId="urn:microsoft.com/office/officeart/2005/8/layout/vList5"/>
    <dgm:cxn modelId="{25F6CB9E-90AD-48E3-B3B3-1E5CFCCFD88C}" type="presOf" srcId="{4734748E-1C99-48E4-983D-AAD587DE660F}" destId="{D6482CBF-7607-4AA5-8809-366ADDF3ABE5}" srcOrd="0" destOrd="1" presId="urn:microsoft.com/office/officeart/2005/8/layout/vList5"/>
    <dgm:cxn modelId="{3D68B94B-D646-4A7F-87E5-5F780307513F}" type="presOf" srcId="{A2A17F8E-2DCC-416C-B398-40E036054CAF}" destId="{84A476FD-B39C-4BE9-93DF-D5495AF14B99}" srcOrd="0" destOrd="1" presId="urn:microsoft.com/office/officeart/2005/8/layout/vList5"/>
    <dgm:cxn modelId="{1C4507CD-062E-48EE-89B9-117CA19F0C83}" srcId="{12E28E46-3070-4209-AAA7-AF5FFFE347CA}" destId="{88D6B936-9B81-4360-8753-221F823F63C9}" srcOrd="0" destOrd="0" parTransId="{4A865880-9481-4273-86DD-7F60465B59A5}" sibTransId="{44384EDF-03D1-4BBF-BE3A-76F325712ED9}"/>
    <dgm:cxn modelId="{05AE3102-8C8D-4751-BE28-FB7C601FD730}" srcId="{9EBF9197-3990-4701-9037-36EBC91DDCE8}" destId="{4734748E-1C99-48E4-983D-AAD587DE660F}" srcOrd="1" destOrd="0" parTransId="{75B92FCB-D340-441E-AF69-37959547421A}" sibTransId="{6F2584A5-1705-43D6-92B5-C75E817D0D52}"/>
    <dgm:cxn modelId="{3C7E478D-7A98-46BB-9E01-5E19D8732D90}" srcId="{DEDBEB51-01DE-4F63-9A3B-33221D0CBBF9}" destId="{3F393672-8930-4F9D-8BC4-84636CE20535}" srcOrd="0" destOrd="0" parTransId="{726F8651-6E20-46E8-A9E9-37C14EA457D4}" sibTransId="{B297C5C0-3F20-414E-BB76-BF47D92F273F}"/>
    <dgm:cxn modelId="{59ABD661-8A49-43D0-B267-5DDDAF5BCF67}" type="presOf" srcId="{79FB2C21-D88B-4357-AA66-6B4C3162E31F}" destId="{D6482CBF-7607-4AA5-8809-366ADDF3ABE5}" srcOrd="0" destOrd="0" presId="urn:microsoft.com/office/officeart/2005/8/layout/vList5"/>
    <dgm:cxn modelId="{06E1C46F-5B3A-4B88-9158-2CAD5FB52B8E}" type="presOf" srcId="{88D6B936-9B81-4360-8753-221F823F63C9}" destId="{7384742B-7DE6-4960-92FC-350637A394F9}" srcOrd="0" destOrd="0" presId="urn:microsoft.com/office/officeart/2005/8/layout/vList5"/>
    <dgm:cxn modelId="{45984BCD-D9D2-4BA9-BE93-484F3232405F}" srcId="{9EBF9197-3990-4701-9037-36EBC91DDCE8}" destId="{79FB2C21-D88B-4357-AA66-6B4C3162E31F}" srcOrd="0" destOrd="0" parTransId="{9FF76A89-FA9B-4075-8842-4ECE0CFF234F}" sibTransId="{1BEEE8EA-5AE0-4C10-B60A-D8100F0650F1}"/>
    <dgm:cxn modelId="{0DC6BAFD-8F67-4B94-BCE4-7A3892B7E646}" type="presOf" srcId="{17E132EC-D25D-401E-9E61-448B90C8EE6F}" destId="{DC67EC3B-85C3-4762-AE63-F5B8F58C24D6}" srcOrd="0" destOrd="2" presId="urn:microsoft.com/office/officeart/2005/8/layout/vList5"/>
    <dgm:cxn modelId="{7BBB82D4-9647-444F-80AA-FAEAB45E4DAB}" type="presOf" srcId="{300AFF5E-59B9-407F-9CAA-5C360C32C857}" destId="{A029C212-8BBC-44F9-8C64-A3CDA431BB02}" srcOrd="0" destOrd="0" presId="urn:microsoft.com/office/officeart/2005/8/layout/vList5"/>
    <dgm:cxn modelId="{C3FD49A3-4C77-4474-9911-9B5B06EA53C2}" srcId="{4DCE134D-E9FA-4F20-A27C-C758D88BA3CB}" destId="{98ECB178-F2C5-46CB-AA54-5CB741AC6EAC}" srcOrd="0" destOrd="0" parTransId="{B2B4B667-4174-4E28-90CC-C6EFF5F327E9}" sibTransId="{413BC3EE-B2AC-481F-B52C-D72C513D886D}"/>
    <dgm:cxn modelId="{4C76680A-E529-4DA6-86F6-00AAEF589318}" srcId="{98ECB178-F2C5-46CB-AA54-5CB741AC6EAC}" destId="{17E132EC-D25D-401E-9E61-448B90C8EE6F}" srcOrd="2" destOrd="0" parTransId="{C7A397C6-D034-4D90-B9E3-1C8EADE99BB7}" sibTransId="{A0B48919-E8CF-432E-92F1-717CD1E9E9E9}"/>
    <dgm:cxn modelId="{78E82F1E-5A0A-4974-99B3-58404E07E8EA}" srcId="{3C221B0D-7A49-426D-8240-C9471E6292A9}" destId="{3BDB0FDF-49D7-485E-B10E-F4B2E1CF7DD0}" srcOrd="2" destOrd="0" parTransId="{EC3ECE9B-5171-416E-A27F-AA5A9B22C380}" sibTransId="{76F8E37D-9F7A-40D8-AF38-75DCD72685E9}"/>
    <dgm:cxn modelId="{A4DA9E2D-F8EF-4AAB-BE47-2206A2814023}" srcId="{4DCE134D-E9FA-4F20-A27C-C758D88BA3CB}" destId="{DEDBEB51-01DE-4F63-9A3B-33221D0CBBF9}" srcOrd="3" destOrd="0" parTransId="{B72D0336-8014-4B9C-A265-F5D3607B6E8C}" sibTransId="{48FDC8E6-E277-4F8D-8FCF-685AD8BFD91C}"/>
    <dgm:cxn modelId="{A35FD823-C554-4F54-9B80-B874A4C541CA}" srcId="{4DCE134D-E9FA-4F20-A27C-C758D88BA3CB}" destId="{9EBF9197-3990-4701-9037-36EBC91DDCE8}" srcOrd="5" destOrd="0" parTransId="{A0484094-AB38-4484-ADA5-D33672099F70}" sibTransId="{77FE56CE-8FED-478E-BFF0-0E9C4FA34C04}"/>
    <dgm:cxn modelId="{5DD157B1-A273-45A7-B773-EF49B030C62E}" type="presOf" srcId="{DEDBEB51-01DE-4F63-9A3B-33221D0CBBF9}" destId="{DD18ADF4-A801-4572-9DB1-50AD4A0D7D15}" srcOrd="0" destOrd="0" presId="urn:microsoft.com/office/officeart/2005/8/layout/vList5"/>
    <dgm:cxn modelId="{84AC3E47-B864-4900-AC94-17FB2188092A}" srcId="{3C221B0D-7A49-426D-8240-C9471E6292A9}" destId="{9CC20339-3B13-4815-8A0C-A7ADE071A52E}" srcOrd="0" destOrd="0" parTransId="{76CC1B41-8E17-41B2-BACE-88392C241F83}" sibTransId="{992E9779-A0B2-42F7-96BA-C025E4A6B612}"/>
    <dgm:cxn modelId="{861F9FF2-4641-47B7-8A8F-84FF709D6DF1}" srcId="{3C221B0D-7A49-426D-8240-C9471E6292A9}" destId="{A2A17F8E-2DCC-416C-B398-40E036054CAF}" srcOrd="1" destOrd="0" parTransId="{B41C5BDF-39FE-4022-BEE6-9966838034C9}" sibTransId="{20334658-2732-423C-BF35-4B4866A2502A}"/>
    <dgm:cxn modelId="{A5839F68-2A50-4261-8055-59DBF795069E}" type="presOf" srcId="{9CC20339-3B13-4815-8A0C-A7ADE071A52E}" destId="{84A476FD-B39C-4BE9-93DF-D5495AF14B99}" srcOrd="0" destOrd="0" presId="urn:microsoft.com/office/officeart/2005/8/layout/vList5"/>
    <dgm:cxn modelId="{18952054-4C82-4010-AE58-2D6E48E2A8D2}" srcId="{98ECB178-F2C5-46CB-AA54-5CB741AC6EAC}" destId="{AD82033B-BF1E-40B5-891E-DE86244F62FC}" srcOrd="1" destOrd="0" parTransId="{EB7D874E-6D31-453F-B24C-D48DE4282914}" sibTransId="{7EFEBBC5-2E75-476A-A3D5-B8D9976ADA7A}"/>
    <dgm:cxn modelId="{BDB03CED-81A2-44B5-861B-EF7679A9ACFF}" type="presOf" srcId="{3BDB0FDF-49D7-485E-B10E-F4B2E1CF7DD0}" destId="{84A476FD-B39C-4BE9-93DF-D5495AF14B99}" srcOrd="0" destOrd="2" presId="urn:microsoft.com/office/officeart/2005/8/layout/vList5"/>
    <dgm:cxn modelId="{F568BE33-87A3-4578-89D3-5D3FA1A2174D}" srcId="{4DCE134D-E9FA-4F20-A27C-C758D88BA3CB}" destId="{300AFF5E-59B9-407F-9CAA-5C360C32C857}" srcOrd="2" destOrd="0" parTransId="{3C10A0F0-F8BF-4F65-9B2D-37E0A212381F}" sibTransId="{CD805ECE-4B91-4C20-90A9-0C9B85FF02AF}"/>
    <dgm:cxn modelId="{2F5AD257-8897-48F6-8744-CFB6816B9BB4}" type="presOf" srcId="{3C221B0D-7A49-426D-8240-C9471E6292A9}" destId="{2847A7CA-8853-445C-9FC0-B3C7467C4BBC}" srcOrd="0" destOrd="0" presId="urn:microsoft.com/office/officeart/2005/8/layout/vList5"/>
    <dgm:cxn modelId="{D106D7FB-CE8F-4789-BA22-78FD112D84A8}" type="presOf" srcId="{29DE3873-60FF-4BFE-9885-308070635CD1}" destId="{E4247AC2-2203-4481-9267-8B8D2E64CC56}" srcOrd="0" destOrd="0" presId="urn:microsoft.com/office/officeart/2005/8/layout/vList5"/>
    <dgm:cxn modelId="{C070ABD8-4193-4EA4-B718-82806113A959}" type="presOf" srcId="{12E28E46-3070-4209-AAA7-AF5FFFE347CA}" destId="{18496786-7830-44AA-B2DA-FF1BCE32AF2F}" srcOrd="0" destOrd="0" presId="urn:microsoft.com/office/officeart/2005/8/layout/vList5"/>
    <dgm:cxn modelId="{7852DFB9-5E68-46D5-9100-73F1F3C002B7}" srcId="{4DCE134D-E9FA-4F20-A27C-C758D88BA3CB}" destId="{3C221B0D-7A49-426D-8240-C9471E6292A9}" srcOrd="1" destOrd="0" parTransId="{DEEE625C-6651-4A6C-A88B-3D521DD6DB2D}" sibTransId="{66AED6DA-133E-4B72-9CE5-B0C1A0197569}"/>
    <dgm:cxn modelId="{39D2C8D4-9D1B-4A9B-B511-7E95447F0672}" type="presOf" srcId="{98ECB178-F2C5-46CB-AA54-5CB741AC6EAC}" destId="{C17EE0AF-5E7B-4A62-9CBE-FAE2D162AB0A}" srcOrd="0" destOrd="0" presId="urn:microsoft.com/office/officeart/2005/8/layout/vList5"/>
    <dgm:cxn modelId="{693E328E-C019-45D6-AA16-B40C0BCC4B09}" srcId="{98ECB178-F2C5-46CB-AA54-5CB741AC6EAC}" destId="{43A8EF6A-EE01-4552-A5DD-86FB403F649D}" srcOrd="0" destOrd="0" parTransId="{7C1B2247-12C8-4240-A310-EA23D644FD01}" sibTransId="{9B08F66E-3E7C-4CEF-9FCD-48BCD1C4ED52}"/>
    <dgm:cxn modelId="{5ADD38DC-8ADB-41A9-BBF2-715CE3F9215A}" type="presParOf" srcId="{B7752945-D302-495B-8B08-E20763374EA5}" destId="{A2F2D384-19BE-4793-B876-9A53D7CC3817}" srcOrd="0" destOrd="0" presId="urn:microsoft.com/office/officeart/2005/8/layout/vList5"/>
    <dgm:cxn modelId="{2A2FC015-6868-427A-B75B-758DFF21CEB7}" type="presParOf" srcId="{A2F2D384-19BE-4793-B876-9A53D7CC3817}" destId="{C17EE0AF-5E7B-4A62-9CBE-FAE2D162AB0A}" srcOrd="0" destOrd="0" presId="urn:microsoft.com/office/officeart/2005/8/layout/vList5"/>
    <dgm:cxn modelId="{0A20FE66-EC4E-419D-BEA1-96B352F78746}" type="presParOf" srcId="{A2F2D384-19BE-4793-B876-9A53D7CC3817}" destId="{DC67EC3B-85C3-4762-AE63-F5B8F58C24D6}" srcOrd="1" destOrd="0" presId="urn:microsoft.com/office/officeart/2005/8/layout/vList5"/>
    <dgm:cxn modelId="{06F19D97-8279-4DA5-BE8D-5C85C8738A92}" type="presParOf" srcId="{B7752945-D302-495B-8B08-E20763374EA5}" destId="{912F8646-A463-4724-A1DE-BE60D6EB2054}" srcOrd="1" destOrd="0" presId="urn:microsoft.com/office/officeart/2005/8/layout/vList5"/>
    <dgm:cxn modelId="{6C07FBEC-3245-430D-AD51-CE95E89DDB78}" type="presParOf" srcId="{B7752945-D302-495B-8B08-E20763374EA5}" destId="{AAC4D1AA-44B0-4884-804F-5F5105351DCA}" srcOrd="2" destOrd="0" presId="urn:microsoft.com/office/officeart/2005/8/layout/vList5"/>
    <dgm:cxn modelId="{C112ADBC-A1D0-4E4A-8C2E-71774D420726}" type="presParOf" srcId="{AAC4D1AA-44B0-4884-804F-5F5105351DCA}" destId="{2847A7CA-8853-445C-9FC0-B3C7467C4BBC}" srcOrd="0" destOrd="0" presId="urn:microsoft.com/office/officeart/2005/8/layout/vList5"/>
    <dgm:cxn modelId="{E8645430-7C74-4D5D-B260-248C7649E669}" type="presParOf" srcId="{AAC4D1AA-44B0-4884-804F-5F5105351DCA}" destId="{84A476FD-B39C-4BE9-93DF-D5495AF14B99}" srcOrd="1" destOrd="0" presId="urn:microsoft.com/office/officeart/2005/8/layout/vList5"/>
    <dgm:cxn modelId="{6CDADBC2-E639-48CC-B768-4469175401A9}" type="presParOf" srcId="{B7752945-D302-495B-8B08-E20763374EA5}" destId="{506B6E85-38C4-49A0-A3C2-BC21743D9385}" srcOrd="3" destOrd="0" presId="urn:microsoft.com/office/officeart/2005/8/layout/vList5"/>
    <dgm:cxn modelId="{EBF90EC9-8CC7-4416-95F6-A5B1B19E4B6C}" type="presParOf" srcId="{B7752945-D302-495B-8B08-E20763374EA5}" destId="{1152AC90-322A-426E-9BAE-011B026382B7}" srcOrd="4" destOrd="0" presId="urn:microsoft.com/office/officeart/2005/8/layout/vList5"/>
    <dgm:cxn modelId="{7B252618-0EEC-4A21-89E2-D26F1AF434AE}" type="presParOf" srcId="{1152AC90-322A-426E-9BAE-011B026382B7}" destId="{A029C212-8BBC-44F9-8C64-A3CDA431BB02}" srcOrd="0" destOrd="0" presId="urn:microsoft.com/office/officeart/2005/8/layout/vList5"/>
    <dgm:cxn modelId="{9A3B0230-460D-4E4A-ADEF-CAFAA9F55BB1}" type="presParOf" srcId="{1152AC90-322A-426E-9BAE-011B026382B7}" destId="{E4247AC2-2203-4481-9267-8B8D2E64CC56}" srcOrd="1" destOrd="0" presId="urn:microsoft.com/office/officeart/2005/8/layout/vList5"/>
    <dgm:cxn modelId="{E433FE6A-8A2D-4CAD-A297-A55E49AF026B}" type="presParOf" srcId="{B7752945-D302-495B-8B08-E20763374EA5}" destId="{A80ED553-CC4A-49E9-B354-607053ED39F5}" srcOrd="5" destOrd="0" presId="urn:microsoft.com/office/officeart/2005/8/layout/vList5"/>
    <dgm:cxn modelId="{EE68A057-63C8-4AA7-827B-83F3DB8DE73D}" type="presParOf" srcId="{B7752945-D302-495B-8B08-E20763374EA5}" destId="{E4216E60-59C6-4CF4-B3E3-FB96DD93F896}" srcOrd="6" destOrd="0" presId="urn:microsoft.com/office/officeart/2005/8/layout/vList5"/>
    <dgm:cxn modelId="{D28DCA84-F50D-419B-8F17-88C5D776B263}" type="presParOf" srcId="{E4216E60-59C6-4CF4-B3E3-FB96DD93F896}" destId="{DD18ADF4-A801-4572-9DB1-50AD4A0D7D15}" srcOrd="0" destOrd="0" presId="urn:microsoft.com/office/officeart/2005/8/layout/vList5"/>
    <dgm:cxn modelId="{600BD093-A7B0-4340-8CD7-B5925D5E7B6A}" type="presParOf" srcId="{E4216E60-59C6-4CF4-B3E3-FB96DD93F896}" destId="{14B577EA-C2B0-4BEA-A93C-70C85188D32B}" srcOrd="1" destOrd="0" presId="urn:microsoft.com/office/officeart/2005/8/layout/vList5"/>
    <dgm:cxn modelId="{4F4BEA29-8E03-422B-A80E-7AE4103EE04A}" type="presParOf" srcId="{B7752945-D302-495B-8B08-E20763374EA5}" destId="{1A86FE93-A621-4BAA-AC67-B0CAC823B425}" srcOrd="7" destOrd="0" presId="urn:microsoft.com/office/officeart/2005/8/layout/vList5"/>
    <dgm:cxn modelId="{3AE297A9-4D3E-4EFB-B19A-1CAE83D1C04B}" type="presParOf" srcId="{B7752945-D302-495B-8B08-E20763374EA5}" destId="{8E47A1CB-2125-4E14-8B69-069605ED5671}" srcOrd="8" destOrd="0" presId="urn:microsoft.com/office/officeart/2005/8/layout/vList5"/>
    <dgm:cxn modelId="{8853DCCC-0463-479E-A986-65A63DF139A3}" type="presParOf" srcId="{8E47A1CB-2125-4E14-8B69-069605ED5671}" destId="{18496786-7830-44AA-B2DA-FF1BCE32AF2F}" srcOrd="0" destOrd="0" presId="urn:microsoft.com/office/officeart/2005/8/layout/vList5"/>
    <dgm:cxn modelId="{FCA2D94B-0381-4AF3-9D9D-3188DC043FD6}" type="presParOf" srcId="{8E47A1CB-2125-4E14-8B69-069605ED5671}" destId="{7384742B-7DE6-4960-92FC-350637A394F9}" srcOrd="1" destOrd="0" presId="urn:microsoft.com/office/officeart/2005/8/layout/vList5"/>
    <dgm:cxn modelId="{46FF9DD9-04AF-485A-A488-B8F1A35BC99D}" type="presParOf" srcId="{B7752945-D302-495B-8B08-E20763374EA5}" destId="{B12D8CC6-A60F-49F2-8732-18C4DE4038EE}" srcOrd="9" destOrd="0" presId="urn:microsoft.com/office/officeart/2005/8/layout/vList5"/>
    <dgm:cxn modelId="{A801FAA4-9073-4952-8B1E-9413B5B7BD88}" type="presParOf" srcId="{B7752945-D302-495B-8B08-E20763374EA5}" destId="{B434BFDC-56D2-4E08-BFB7-33840A3B93A2}" srcOrd="10" destOrd="0" presId="urn:microsoft.com/office/officeart/2005/8/layout/vList5"/>
    <dgm:cxn modelId="{DFCE644B-E2A4-4861-9302-2067918AD8F4}" type="presParOf" srcId="{B434BFDC-56D2-4E08-BFB7-33840A3B93A2}" destId="{35A2CE47-7E8B-4ABC-B2E9-262C1D94E888}" srcOrd="0" destOrd="0" presId="urn:microsoft.com/office/officeart/2005/8/layout/vList5"/>
    <dgm:cxn modelId="{427CAC51-99C9-4B32-B465-0DD48DC12561}" type="presParOf" srcId="{B434BFDC-56D2-4E08-BFB7-33840A3B93A2}" destId="{D6482CBF-7607-4AA5-8809-366ADDF3ABE5}" srcOrd="1"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7B7119-336F-493F-A128-72B413E816FF}" type="doc">
      <dgm:prSet loTypeId="urn:microsoft.com/office/officeart/2005/8/layout/list1"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it-IT"/>
        </a:p>
      </dgm:t>
    </dgm:pt>
    <dgm:pt modelId="{B3E65C55-3924-458C-8488-9E19AB501A91}">
      <dgm:prSet phldrT="[Testo]" custT="1"/>
      <dgm:spPr>
        <a:solidFill>
          <a:srgbClr val="00B050"/>
        </a:solidFill>
        <a:ln>
          <a:noFill/>
        </a:ln>
        <a:effectLst/>
        <a:sp3d prstMaterial="softEdge">
          <a:bevelT w="127000" prst="artDeco"/>
        </a:sp3d>
      </dgm:spPr>
      <dgm:t>
        <a:bodyPr/>
        <a:lstStyle/>
        <a:p>
          <a:r>
            <a:rPr lang="it-IT" sz="1200" b="1" i="0" dirty="0" smtClean="0">
              <a:solidFill>
                <a:schemeClr val="bg1"/>
              </a:solidFill>
              <a:effectLst>
                <a:outerShdw blurRad="38100" dist="38100" dir="2700000" algn="tl">
                  <a:srgbClr val="000000">
                    <a:alpha val="43137"/>
                  </a:srgbClr>
                </a:outerShdw>
              </a:effectLst>
            </a:rPr>
            <a:t>E’ un’imposta indiretta calcolata sul Valore Aggiunto (Vendite – Acquisti tassati)</a:t>
          </a:r>
          <a:endParaRPr lang="it-IT" sz="1200" b="1" i="0" dirty="0">
            <a:solidFill>
              <a:schemeClr val="bg1"/>
            </a:solidFill>
            <a:effectLst>
              <a:outerShdw blurRad="38100" dist="38100" dir="2700000" algn="tl">
                <a:srgbClr val="000000">
                  <a:alpha val="43137"/>
                </a:srgbClr>
              </a:outerShdw>
            </a:effectLst>
          </a:endParaRPr>
        </a:p>
      </dgm:t>
    </dgm:pt>
    <dgm:pt modelId="{730A5E7E-F2D7-4E86-BABF-C46563FAED49}" type="parTrans" cxnId="{2592EEBF-1323-4B2F-B126-A833FFC7D249}">
      <dgm:prSet/>
      <dgm:spPr/>
      <dgm:t>
        <a:bodyPr/>
        <a:lstStyle/>
        <a:p>
          <a:endParaRPr lang="it-IT"/>
        </a:p>
      </dgm:t>
    </dgm:pt>
    <dgm:pt modelId="{D5B02008-4FE5-4E31-8935-D63D1C11FD4B}" type="sibTrans" cxnId="{2592EEBF-1323-4B2F-B126-A833FFC7D249}">
      <dgm:prSet/>
      <dgm:spPr/>
      <dgm:t>
        <a:bodyPr/>
        <a:lstStyle/>
        <a:p>
          <a:endParaRPr lang="it-IT"/>
        </a:p>
      </dgm:t>
    </dgm:pt>
    <dgm:pt modelId="{05179F4F-EC31-40AC-9BFE-BD30723FCC16}">
      <dgm:prSet phldrT="[Testo]" custT="1"/>
      <dgm:spPr>
        <a:solidFill>
          <a:srgbClr val="00B050"/>
        </a:solidFill>
        <a:ln>
          <a:noFill/>
        </a:ln>
        <a:effectLst/>
        <a:sp3d prstMaterial="softEdge">
          <a:bevelT w="127000" prst="artDeco"/>
        </a:sp3d>
      </dgm:spPr>
      <dgm:t>
        <a:bodyPr/>
        <a:lstStyle/>
        <a:p>
          <a:r>
            <a:rPr lang="it-IT" sz="1200" b="1" i="0" dirty="0" smtClean="0">
              <a:solidFill>
                <a:schemeClr val="bg1"/>
              </a:solidFill>
              <a:effectLst>
                <a:outerShdw blurRad="38100" dist="38100" dir="2700000" algn="tl">
                  <a:srgbClr val="000000">
                    <a:alpha val="43137"/>
                  </a:srgbClr>
                </a:outerShdw>
              </a:effectLst>
            </a:rPr>
            <a:t>Deve essere liquidata mensilmente o trimestralmente con conseguente versamento dell’IVA  a debito e riporto in deduzione dell’ IVA  a credito nei periodi di imposta successivi</a:t>
          </a:r>
          <a:endParaRPr lang="it-IT" sz="1200" b="1" i="0" dirty="0">
            <a:solidFill>
              <a:schemeClr val="bg1"/>
            </a:solidFill>
            <a:effectLst>
              <a:outerShdw blurRad="38100" dist="38100" dir="2700000" algn="tl">
                <a:srgbClr val="000000">
                  <a:alpha val="43137"/>
                </a:srgbClr>
              </a:outerShdw>
            </a:effectLst>
          </a:endParaRPr>
        </a:p>
      </dgm:t>
    </dgm:pt>
    <dgm:pt modelId="{D882EE31-E4DD-4EA9-BE84-4DC460F204DA}" type="parTrans" cxnId="{65D5B547-4FB8-472A-A1A0-BC54F93F9DC3}">
      <dgm:prSet/>
      <dgm:spPr/>
      <dgm:t>
        <a:bodyPr/>
        <a:lstStyle/>
        <a:p>
          <a:endParaRPr lang="it-IT"/>
        </a:p>
      </dgm:t>
    </dgm:pt>
    <dgm:pt modelId="{E985268E-6664-4686-A588-D3C21C67E345}" type="sibTrans" cxnId="{65D5B547-4FB8-472A-A1A0-BC54F93F9DC3}">
      <dgm:prSet/>
      <dgm:spPr/>
      <dgm:t>
        <a:bodyPr/>
        <a:lstStyle/>
        <a:p>
          <a:endParaRPr lang="it-IT"/>
        </a:p>
      </dgm:t>
    </dgm:pt>
    <dgm:pt modelId="{6672182D-626C-4BA3-90F0-D495EA2B0A1D}">
      <dgm:prSet phldrT="[Testo]" custT="1"/>
      <dgm:spPr>
        <a:solidFill>
          <a:srgbClr val="00B050"/>
        </a:solidFill>
        <a:ln>
          <a:noFill/>
        </a:ln>
        <a:effectLst/>
        <a:sp3d prstMaterial="softEdge">
          <a:bevelT w="127000" prst="artDeco"/>
        </a:sp3d>
      </dgm:spPr>
      <dgm:t>
        <a:bodyPr/>
        <a:lstStyle/>
        <a:p>
          <a:r>
            <a:rPr lang="it-IT" sz="1200" b="1" i="0" dirty="0" smtClean="0">
              <a:solidFill>
                <a:schemeClr val="bg1"/>
              </a:solidFill>
              <a:effectLst>
                <a:outerShdw blurRad="38100" dist="38100" dir="2700000" algn="tl">
                  <a:srgbClr val="000000">
                    <a:alpha val="43137"/>
                  </a:srgbClr>
                </a:outerShdw>
              </a:effectLst>
            </a:rPr>
            <a:t>Il  soggetto passivo è tenuto alla presentazione della dichiarazione IVA annuale tra il 1 Febbraio ed il 31 Luglio del periodo di imposta successivo</a:t>
          </a:r>
          <a:endParaRPr lang="it-IT" sz="1200" b="1" i="0" dirty="0">
            <a:solidFill>
              <a:schemeClr val="bg1"/>
            </a:solidFill>
            <a:effectLst>
              <a:outerShdw blurRad="38100" dist="38100" dir="2700000" algn="tl">
                <a:srgbClr val="000000">
                  <a:alpha val="43137"/>
                </a:srgbClr>
              </a:outerShdw>
            </a:effectLst>
          </a:endParaRPr>
        </a:p>
      </dgm:t>
    </dgm:pt>
    <dgm:pt modelId="{ED0D87AA-7F2B-4E66-9BCB-81187941A5F8}" type="parTrans" cxnId="{24AA8012-B67D-4E71-8EFD-8D5BF3801BE9}">
      <dgm:prSet/>
      <dgm:spPr/>
      <dgm:t>
        <a:bodyPr/>
        <a:lstStyle/>
        <a:p>
          <a:endParaRPr lang="it-IT"/>
        </a:p>
      </dgm:t>
    </dgm:pt>
    <dgm:pt modelId="{D20577B3-AB4E-46B1-A5A9-070080A359E7}" type="sibTrans" cxnId="{24AA8012-B67D-4E71-8EFD-8D5BF3801BE9}">
      <dgm:prSet/>
      <dgm:spPr/>
      <dgm:t>
        <a:bodyPr/>
        <a:lstStyle/>
        <a:p>
          <a:endParaRPr lang="it-IT"/>
        </a:p>
      </dgm:t>
    </dgm:pt>
    <dgm:pt modelId="{80DD5120-85EA-407C-8134-3F98E7AB2CFD}">
      <dgm:prSet custT="1"/>
      <dgm:spPr>
        <a:solidFill>
          <a:srgbClr val="00B050"/>
        </a:solidFill>
        <a:ln>
          <a:noFill/>
        </a:ln>
        <a:effectLst/>
        <a:sp3d prstMaterial="softEdge">
          <a:bevelT w="127000" prst="artDeco"/>
        </a:sp3d>
      </dgm:spPr>
      <dgm:t>
        <a:bodyPr/>
        <a:lstStyle/>
        <a:p>
          <a:r>
            <a:rPr lang="it-IT" sz="1200" b="1" i="0" dirty="0" smtClean="0">
              <a:solidFill>
                <a:schemeClr val="bg1"/>
              </a:solidFill>
              <a:effectLst>
                <a:outerShdw blurRad="38100" dist="38100" dir="2700000" algn="tl">
                  <a:srgbClr val="000000">
                    <a:alpha val="43137"/>
                  </a:srgbClr>
                </a:outerShdw>
              </a:effectLst>
            </a:rPr>
            <a:t>L’IVA ai fini dell’investimento è un esborso secco che deve essere anch’esso finanziato. Il contribuente ha tuttavia la facoltà di richiedere il rimborso IVA anticipato per un importo massimo pari a </a:t>
          </a:r>
          <a:r>
            <a:rPr lang="it-IT" sz="1200" b="1" dirty="0" smtClean="0"/>
            <a:t>516.456,90 euro annui.</a:t>
          </a:r>
          <a:endParaRPr lang="it-IT" sz="1200" b="1" i="0" dirty="0">
            <a:solidFill>
              <a:schemeClr val="bg1"/>
            </a:solidFill>
            <a:effectLst>
              <a:outerShdw blurRad="38100" dist="38100" dir="2700000" algn="tl">
                <a:srgbClr val="000000">
                  <a:alpha val="43137"/>
                </a:srgbClr>
              </a:outerShdw>
            </a:effectLst>
          </a:endParaRPr>
        </a:p>
      </dgm:t>
    </dgm:pt>
    <dgm:pt modelId="{9BA242DD-F31D-4416-8EE4-1F8D7FEC2F33}" type="parTrans" cxnId="{E86F6B4D-DAEF-49DF-B83F-28087B0291FE}">
      <dgm:prSet/>
      <dgm:spPr/>
      <dgm:t>
        <a:bodyPr/>
        <a:lstStyle/>
        <a:p>
          <a:endParaRPr lang="it-IT"/>
        </a:p>
      </dgm:t>
    </dgm:pt>
    <dgm:pt modelId="{0F6701EC-2F55-49DD-A56E-BE97BE8AF1B6}" type="sibTrans" cxnId="{E86F6B4D-DAEF-49DF-B83F-28087B0291FE}">
      <dgm:prSet/>
      <dgm:spPr/>
      <dgm:t>
        <a:bodyPr/>
        <a:lstStyle/>
        <a:p>
          <a:endParaRPr lang="it-IT"/>
        </a:p>
      </dgm:t>
    </dgm:pt>
    <dgm:pt modelId="{208EBE7D-8B07-4439-83C3-D5E0B6E74AB8}">
      <dgm:prSet/>
      <dgm:spPr>
        <a:ln>
          <a:solidFill>
            <a:srgbClr val="00B050"/>
          </a:solidFill>
        </a:ln>
        <a:effectLst/>
        <a:scene3d>
          <a:camera prst="orthographicFront">
            <a:rot lat="0" lon="0" rev="0"/>
          </a:camera>
          <a:lightRig rig="glow" dir="t">
            <a:rot lat="0" lon="0" rev="14100000"/>
          </a:lightRig>
        </a:scene3d>
        <a:sp3d prstMaterial="softEdge">
          <a:bevelT w="127000" prst="artDeco"/>
        </a:sp3d>
      </dgm:spPr>
      <dgm:t>
        <a:bodyPr/>
        <a:lstStyle/>
        <a:p>
          <a:endParaRPr lang="it-IT" dirty="0"/>
        </a:p>
      </dgm:t>
    </dgm:pt>
    <dgm:pt modelId="{FB059B16-AABB-4E62-8640-BAA201786EF1}" type="parTrans" cxnId="{FDD63797-41F9-41A4-9188-BDDDF37EE5A8}">
      <dgm:prSet/>
      <dgm:spPr/>
      <dgm:t>
        <a:bodyPr/>
        <a:lstStyle/>
        <a:p>
          <a:endParaRPr lang="it-IT"/>
        </a:p>
      </dgm:t>
    </dgm:pt>
    <dgm:pt modelId="{89118CC4-8270-4D0E-85C6-20A36EEA5F92}" type="sibTrans" cxnId="{FDD63797-41F9-41A4-9188-BDDDF37EE5A8}">
      <dgm:prSet/>
      <dgm:spPr/>
      <dgm:t>
        <a:bodyPr/>
        <a:lstStyle/>
        <a:p>
          <a:endParaRPr lang="it-IT"/>
        </a:p>
      </dgm:t>
    </dgm:pt>
    <dgm:pt modelId="{D3FAF608-858C-4DAA-A2E6-0488FD687C34}" type="pres">
      <dgm:prSet presAssocID="{597B7119-336F-493F-A128-72B413E816FF}" presName="linear" presStyleCnt="0">
        <dgm:presLayoutVars>
          <dgm:dir/>
          <dgm:animLvl val="lvl"/>
          <dgm:resizeHandles val="exact"/>
        </dgm:presLayoutVars>
      </dgm:prSet>
      <dgm:spPr/>
      <dgm:t>
        <a:bodyPr/>
        <a:lstStyle/>
        <a:p>
          <a:endParaRPr lang="it-IT"/>
        </a:p>
      </dgm:t>
    </dgm:pt>
    <dgm:pt modelId="{A63889D7-64F4-4455-9B11-DB2EB9075AA6}" type="pres">
      <dgm:prSet presAssocID="{B3E65C55-3924-458C-8488-9E19AB501A91}" presName="parentLin" presStyleCnt="0"/>
      <dgm:spPr>
        <a:ln>
          <a:noFill/>
        </a:ln>
        <a:effectLst/>
        <a:sp3d prstMaterial="softEdge">
          <a:bevelT w="127000" prst="artDeco"/>
        </a:sp3d>
      </dgm:spPr>
    </dgm:pt>
    <dgm:pt modelId="{85F986E9-9BAE-4F5A-9B8C-D0D56F9D3C6B}" type="pres">
      <dgm:prSet presAssocID="{B3E65C55-3924-458C-8488-9E19AB501A91}" presName="parentLeftMargin" presStyleLbl="node1" presStyleIdx="0" presStyleCnt="4"/>
      <dgm:spPr/>
      <dgm:t>
        <a:bodyPr/>
        <a:lstStyle/>
        <a:p>
          <a:endParaRPr lang="it-IT"/>
        </a:p>
      </dgm:t>
    </dgm:pt>
    <dgm:pt modelId="{25959C3A-1B93-4241-925C-C2587FF4F4E3}" type="pres">
      <dgm:prSet presAssocID="{B3E65C55-3924-458C-8488-9E19AB501A91}" presName="parentText" presStyleLbl="node1" presStyleIdx="0" presStyleCnt="4" custScaleX="142857" custScaleY="174767">
        <dgm:presLayoutVars>
          <dgm:chMax val="0"/>
          <dgm:bulletEnabled val="1"/>
        </dgm:presLayoutVars>
      </dgm:prSet>
      <dgm:spPr/>
      <dgm:t>
        <a:bodyPr/>
        <a:lstStyle/>
        <a:p>
          <a:endParaRPr lang="it-IT"/>
        </a:p>
      </dgm:t>
    </dgm:pt>
    <dgm:pt modelId="{574F40EB-88E6-49BA-88E0-A0452221038F}" type="pres">
      <dgm:prSet presAssocID="{B3E65C55-3924-458C-8488-9E19AB501A91}" presName="negativeSpace" presStyleCnt="0"/>
      <dgm:spPr>
        <a:ln>
          <a:noFill/>
        </a:ln>
        <a:effectLst/>
        <a:sp3d prstMaterial="softEdge">
          <a:bevelT w="127000" prst="artDeco"/>
        </a:sp3d>
      </dgm:spPr>
    </dgm:pt>
    <dgm:pt modelId="{526AD018-172E-444A-B976-FC9EB2B8BA4D}" type="pres">
      <dgm:prSet presAssocID="{B3E65C55-3924-458C-8488-9E19AB501A91}" presName="childText" presStyleLbl="conFgAcc1" presStyleIdx="0" presStyleCnt="4">
        <dgm:presLayoutVars>
          <dgm:bulletEnabled val="1"/>
        </dgm:presLayoutVars>
      </dgm:prSet>
      <dgm:spPr>
        <a:ln>
          <a:solidFill>
            <a:srgbClr val="00B050"/>
          </a:solidFill>
        </a:ln>
        <a:effectLst/>
        <a:sp3d prstMaterial="softEdge">
          <a:bevelT w="127000" prst="artDeco"/>
        </a:sp3d>
      </dgm:spPr>
    </dgm:pt>
    <dgm:pt modelId="{3AA5443B-ADC0-4949-A329-0896CF405163}" type="pres">
      <dgm:prSet presAssocID="{D5B02008-4FE5-4E31-8935-D63D1C11FD4B}" presName="spaceBetweenRectangles" presStyleCnt="0"/>
      <dgm:spPr>
        <a:ln>
          <a:noFill/>
        </a:ln>
        <a:effectLst/>
        <a:sp3d prstMaterial="softEdge">
          <a:bevelT w="127000" prst="artDeco"/>
        </a:sp3d>
      </dgm:spPr>
    </dgm:pt>
    <dgm:pt modelId="{BBB1C6F9-8B58-41E8-B260-D1F5A44DD80E}" type="pres">
      <dgm:prSet presAssocID="{05179F4F-EC31-40AC-9BFE-BD30723FCC16}" presName="parentLin" presStyleCnt="0"/>
      <dgm:spPr>
        <a:ln>
          <a:noFill/>
        </a:ln>
        <a:effectLst/>
        <a:sp3d prstMaterial="softEdge">
          <a:bevelT w="127000" prst="artDeco"/>
        </a:sp3d>
      </dgm:spPr>
    </dgm:pt>
    <dgm:pt modelId="{09490CA4-79FA-4431-887C-F0CC88A2FBC9}" type="pres">
      <dgm:prSet presAssocID="{05179F4F-EC31-40AC-9BFE-BD30723FCC16}" presName="parentLeftMargin" presStyleLbl="node1" presStyleIdx="0" presStyleCnt="4"/>
      <dgm:spPr/>
      <dgm:t>
        <a:bodyPr/>
        <a:lstStyle/>
        <a:p>
          <a:endParaRPr lang="it-IT"/>
        </a:p>
      </dgm:t>
    </dgm:pt>
    <dgm:pt modelId="{43E75C76-AC34-4B22-B6EA-602EBFDBE029}" type="pres">
      <dgm:prSet presAssocID="{05179F4F-EC31-40AC-9BFE-BD30723FCC16}" presName="parentText" presStyleLbl="node1" presStyleIdx="1" presStyleCnt="4" custScaleX="142857" custScaleY="174767">
        <dgm:presLayoutVars>
          <dgm:chMax val="0"/>
          <dgm:bulletEnabled val="1"/>
        </dgm:presLayoutVars>
      </dgm:prSet>
      <dgm:spPr/>
      <dgm:t>
        <a:bodyPr/>
        <a:lstStyle/>
        <a:p>
          <a:endParaRPr lang="it-IT"/>
        </a:p>
      </dgm:t>
    </dgm:pt>
    <dgm:pt modelId="{61F4D816-9E95-4937-A079-F442D7F2AFBD}" type="pres">
      <dgm:prSet presAssocID="{05179F4F-EC31-40AC-9BFE-BD30723FCC16}" presName="negativeSpace" presStyleCnt="0"/>
      <dgm:spPr>
        <a:ln>
          <a:noFill/>
        </a:ln>
        <a:effectLst/>
        <a:sp3d prstMaterial="softEdge">
          <a:bevelT w="127000" prst="artDeco"/>
        </a:sp3d>
      </dgm:spPr>
    </dgm:pt>
    <dgm:pt modelId="{B8FD8242-1C7C-4621-AE3E-9A4A566FD7CD}" type="pres">
      <dgm:prSet presAssocID="{05179F4F-EC31-40AC-9BFE-BD30723FCC16}" presName="childText" presStyleLbl="conFgAcc1" presStyleIdx="1" presStyleCnt="4">
        <dgm:presLayoutVars>
          <dgm:bulletEnabled val="1"/>
        </dgm:presLayoutVars>
      </dgm:prSet>
      <dgm:spPr>
        <a:ln>
          <a:solidFill>
            <a:srgbClr val="00B050"/>
          </a:solidFill>
        </a:ln>
        <a:effectLst/>
        <a:sp3d prstMaterial="softEdge">
          <a:bevelT w="127000" prst="artDeco"/>
        </a:sp3d>
      </dgm:spPr>
    </dgm:pt>
    <dgm:pt modelId="{64EB47BB-A8C4-4BBE-AD8B-02BAAAAFD343}" type="pres">
      <dgm:prSet presAssocID="{E985268E-6664-4686-A588-D3C21C67E345}" presName="spaceBetweenRectangles" presStyleCnt="0"/>
      <dgm:spPr>
        <a:ln>
          <a:noFill/>
        </a:ln>
        <a:effectLst/>
        <a:sp3d prstMaterial="softEdge">
          <a:bevelT w="127000" prst="artDeco"/>
        </a:sp3d>
      </dgm:spPr>
    </dgm:pt>
    <dgm:pt modelId="{A694221A-E1EB-4F41-859F-F11B3E2BD5BA}" type="pres">
      <dgm:prSet presAssocID="{6672182D-626C-4BA3-90F0-D495EA2B0A1D}" presName="parentLin" presStyleCnt="0"/>
      <dgm:spPr>
        <a:ln>
          <a:noFill/>
        </a:ln>
        <a:effectLst/>
        <a:sp3d prstMaterial="softEdge">
          <a:bevelT w="127000" prst="artDeco"/>
        </a:sp3d>
      </dgm:spPr>
    </dgm:pt>
    <dgm:pt modelId="{A522200B-5C64-49F5-8653-551B0A598696}" type="pres">
      <dgm:prSet presAssocID="{6672182D-626C-4BA3-90F0-D495EA2B0A1D}" presName="parentLeftMargin" presStyleLbl="node1" presStyleIdx="1" presStyleCnt="4"/>
      <dgm:spPr/>
      <dgm:t>
        <a:bodyPr/>
        <a:lstStyle/>
        <a:p>
          <a:endParaRPr lang="it-IT"/>
        </a:p>
      </dgm:t>
    </dgm:pt>
    <dgm:pt modelId="{E981780F-A919-44ED-88BE-98D2D198C851}" type="pres">
      <dgm:prSet presAssocID="{6672182D-626C-4BA3-90F0-D495EA2B0A1D}" presName="parentText" presStyleLbl="node1" presStyleIdx="2" presStyleCnt="4" custScaleX="142857" custScaleY="174767">
        <dgm:presLayoutVars>
          <dgm:chMax val="0"/>
          <dgm:bulletEnabled val="1"/>
        </dgm:presLayoutVars>
      </dgm:prSet>
      <dgm:spPr/>
      <dgm:t>
        <a:bodyPr/>
        <a:lstStyle/>
        <a:p>
          <a:endParaRPr lang="it-IT"/>
        </a:p>
      </dgm:t>
    </dgm:pt>
    <dgm:pt modelId="{913F32A7-AAD8-442F-A988-16E41DC6B8EB}" type="pres">
      <dgm:prSet presAssocID="{6672182D-626C-4BA3-90F0-D495EA2B0A1D}" presName="negativeSpace" presStyleCnt="0"/>
      <dgm:spPr>
        <a:ln>
          <a:noFill/>
        </a:ln>
        <a:effectLst/>
        <a:sp3d prstMaterial="softEdge">
          <a:bevelT w="127000" prst="artDeco"/>
        </a:sp3d>
      </dgm:spPr>
    </dgm:pt>
    <dgm:pt modelId="{AEFDB06D-918F-4AFA-96F7-9BA7C1715509}" type="pres">
      <dgm:prSet presAssocID="{6672182D-626C-4BA3-90F0-D495EA2B0A1D}" presName="childText" presStyleLbl="conFgAcc1" presStyleIdx="2" presStyleCnt="4">
        <dgm:presLayoutVars>
          <dgm:bulletEnabled val="1"/>
        </dgm:presLayoutVars>
      </dgm:prSet>
      <dgm:spPr>
        <a:ln>
          <a:solidFill>
            <a:srgbClr val="00B050"/>
          </a:solidFill>
        </a:ln>
        <a:effectLst/>
        <a:sp3d prstMaterial="softEdge">
          <a:bevelT w="127000" prst="artDeco"/>
        </a:sp3d>
      </dgm:spPr>
    </dgm:pt>
    <dgm:pt modelId="{F2BA3B9B-F2EA-4ED5-B74A-2B05AE83F464}" type="pres">
      <dgm:prSet presAssocID="{D20577B3-AB4E-46B1-A5A9-070080A359E7}" presName="spaceBetweenRectangles" presStyleCnt="0"/>
      <dgm:spPr/>
    </dgm:pt>
    <dgm:pt modelId="{65BF0005-10A2-4329-94C9-D23825979A3E}" type="pres">
      <dgm:prSet presAssocID="{80DD5120-85EA-407C-8134-3F98E7AB2CFD}" presName="parentLin" presStyleCnt="0"/>
      <dgm:spPr/>
    </dgm:pt>
    <dgm:pt modelId="{40BA26A2-2785-4DFE-AFEB-842F6E433A1A}" type="pres">
      <dgm:prSet presAssocID="{80DD5120-85EA-407C-8134-3F98E7AB2CFD}" presName="parentLeftMargin" presStyleLbl="node1" presStyleIdx="2" presStyleCnt="4"/>
      <dgm:spPr/>
      <dgm:t>
        <a:bodyPr/>
        <a:lstStyle/>
        <a:p>
          <a:endParaRPr lang="it-IT"/>
        </a:p>
      </dgm:t>
    </dgm:pt>
    <dgm:pt modelId="{857DFCAF-E151-40E7-941A-A19804ED8799}" type="pres">
      <dgm:prSet presAssocID="{80DD5120-85EA-407C-8134-3F98E7AB2CFD}" presName="parentText" presStyleLbl="node1" presStyleIdx="3" presStyleCnt="4" custScaleX="142857" custScaleY="166672">
        <dgm:presLayoutVars>
          <dgm:chMax val="0"/>
          <dgm:bulletEnabled val="1"/>
        </dgm:presLayoutVars>
      </dgm:prSet>
      <dgm:spPr/>
      <dgm:t>
        <a:bodyPr/>
        <a:lstStyle/>
        <a:p>
          <a:endParaRPr lang="it-IT"/>
        </a:p>
      </dgm:t>
    </dgm:pt>
    <dgm:pt modelId="{B2136F74-C8D9-44D6-88E4-C9DD9003AD78}" type="pres">
      <dgm:prSet presAssocID="{80DD5120-85EA-407C-8134-3F98E7AB2CFD}" presName="negativeSpace" presStyleCnt="0"/>
      <dgm:spPr/>
    </dgm:pt>
    <dgm:pt modelId="{97FFFE8D-EAA5-447A-AACA-2B9DCF4CD5C5}" type="pres">
      <dgm:prSet presAssocID="{80DD5120-85EA-407C-8134-3F98E7AB2CFD}" presName="childText" presStyleLbl="conFgAcc1" presStyleIdx="3" presStyleCnt="4">
        <dgm:presLayoutVars>
          <dgm:bulletEnabled val="1"/>
        </dgm:presLayoutVars>
      </dgm:prSet>
      <dgm:spPr/>
      <dgm:t>
        <a:bodyPr/>
        <a:lstStyle/>
        <a:p>
          <a:endParaRPr lang="it-IT"/>
        </a:p>
      </dgm:t>
    </dgm:pt>
  </dgm:ptLst>
  <dgm:cxnLst>
    <dgm:cxn modelId="{64FBD789-7590-49A0-9FCB-95B13D501F70}" type="presOf" srcId="{80DD5120-85EA-407C-8134-3F98E7AB2CFD}" destId="{857DFCAF-E151-40E7-941A-A19804ED8799}" srcOrd="1" destOrd="0" presId="urn:microsoft.com/office/officeart/2005/8/layout/list1"/>
    <dgm:cxn modelId="{C5503580-153A-4C7C-9DA3-BC7FBD1E6C9B}" type="presOf" srcId="{208EBE7D-8B07-4439-83C3-D5E0B6E74AB8}" destId="{97FFFE8D-EAA5-447A-AACA-2B9DCF4CD5C5}" srcOrd="0" destOrd="0" presId="urn:microsoft.com/office/officeart/2005/8/layout/list1"/>
    <dgm:cxn modelId="{BADFD8CC-8E42-4D85-AD57-B8AB562CBB90}" type="presOf" srcId="{05179F4F-EC31-40AC-9BFE-BD30723FCC16}" destId="{09490CA4-79FA-4431-887C-F0CC88A2FBC9}" srcOrd="0" destOrd="0" presId="urn:microsoft.com/office/officeart/2005/8/layout/list1"/>
    <dgm:cxn modelId="{6FE73E0E-BD24-4BF9-8435-3A9E031A8D22}" type="presOf" srcId="{6672182D-626C-4BA3-90F0-D495EA2B0A1D}" destId="{A522200B-5C64-49F5-8653-551B0A598696}" srcOrd="0" destOrd="0" presId="urn:microsoft.com/office/officeart/2005/8/layout/list1"/>
    <dgm:cxn modelId="{E86F6B4D-DAEF-49DF-B83F-28087B0291FE}" srcId="{597B7119-336F-493F-A128-72B413E816FF}" destId="{80DD5120-85EA-407C-8134-3F98E7AB2CFD}" srcOrd="3" destOrd="0" parTransId="{9BA242DD-F31D-4416-8EE4-1F8D7FEC2F33}" sibTransId="{0F6701EC-2F55-49DD-A56E-BE97BE8AF1B6}"/>
    <dgm:cxn modelId="{2592EEBF-1323-4B2F-B126-A833FFC7D249}" srcId="{597B7119-336F-493F-A128-72B413E816FF}" destId="{B3E65C55-3924-458C-8488-9E19AB501A91}" srcOrd="0" destOrd="0" parTransId="{730A5E7E-F2D7-4E86-BABF-C46563FAED49}" sibTransId="{D5B02008-4FE5-4E31-8935-D63D1C11FD4B}"/>
    <dgm:cxn modelId="{24AA8012-B67D-4E71-8EFD-8D5BF3801BE9}" srcId="{597B7119-336F-493F-A128-72B413E816FF}" destId="{6672182D-626C-4BA3-90F0-D495EA2B0A1D}" srcOrd="2" destOrd="0" parTransId="{ED0D87AA-7F2B-4E66-9BCB-81187941A5F8}" sibTransId="{D20577B3-AB4E-46B1-A5A9-070080A359E7}"/>
    <dgm:cxn modelId="{4A42DD97-8EEE-4082-BC5E-A3A9F3A59BBA}" type="presOf" srcId="{597B7119-336F-493F-A128-72B413E816FF}" destId="{D3FAF608-858C-4DAA-A2E6-0488FD687C34}" srcOrd="0" destOrd="0" presId="urn:microsoft.com/office/officeart/2005/8/layout/list1"/>
    <dgm:cxn modelId="{8C227724-8291-4962-A168-AC888C2BAB99}" type="presOf" srcId="{80DD5120-85EA-407C-8134-3F98E7AB2CFD}" destId="{40BA26A2-2785-4DFE-AFEB-842F6E433A1A}" srcOrd="0" destOrd="0" presId="urn:microsoft.com/office/officeart/2005/8/layout/list1"/>
    <dgm:cxn modelId="{464D997F-1868-437B-8F86-24D573CCCE57}" type="presOf" srcId="{6672182D-626C-4BA3-90F0-D495EA2B0A1D}" destId="{E981780F-A919-44ED-88BE-98D2D198C851}" srcOrd="1" destOrd="0" presId="urn:microsoft.com/office/officeart/2005/8/layout/list1"/>
    <dgm:cxn modelId="{4BEE1479-7288-4C2C-86B0-9113605F0BCF}" type="presOf" srcId="{B3E65C55-3924-458C-8488-9E19AB501A91}" destId="{25959C3A-1B93-4241-925C-C2587FF4F4E3}" srcOrd="1" destOrd="0" presId="urn:microsoft.com/office/officeart/2005/8/layout/list1"/>
    <dgm:cxn modelId="{FDD63797-41F9-41A4-9188-BDDDF37EE5A8}" srcId="{80DD5120-85EA-407C-8134-3F98E7AB2CFD}" destId="{208EBE7D-8B07-4439-83C3-D5E0B6E74AB8}" srcOrd="0" destOrd="0" parTransId="{FB059B16-AABB-4E62-8640-BAA201786EF1}" sibTransId="{89118CC4-8270-4D0E-85C6-20A36EEA5F92}"/>
    <dgm:cxn modelId="{65D5B547-4FB8-472A-A1A0-BC54F93F9DC3}" srcId="{597B7119-336F-493F-A128-72B413E816FF}" destId="{05179F4F-EC31-40AC-9BFE-BD30723FCC16}" srcOrd="1" destOrd="0" parTransId="{D882EE31-E4DD-4EA9-BE84-4DC460F204DA}" sibTransId="{E985268E-6664-4686-A588-D3C21C67E345}"/>
    <dgm:cxn modelId="{91E26B26-0FB1-4ABE-9D74-23422D4998C0}" type="presOf" srcId="{B3E65C55-3924-458C-8488-9E19AB501A91}" destId="{85F986E9-9BAE-4F5A-9B8C-D0D56F9D3C6B}" srcOrd="0" destOrd="0" presId="urn:microsoft.com/office/officeart/2005/8/layout/list1"/>
    <dgm:cxn modelId="{754E546A-5CF6-491B-8BB1-AC9C184E048A}" type="presOf" srcId="{05179F4F-EC31-40AC-9BFE-BD30723FCC16}" destId="{43E75C76-AC34-4B22-B6EA-602EBFDBE029}" srcOrd="1" destOrd="0" presId="urn:microsoft.com/office/officeart/2005/8/layout/list1"/>
    <dgm:cxn modelId="{2AB6F966-CBB5-4CA8-B873-E9D234217810}" type="presParOf" srcId="{D3FAF608-858C-4DAA-A2E6-0488FD687C34}" destId="{A63889D7-64F4-4455-9B11-DB2EB9075AA6}" srcOrd="0" destOrd="0" presId="urn:microsoft.com/office/officeart/2005/8/layout/list1"/>
    <dgm:cxn modelId="{45D2F817-556C-40F4-8029-23B60FFAF6D1}" type="presParOf" srcId="{A63889D7-64F4-4455-9B11-DB2EB9075AA6}" destId="{85F986E9-9BAE-4F5A-9B8C-D0D56F9D3C6B}" srcOrd="0" destOrd="0" presId="urn:microsoft.com/office/officeart/2005/8/layout/list1"/>
    <dgm:cxn modelId="{B3F38214-D9A9-4C28-AB7F-E53A24E70AA6}" type="presParOf" srcId="{A63889D7-64F4-4455-9B11-DB2EB9075AA6}" destId="{25959C3A-1B93-4241-925C-C2587FF4F4E3}" srcOrd="1" destOrd="0" presId="urn:microsoft.com/office/officeart/2005/8/layout/list1"/>
    <dgm:cxn modelId="{7A350947-3A74-419C-AB5B-C01903BEAD55}" type="presParOf" srcId="{D3FAF608-858C-4DAA-A2E6-0488FD687C34}" destId="{574F40EB-88E6-49BA-88E0-A0452221038F}" srcOrd="1" destOrd="0" presId="urn:microsoft.com/office/officeart/2005/8/layout/list1"/>
    <dgm:cxn modelId="{71C92D13-BDEB-4F7E-9916-8D0E3C063AE1}" type="presParOf" srcId="{D3FAF608-858C-4DAA-A2E6-0488FD687C34}" destId="{526AD018-172E-444A-B976-FC9EB2B8BA4D}" srcOrd="2" destOrd="0" presId="urn:microsoft.com/office/officeart/2005/8/layout/list1"/>
    <dgm:cxn modelId="{1FE8DFF3-A616-43F8-A83C-03CE953216ED}" type="presParOf" srcId="{D3FAF608-858C-4DAA-A2E6-0488FD687C34}" destId="{3AA5443B-ADC0-4949-A329-0896CF405163}" srcOrd="3" destOrd="0" presId="urn:microsoft.com/office/officeart/2005/8/layout/list1"/>
    <dgm:cxn modelId="{C30E0067-CBBF-43A6-B1CF-B9F599A1F69B}" type="presParOf" srcId="{D3FAF608-858C-4DAA-A2E6-0488FD687C34}" destId="{BBB1C6F9-8B58-41E8-B260-D1F5A44DD80E}" srcOrd="4" destOrd="0" presId="urn:microsoft.com/office/officeart/2005/8/layout/list1"/>
    <dgm:cxn modelId="{735726B1-9434-4B9A-90CE-FCB7AF1B37E0}" type="presParOf" srcId="{BBB1C6F9-8B58-41E8-B260-D1F5A44DD80E}" destId="{09490CA4-79FA-4431-887C-F0CC88A2FBC9}" srcOrd="0" destOrd="0" presId="urn:microsoft.com/office/officeart/2005/8/layout/list1"/>
    <dgm:cxn modelId="{CD0DFAF2-7CE1-4246-8D86-F7B68638CB9E}" type="presParOf" srcId="{BBB1C6F9-8B58-41E8-B260-D1F5A44DD80E}" destId="{43E75C76-AC34-4B22-B6EA-602EBFDBE029}" srcOrd="1" destOrd="0" presId="urn:microsoft.com/office/officeart/2005/8/layout/list1"/>
    <dgm:cxn modelId="{5C016627-C041-4B72-AD66-76B24E241B89}" type="presParOf" srcId="{D3FAF608-858C-4DAA-A2E6-0488FD687C34}" destId="{61F4D816-9E95-4937-A079-F442D7F2AFBD}" srcOrd="5" destOrd="0" presId="urn:microsoft.com/office/officeart/2005/8/layout/list1"/>
    <dgm:cxn modelId="{19FBF746-14C6-4058-96E3-87BF2FB26704}" type="presParOf" srcId="{D3FAF608-858C-4DAA-A2E6-0488FD687C34}" destId="{B8FD8242-1C7C-4621-AE3E-9A4A566FD7CD}" srcOrd="6" destOrd="0" presId="urn:microsoft.com/office/officeart/2005/8/layout/list1"/>
    <dgm:cxn modelId="{A04284EC-C362-4091-8A8D-54E249617923}" type="presParOf" srcId="{D3FAF608-858C-4DAA-A2E6-0488FD687C34}" destId="{64EB47BB-A8C4-4BBE-AD8B-02BAAAAFD343}" srcOrd="7" destOrd="0" presId="urn:microsoft.com/office/officeart/2005/8/layout/list1"/>
    <dgm:cxn modelId="{CE53518B-78C4-49D1-A15F-9102715D779B}" type="presParOf" srcId="{D3FAF608-858C-4DAA-A2E6-0488FD687C34}" destId="{A694221A-E1EB-4F41-859F-F11B3E2BD5BA}" srcOrd="8" destOrd="0" presId="urn:microsoft.com/office/officeart/2005/8/layout/list1"/>
    <dgm:cxn modelId="{43589003-12B5-404B-A8C3-5F6D02639544}" type="presParOf" srcId="{A694221A-E1EB-4F41-859F-F11B3E2BD5BA}" destId="{A522200B-5C64-49F5-8653-551B0A598696}" srcOrd="0" destOrd="0" presId="urn:microsoft.com/office/officeart/2005/8/layout/list1"/>
    <dgm:cxn modelId="{2D38316C-F1B4-49B8-A900-DFACF3564289}" type="presParOf" srcId="{A694221A-E1EB-4F41-859F-F11B3E2BD5BA}" destId="{E981780F-A919-44ED-88BE-98D2D198C851}" srcOrd="1" destOrd="0" presId="urn:microsoft.com/office/officeart/2005/8/layout/list1"/>
    <dgm:cxn modelId="{A9EE5D50-8CD9-4768-8C7B-8B507CEA741E}" type="presParOf" srcId="{D3FAF608-858C-4DAA-A2E6-0488FD687C34}" destId="{913F32A7-AAD8-442F-A988-16E41DC6B8EB}" srcOrd="9" destOrd="0" presId="urn:microsoft.com/office/officeart/2005/8/layout/list1"/>
    <dgm:cxn modelId="{C20D4470-0549-4A51-955B-E51FE8FB73DE}" type="presParOf" srcId="{D3FAF608-858C-4DAA-A2E6-0488FD687C34}" destId="{AEFDB06D-918F-4AFA-96F7-9BA7C1715509}" srcOrd="10" destOrd="0" presId="urn:microsoft.com/office/officeart/2005/8/layout/list1"/>
    <dgm:cxn modelId="{8D7EE5FC-BB35-4B20-BC7D-88ABF85DB8A5}" type="presParOf" srcId="{D3FAF608-858C-4DAA-A2E6-0488FD687C34}" destId="{F2BA3B9B-F2EA-4ED5-B74A-2B05AE83F464}" srcOrd="11" destOrd="0" presId="urn:microsoft.com/office/officeart/2005/8/layout/list1"/>
    <dgm:cxn modelId="{E8FFCF71-8A99-4201-9A46-6F3DADBCA048}" type="presParOf" srcId="{D3FAF608-858C-4DAA-A2E6-0488FD687C34}" destId="{65BF0005-10A2-4329-94C9-D23825979A3E}" srcOrd="12" destOrd="0" presId="urn:microsoft.com/office/officeart/2005/8/layout/list1"/>
    <dgm:cxn modelId="{BD2B5790-D23E-4FAE-B19D-B27205C4EA62}" type="presParOf" srcId="{65BF0005-10A2-4329-94C9-D23825979A3E}" destId="{40BA26A2-2785-4DFE-AFEB-842F6E433A1A}" srcOrd="0" destOrd="0" presId="urn:microsoft.com/office/officeart/2005/8/layout/list1"/>
    <dgm:cxn modelId="{3436BB18-AD38-474B-B50B-F04A93C7E4A9}" type="presParOf" srcId="{65BF0005-10A2-4329-94C9-D23825979A3E}" destId="{857DFCAF-E151-40E7-941A-A19804ED8799}" srcOrd="1" destOrd="0" presId="urn:microsoft.com/office/officeart/2005/8/layout/list1"/>
    <dgm:cxn modelId="{F0242EE9-F51B-4308-B26A-EEDFC541A7B1}" type="presParOf" srcId="{D3FAF608-858C-4DAA-A2E6-0488FD687C34}" destId="{B2136F74-C8D9-44D6-88E4-C9DD9003AD78}" srcOrd="13" destOrd="0" presId="urn:microsoft.com/office/officeart/2005/8/layout/list1"/>
    <dgm:cxn modelId="{9E458637-97A8-4413-8250-CC2EBFEBE6BB}" type="presParOf" srcId="{D3FAF608-858C-4DAA-A2E6-0488FD687C34}" destId="{97FFFE8D-EAA5-447A-AACA-2B9DCF4CD5C5}"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CD24D0-2ADF-4008-BB4E-631C300B2D6F}">
      <dsp:nvSpPr>
        <dsp:cNvPr id="0" name=""/>
        <dsp:cNvSpPr/>
      </dsp:nvSpPr>
      <dsp:spPr>
        <a:xfrm>
          <a:off x="0" y="0"/>
          <a:ext cx="6768752" cy="81067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b="1" i="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Investimenti in beni strumentali</a:t>
          </a:r>
          <a:endParaRPr lang="it-IT" sz="1400" b="1" i="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434817" y="0"/>
        <a:ext cx="5333934" cy="810672"/>
      </dsp:txXfrm>
    </dsp:sp>
    <dsp:sp modelId="{7D5EF7EE-B628-4BD3-82A2-7FB65E5F33FF}">
      <dsp:nvSpPr>
        <dsp:cNvPr id="0" name=""/>
        <dsp:cNvSpPr/>
      </dsp:nvSpPr>
      <dsp:spPr>
        <a:xfrm>
          <a:off x="81067" y="81067"/>
          <a:ext cx="1353750" cy="64853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CBB14B0-7C01-453C-9D62-A6A5AB4CCE56}">
      <dsp:nvSpPr>
        <dsp:cNvPr id="0" name=""/>
        <dsp:cNvSpPr/>
      </dsp:nvSpPr>
      <dsp:spPr>
        <a:xfrm>
          <a:off x="0" y="891739"/>
          <a:ext cx="6768752" cy="81067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b="1" i="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Sviluppo piani di marketing</a:t>
          </a:r>
          <a:endParaRPr lang="it-IT" sz="1400" b="1" i="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434817" y="891739"/>
        <a:ext cx="5333934" cy="810672"/>
      </dsp:txXfrm>
    </dsp:sp>
    <dsp:sp modelId="{62CCE672-CCF0-4BE2-9180-F5B35C66129A}">
      <dsp:nvSpPr>
        <dsp:cNvPr id="0" name=""/>
        <dsp:cNvSpPr/>
      </dsp:nvSpPr>
      <dsp:spPr>
        <a:xfrm>
          <a:off x="81067" y="972807"/>
          <a:ext cx="1353750" cy="64853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80E25EF1-9C8F-4917-80FD-EB30C6A71269}">
      <dsp:nvSpPr>
        <dsp:cNvPr id="0" name=""/>
        <dsp:cNvSpPr/>
      </dsp:nvSpPr>
      <dsp:spPr>
        <a:xfrm>
          <a:off x="0" y="1783479"/>
          <a:ext cx="6768752" cy="810672"/>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b="1" i="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Business </a:t>
          </a:r>
          <a:r>
            <a:rPr lang="it-IT" sz="1400" b="1" i="1"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Process</a:t>
          </a:r>
          <a:r>
            <a:rPr lang="it-IT" sz="1400" b="1" i="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it-IT" sz="1400" b="1" i="1"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Re-Engeneering</a:t>
          </a:r>
          <a:endParaRPr lang="it-IT" sz="1400" b="1" i="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434817" y="1783479"/>
        <a:ext cx="5333934" cy="810672"/>
      </dsp:txXfrm>
    </dsp:sp>
    <dsp:sp modelId="{EBDDEEA3-2CA0-4F99-B4FA-3D188211D56D}">
      <dsp:nvSpPr>
        <dsp:cNvPr id="0" name=""/>
        <dsp:cNvSpPr/>
      </dsp:nvSpPr>
      <dsp:spPr>
        <a:xfrm>
          <a:off x="81067" y="1864547"/>
          <a:ext cx="1353750" cy="64853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EE03CBA7-05B2-4EA1-B5EF-ACF25A20D9DF}">
      <dsp:nvSpPr>
        <dsp:cNvPr id="0" name=""/>
        <dsp:cNvSpPr/>
      </dsp:nvSpPr>
      <dsp:spPr>
        <a:xfrm>
          <a:off x="0" y="2675219"/>
          <a:ext cx="6768752" cy="8106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it-IT" sz="1400" b="1" i="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l" defTabSz="622300">
            <a:lnSpc>
              <a:spcPct val="90000"/>
            </a:lnSpc>
            <a:spcBef>
              <a:spcPct val="0"/>
            </a:spcBef>
            <a:spcAft>
              <a:spcPct val="35000"/>
            </a:spcAft>
          </a:pPr>
          <a:r>
            <a:rPr lang="it-IT" sz="1400" b="1" i="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Acquisto/Cessione rami d’azienda</a:t>
          </a:r>
          <a:endParaRPr lang="it-IT" sz="1400" b="1" i="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it-IT" sz="1100" b="1" i="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1434817" y="2675219"/>
        <a:ext cx="5333934" cy="810672"/>
      </dsp:txXfrm>
    </dsp:sp>
    <dsp:sp modelId="{E9E723F0-C90E-451C-BB19-600902C59734}">
      <dsp:nvSpPr>
        <dsp:cNvPr id="0" name=""/>
        <dsp:cNvSpPr/>
      </dsp:nvSpPr>
      <dsp:spPr>
        <a:xfrm>
          <a:off x="81067" y="2756286"/>
          <a:ext cx="1353750" cy="64853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77B259-7935-4FA6-9060-81B153F0DF9A}">
      <dsp:nvSpPr>
        <dsp:cNvPr id="0" name=""/>
        <dsp:cNvSpPr/>
      </dsp:nvSpPr>
      <dsp:spPr>
        <a:xfrm rot="5400000">
          <a:off x="4625324" y="-1964203"/>
          <a:ext cx="542439" cy="4608512"/>
        </a:xfrm>
        <a:prstGeom prst="round2SameRect">
          <a:avLst/>
        </a:prstGeom>
        <a:solidFill>
          <a:srgbClr val="00B05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b="1" kern="1200" dirty="0" smtClean="0">
              <a:solidFill>
                <a:schemeClr val="bg1"/>
              </a:solidFill>
              <a:effectLst>
                <a:outerShdw blurRad="38100" dist="38100" dir="2700000" algn="tl">
                  <a:srgbClr val="000000">
                    <a:alpha val="43137"/>
                  </a:srgbClr>
                </a:outerShdw>
              </a:effectLst>
            </a:rPr>
            <a:t>E’ un valore monetario che influenza la redditività di un investimento</a:t>
          </a:r>
          <a:endParaRPr lang="it-IT" sz="1500" b="1" kern="1200" dirty="0">
            <a:solidFill>
              <a:schemeClr val="bg1"/>
            </a:solidFill>
            <a:effectLst>
              <a:outerShdw blurRad="38100" dist="38100" dir="2700000" algn="tl">
                <a:srgbClr val="000000">
                  <a:alpha val="43137"/>
                </a:srgbClr>
              </a:outerShdw>
            </a:effectLst>
          </a:endParaRPr>
        </a:p>
      </dsp:txBody>
      <dsp:txXfrm rot="5400000">
        <a:off x="4625324" y="-1964203"/>
        <a:ext cx="542439" cy="4608512"/>
      </dsp:txXfrm>
    </dsp:sp>
    <dsp:sp modelId="{44866842-4049-4B39-9409-C6E21037749D}">
      <dsp:nvSpPr>
        <dsp:cNvPr id="0" name=""/>
        <dsp:cNvSpPr/>
      </dsp:nvSpPr>
      <dsp:spPr>
        <a:xfrm>
          <a:off x="0" y="1027"/>
          <a:ext cx="2592288" cy="678049"/>
        </a:xfrm>
        <a:prstGeom prst="roundRect">
          <a:avLst/>
        </a:prstGeom>
        <a:solidFill>
          <a:srgbClr val="00B05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Incasso da cessione cespite</a:t>
          </a:r>
          <a:endParaRPr lang="it-IT" sz="1800" b="1" kern="1200" dirty="0">
            <a:effectLst>
              <a:outerShdw blurRad="38100" dist="38100" dir="2700000" algn="tl">
                <a:srgbClr val="000000">
                  <a:alpha val="43137"/>
                </a:srgbClr>
              </a:outerShdw>
            </a:effectLst>
          </a:endParaRPr>
        </a:p>
      </dsp:txBody>
      <dsp:txXfrm>
        <a:off x="0" y="1027"/>
        <a:ext cx="2592288" cy="678049"/>
      </dsp:txXfrm>
    </dsp:sp>
    <dsp:sp modelId="{85C626C2-F5E0-44EE-9B0B-2AB94BC7132A}">
      <dsp:nvSpPr>
        <dsp:cNvPr id="0" name=""/>
        <dsp:cNvSpPr/>
      </dsp:nvSpPr>
      <dsp:spPr>
        <a:xfrm rot="5400000">
          <a:off x="4625324" y="-1252252"/>
          <a:ext cx="542439" cy="4608512"/>
        </a:xfrm>
        <a:prstGeom prst="round2SameRect">
          <a:avLst/>
        </a:prstGeom>
        <a:solidFill>
          <a:srgbClr val="FF00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b="1" kern="1200" dirty="0" smtClean="0">
              <a:solidFill>
                <a:schemeClr val="bg1"/>
              </a:solidFill>
              <a:effectLst>
                <a:outerShdw blurRad="38100" dist="38100" dir="2700000" algn="tl">
                  <a:srgbClr val="000000">
                    <a:alpha val="43137"/>
                  </a:srgbClr>
                </a:outerShdw>
              </a:effectLst>
            </a:rPr>
            <a:t>E’ un valore  utile a fini contabili</a:t>
          </a:r>
          <a:endParaRPr lang="it-IT" sz="1500" b="1" kern="1200" dirty="0">
            <a:solidFill>
              <a:schemeClr val="bg1"/>
            </a:solidFill>
            <a:effectLst>
              <a:outerShdw blurRad="38100" dist="38100" dir="2700000" algn="tl">
                <a:srgbClr val="000000">
                  <a:alpha val="43137"/>
                </a:srgbClr>
              </a:outerShdw>
            </a:effectLst>
          </a:endParaRPr>
        </a:p>
      </dsp:txBody>
      <dsp:txXfrm rot="5400000">
        <a:off x="4625324" y="-1252252"/>
        <a:ext cx="542439" cy="4608512"/>
      </dsp:txXfrm>
    </dsp:sp>
    <dsp:sp modelId="{63EEF809-0255-4DD5-B970-A17CC1BBE317}">
      <dsp:nvSpPr>
        <dsp:cNvPr id="0" name=""/>
        <dsp:cNvSpPr/>
      </dsp:nvSpPr>
      <dsp:spPr>
        <a:xfrm>
          <a:off x="0" y="712979"/>
          <a:ext cx="2592288" cy="678049"/>
        </a:xfrm>
        <a:prstGeom prst="roundRect">
          <a:avLst/>
        </a:prstGeom>
        <a:solidFill>
          <a:srgbClr val="FF00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Valore residuo</a:t>
          </a:r>
          <a:endParaRPr lang="it-IT" sz="1800" b="1" kern="1200" dirty="0">
            <a:effectLst>
              <a:outerShdw blurRad="38100" dist="38100" dir="2700000" algn="tl">
                <a:srgbClr val="000000">
                  <a:alpha val="43137"/>
                </a:srgbClr>
              </a:outerShdw>
            </a:effectLst>
          </a:endParaRPr>
        </a:p>
      </dsp:txBody>
      <dsp:txXfrm>
        <a:off x="0" y="712979"/>
        <a:ext cx="2592288" cy="678049"/>
      </dsp:txXfrm>
    </dsp:sp>
    <dsp:sp modelId="{F4D70609-B087-4C54-941E-1D9770E52D05}">
      <dsp:nvSpPr>
        <dsp:cNvPr id="0" name=""/>
        <dsp:cNvSpPr/>
      </dsp:nvSpPr>
      <dsp:spPr>
        <a:xfrm rot="5400000">
          <a:off x="4625324" y="-540300"/>
          <a:ext cx="542439" cy="4608512"/>
        </a:xfrm>
        <a:prstGeom prst="round2SameRect">
          <a:avLst/>
        </a:prstGeom>
        <a:solidFill>
          <a:srgbClr val="FF00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b="1" kern="1200" dirty="0" smtClean="0">
              <a:solidFill>
                <a:schemeClr val="bg1"/>
              </a:solidFill>
              <a:effectLst>
                <a:outerShdw blurRad="38100" dist="38100" dir="2700000" algn="tl">
                  <a:srgbClr val="000000">
                    <a:alpha val="43137"/>
                  </a:srgbClr>
                </a:outerShdw>
              </a:effectLst>
            </a:rPr>
            <a:t>E’ un valore utile a fini contabili e fiscali</a:t>
          </a:r>
          <a:endParaRPr lang="it-IT" sz="1500" b="1" kern="1200" dirty="0">
            <a:solidFill>
              <a:schemeClr val="bg1"/>
            </a:solidFill>
            <a:effectLst>
              <a:outerShdw blurRad="38100" dist="38100" dir="2700000" algn="tl">
                <a:srgbClr val="000000">
                  <a:alpha val="43137"/>
                </a:srgbClr>
              </a:outerShdw>
            </a:effectLst>
          </a:endParaRPr>
        </a:p>
      </dsp:txBody>
      <dsp:txXfrm rot="5400000">
        <a:off x="4625324" y="-540300"/>
        <a:ext cx="542439" cy="4608512"/>
      </dsp:txXfrm>
    </dsp:sp>
    <dsp:sp modelId="{C254AE47-98C3-49AD-A518-E092C29D0F51}">
      <dsp:nvSpPr>
        <dsp:cNvPr id="0" name=""/>
        <dsp:cNvSpPr/>
      </dsp:nvSpPr>
      <dsp:spPr>
        <a:xfrm>
          <a:off x="0" y="1424931"/>
          <a:ext cx="2592288" cy="678049"/>
        </a:xfrm>
        <a:prstGeom prst="roundRect">
          <a:avLst/>
        </a:prstGeom>
        <a:solidFill>
          <a:srgbClr val="FF00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Plus/Minusvalenza</a:t>
          </a:r>
          <a:endParaRPr lang="it-IT" sz="1800" b="1" kern="1200" dirty="0">
            <a:effectLst>
              <a:outerShdw blurRad="38100" dist="38100" dir="2700000" algn="tl">
                <a:srgbClr val="000000">
                  <a:alpha val="43137"/>
                </a:srgbClr>
              </a:outerShdw>
            </a:effectLst>
          </a:endParaRPr>
        </a:p>
      </dsp:txBody>
      <dsp:txXfrm>
        <a:off x="0" y="1424931"/>
        <a:ext cx="2592288" cy="67804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5A96E-7669-4190-BA4A-D31BD9A4A0DF}">
      <dsp:nvSpPr>
        <dsp:cNvPr id="0" name=""/>
        <dsp:cNvSpPr/>
      </dsp:nvSpPr>
      <dsp:spPr>
        <a:xfrm rot="10800000">
          <a:off x="1451907" y="1283"/>
          <a:ext cx="4980073" cy="790111"/>
        </a:xfrm>
        <a:prstGeom prst="homePlate">
          <a:avLst/>
        </a:prstGeom>
        <a:solidFill>
          <a:srgbClr val="FF0000"/>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48417" tIns="137160" rIns="256032" bIns="137160" numCol="1" spcCol="1270" anchor="ctr" anchorCtr="0">
          <a:noAutofit/>
        </a:bodyPr>
        <a:lstStyle/>
        <a:p>
          <a:pPr lvl="0" algn="ctr" defTabSz="1600200">
            <a:lnSpc>
              <a:spcPct val="90000"/>
            </a:lnSpc>
            <a:spcBef>
              <a:spcPct val="0"/>
            </a:spcBef>
            <a:spcAft>
              <a:spcPct val="35000"/>
            </a:spcAft>
          </a:pPr>
          <a:r>
            <a:rPr lang="it-IT" sz="3600" b="1" kern="1200" dirty="0" smtClean="0">
              <a:effectLst>
                <a:outerShdw blurRad="38100" dist="38100" dir="2700000" algn="tl">
                  <a:srgbClr val="000000">
                    <a:alpha val="43137"/>
                  </a:srgbClr>
                </a:outerShdw>
              </a:effectLst>
            </a:rPr>
            <a:t>Banche</a:t>
          </a:r>
          <a:endParaRPr lang="it-IT" sz="3600" b="1" kern="1200" dirty="0">
            <a:effectLst>
              <a:outerShdw blurRad="38100" dist="38100" dir="2700000" algn="tl">
                <a:srgbClr val="000000">
                  <a:alpha val="43137"/>
                </a:srgbClr>
              </a:outerShdw>
            </a:effectLst>
          </a:endParaRPr>
        </a:p>
      </dsp:txBody>
      <dsp:txXfrm rot="10800000">
        <a:off x="1451907" y="1283"/>
        <a:ext cx="4980073" cy="790111"/>
      </dsp:txXfrm>
    </dsp:sp>
    <dsp:sp modelId="{92EBA09C-7287-48EB-8DD9-61BBAB05FFF6}">
      <dsp:nvSpPr>
        <dsp:cNvPr id="0" name=""/>
        <dsp:cNvSpPr/>
      </dsp:nvSpPr>
      <dsp:spPr>
        <a:xfrm>
          <a:off x="1056851" y="1283"/>
          <a:ext cx="790111" cy="790111"/>
        </a:xfrm>
        <a:prstGeom prst="ellipse">
          <a:avLst/>
        </a:prstGeom>
        <a:blipFill rotWithShape="0">
          <a:blip xmlns:r="http://schemas.openxmlformats.org/officeDocument/2006/relationships" r:embed="rId1"/>
          <a:stretch>
            <a:fillRect/>
          </a:stretch>
        </a:blipFill>
        <a:ln w="25400" cap="flat" cmpd="sng" algn="ctr">
          <a:noFill/>
          <a:prstDash val="solid"/>
        </a:ln>
        <a:effectLst>
          <a:outerShdw blurRad="225425" dist="50800" dir="5220000" algn="ctr" rotWithShape="0">
            <a:srgbClr val="000000">
              <a:alpha val="33000"/>
            </a:srgbClr>
          </a:outerShdw>
        </a:effectLst>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dsp:style>
    </dsp:sp>
    <dsp:sp modelId="{3CA20E62-FDED-4DEB-9BE3-65FF9D6812E2}">
      <dsp:nvSpPr>
        <dsp:cNvPr id="0" name=""/>
        <dsp:cNvSpPr/>
      </dsp:nvSpPr>
      <dsp:spPr>
        <a:xfrm rot="10800000">
          <a:off x="1451907" y="1027249"/>
          <a:ext cx="4980073" cy="790111"/>
        </a:xfrm>
        <a:prstGeom prst="homePlate">
          <a:avLst/>
        </a:prstGeom>
        <a:solidFill>
          <a:srgbClr val="002060"/>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48417" tIns="137160" rIns="256032" bIns="137160" numCol="1" spcCol="1270" anchor="ctr" anchorCtr="0">
          <a:noAutofit/>
        </a:bodyPr>
        <a:lstStyle/>
        <a:p>
          <a:pPr lvl="0" algn="ctr" defTabSz="1600200">
            <a:lnSpc>
              <a:spcPct val="90000"/>
            </a:lnSpc>
            <a:spcBef>
              <a:spcPct val="0"/>
            </a:spcBef>
            <a:spcAft>
              <a:spcPct val="35000"/>
            </a:spcAft>
          </a:pPr>
          <a:r>
            <a:rPr lang="it-IT" sz="3600" b="1" kern="1200" dirty="0" smtClean="0"/>
            <a:t>Contributi agevolati</a:t>
          </a:r>
          <a:endParaRPr lang="it-IT" sz="3600" b="1" kern="1200" dirty="0"/>
        </a:p>
      </dsp:txBody>
      <dsp:txXfrm rot="10800000">
        <a:off x="1451907" y="1027249"/>
        <a:ext cx="4980073" cy="790111"/>
      </dsp:txXfrm>
    </dsp:sp>
    <dsp:sp modelId="{6A75EC90-70BB-41BC-8BD2-45078E40F07F}">
      <dsp:nvSpPr>
        <dsp:cNvPr id="0" name=""/>
        <dsp:cNvSpPr/>
      </dsp:nvSpPr>
      <dsp:spPr>
        <a:xfrm>
          <a:off x="1056851" y="1027249"/>
          <a:ext cx="790111" cy="79011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25127B-3FC1-4F75-9840-230EE0CD06EE}">
      <dsp:nvSpPr>
        <dsp:cNvPr id="0" name=""/>
        <dsp:cNvSpPr/>
      </dsp:nvSpPr>
      <dsp:spPr>
        <a:xfrm rot="10800000">
          <a:off x="1451907" y="2053216"/>
          <a:ext cx="4980073" cy="790111"/>
        </a:xfrm>
        <a:prstGeom prst="homePlate">
          <a:avLst/>
        </a:prstGeom>
        <a:solidFill>
          <a:srgbClr val="00B050"/>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48417" tIns="137160" rIns="256032" bIns="137160" numCol="1" spcCol="1270" anchor="ctr" anchorCtr="0">
          <a:noAutofit/>
        </a:bodyPr>
        <a:lstStyle/>
        <a:p>
          <a:pPr lvl="0" algn="ctr" defTabSz="1600200">
            <a:lnSpc>
              <a:spcPct val="90000"/>
            </a:lnSpc>
            <a:spcBef>
              <a:spcPct val="0"/>
            </a:spcBef>
            <a:spcAft>
              <a:spcPct val="35000"/>
            </a:spcAft>
          </a:pPr>
          <a:r>
            <a:rPr lang="it-IT" sz="3600" b="1" kern="1200" dirty="0" smtClean="0">
              <a:effectLst>
                <a:outerShdw blurRad="38100" dist="38100" dir="2700000" algn="tl">
                  <a:srgbClr val="000000">
                    <a:alpha val="43137"/>
                  </a:srgbClr>
                </a:outerShdw>
              </a:effectLst>
            </a:rPr>
            <a:t>Venture capital</a:t>
          </a:r>
          <a:endParaRPr lang="it-IT" sz="3600" b="1" kern="1200" dirty="0">
            <a:effectLst>
              <a:outerShdw blurRad="38100" dist="38100" dir="2700000" algn="tl">
                <a:srgbClr val="000000">
                  <a:alpha val="43137"/>
                </a:srgbClr>
              </a:outerShdw>
            </a:effectLst>
          </a:endParaRPr>
        </a:p>
      </dsp:txBody>
      <dsp:txXfrm rot="10800000">
        <a:off x="1451907" y="2053216"/>
        <a:ext cx="4980073" cy="790111"/>
      </dsp:txXfrm>
    </dsp:sp>
    <dsp:sp modelId="{8E23E067-A32C-4200-99E1-3F8453E188A1}">
      <dsp:nvSpPr>
        <dsp:cNvPr id="0" name=""/>
        <dsp:cNvSpPr/>
      </dsp:nvSpPr>
      <dsp:spPr>
        <a:xfrm>
          <a:off x="1056851" y="2053216"/>
          <a:ext cx="790111" cy="790111"/>
        </a:xfrm>
        <a:prstGeom prst="ellipse">
          <a:avLst/>
        </a:prstGeom>
        <a:blipFill rotWithShape="0">
          <a:blip xmlns:r="http://schemas.openxmlformats.org/officeDocument/2006/relationships" r:embed="rId3"/>
          <a:stretch>
            <a:fillRect/>
          </a:stretch>
        </a:blipFill>
        <a:ln w="25400" cap="flat" cmpd="sng" algn="ctr">
          <a:noFill/>
          <a:prstDash val="solid"/>
        </a:ln>
        <a:effectLst>
          <a:outerShdw blurRad="225425" dist="50800" dir="5220000" algn="ctr" rotWithShape="0">
            <a:srgbClr val="000000">
              <a:alpha val="33000"/>
            </a:srgbClr>
          </a:outerShdw>
        </a:effectLst>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dsp:style>
    </dsp:sp>
    <dsp:sp modelId="{13D4F46D-1680-4D73-ABF1-C1C36568A3CC}">
      <dsp:nvSpPr>
        <dsp:cNvPr id="0" name=""/>
        <dsp:cNvSpPr/>
      </dsp:nvSpPr>
      <dsp:spPr>
        <a:xfrm rot="10800000">
          <a:off x="1451907" y="3079182"/>
          <a:ext cx="4980073" cy="790111"/>
        </a:xfrm>
        <a:prstGeom prst="homePlate">
          <a:avLst/>
        </a:prstGeom>
        <a:solidFill>
          <a:srgbClr val="00B0F0"/>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48417" tIns="137160" rIns="256032" bIns="137160" numCol="1" spcCol="1270" anchor="ctr" anchorCtr="0">
          <a:noAutofit/>
        </a:bodyPr>
        <a:lstStyle/>
        <a:p>
          <a:pPr lvl="0" algn="ctr" defTabSz="1600200">
            <a:lnSpc>
              <a:spcPct val="90000"/>
            </a:lnSpc>
            <a:spcBef>
              <a:spcPct val="0"/>
            </a:spcBef>
            <a:spcAft>
              <a:spcPct val="35000"/>
            </a:spcAft>
          </a:pPr>
          <a:r>
            <a:rPr lang="it-IT" sz="3600" b="1" kern="1200" dirty="0" smtClean="0">
              <a:effectLst>
                <a:outerShdw blurRad="38100" dist="38100" dir="2700000" algn="tl">
                  <a:srgbClr val="000000">
                    <a:alpha val="43137"/>
                  </a:srgbClr>
                </a:outerShdw>
              </a:effectLst>
            </a:rPr>
            <a:t>Angel capital</a:t>
          </a:r>
          <a:endParaRPr lang="it-IT" sz="3600" b="1" kern="1200" dirty="0">
            <a:effectLst>
              <a:outerShdw blurRad="38100" dist="38100" dir="2700000" algn="tl">
                <a:srgbClr val="000000">
                  <a:alpha val="43137"/>
                </a:srgbClr>
              </a:outerShdw>
            </a:effectLst>
          </a:endParaRPr>
        </a:p>
      </dsp:txBody>
      <dsp:txXfrm rot="10800000">
        <a:off x="1451907" y="3079182"/>
        <a:ext cx="4980073" cy="790111"/>
      </dsp:txXfrm>
    </dsp:sp>
    <dsp:sp modelId="{ABA45F5D-3066-4EFA-8CAC-57BFE9E938ED}">
      <dsp:nvSpPr>
        <dsp:cNvPr id="0" name=""/>
        <dsp:cNvSpPr/>
      </dsp:nvSpPr>
      <dsp:spPr>
        <a:xfrm>
          <a:off x="1056851" y="3079182"/>
          <a:ext cx="790111" cy="790111"/>
        </a:xfrm>
        <a:prstGeom prst="ellipse">
          <a:avLst/>
        </a:prstGeom>
        <a:blipFill rotWithShape="0">
          <a:blip xmlns:r="http://schemas.openxmlformats.org/officeDocument/2006/relationships" r:embed="rId4"/>
          <a:stretch>
            <a:fillRect/>
          </a:stretch>
        </a:blipFill>
        <a:ln w="25400" cap="flat" cmpd="sng" algn="ctr">
          <a:noFill/>
          <a:prstDash val="solid"/>
        </a:ln>
        <a:effectLst>
          <a:outerShdw blurRad="225425" dist="50800" dir="5220000" algn="ctr" rotWithShape="0">
            <a:srgbClr val="000000">
              <a:alpha val="33000"/>
            </a:srgbClr>
          </a:outerShdw>
        </a:effectLst>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dsp:style>
    </dsp:sp>
    <dsp:sp modelId="{6EA2328E-CEE4-43BC-A875-BA05592CAF61}">
      <dsp:nvSpPr>
        <dsp:cNvPr id="0" name=""/>
        <dsp:cNvSpPr/>
      </dsp:nvSpPr>
      <dsp:spPr>
        <a:xfrm rot="10800000">
          <a:off x="1451907" y="4105148"/>
          <a:ext cx="4980073" cy="790111"/>
        </a:xfrm>
        <a:prstGeom prst="homePlate">
          <a:avLst/>
        </a:prstGeom>
        <a:solidFill>
          <a:srgbClr val="7030A0"/>
        </a:solidFill>
        <a:ln w="25400"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48417" tIns="137160" rIns="256032" bIns="137160" numCol="1" spcCol="1270" anchor="ctr" anchorCtr="0">
          <a:noAutofit/>
        </a:bodyPr>
        <a:lstStyle/>
        <a:p>
          <a:pPr lvl="0" algn="ctr" defTabSz="1600200">
            <a:lnSpc>
              <a:spcPct val="90000"/>
            </a:lnSpc>
            <a:spcBef>
              <a:spcPct val="0"/>
            </a:spcBef>
            <a:spcAft>
              <a:spcPct val="35000"/>
            </a:spcAft>
          </a:pPr>
          <a:r>
            <a:rPr lang="it-IT" sz="3600" b="1" kern="1200" dirty="0" err="1" smtClean="0">
              <a:effectLst>
                <a:outerShdw blurRad="38100" dist="38100" dir="2700000" algn="tl">
                  <a:srgbClr val="000000">
                    <a:alpha val="43137"/>
                  </a:srgbClr>
                </a:outerShdw>
              </a:effectLst>
            </a:rPr>
            <a:t>Equity</a:t>
          </a:r>
          <a:endParaRPr lang="it-IT" sz="3600" b="1" kern="1200" dirty="0">
            <a:effectLst>
              <a:outerShdw blurRad="38100" dist="38100" dir="2700000" algn="tl">
                <a:srgbClr val="000000">
                  <a:alpha val="43137"/>
                </a:srgbClr>
              </a:outerShdw>
            </a:effectLst>
          </a:endParaRPr>
        </a:p>
      </dsp:txBody>
      <dsp:txXfrm rot="10800000">
        <a:off x="1451907" y="4105148"/>
        <a:ext cx="4980073" cy="790111"/>
      </dsp:txXfrm>
    </dsp:sp>
    <dsp:sp modelId="{940C280F-7866-4194-AD21-4ECD877AA79A}">
      <dsp:nvSpPr>
        <dsp:cNvPr id="0" name=""/>
        <dsp:cNvSpPr/>
      </dsp:nvSpPr>
      <dsp:spPr>
        <a:xfrm>
          <a:off x="1056851" y="4105148"/>
          <a:ext cx="790111" cy="790111"/>
        </a:xfrm>
        <a:prstGeom prst="ellipse">
          <a:avLst/>
        </a:prstGeom>
        <a:blipFill rotWithShape="0">
          <a:blip xmlns:r="http://schemas.openxmlformats.org/officeDocument/2006/relationships" r:embed="rId5"/>
          <a:stretch>
            <a:fillRect/>
          </a:stretch>
        </a:blipFill>
        <a:ln w="25400" cap="flat" cmpd="sng" algn="ctr">
          <a:noFill/>
          <a:prstDash val="solid"/>
        </a:ln>
        <a:effectLst>
          <a:outerShdw blurRad="225425" dist="50800" dir="5220000" algn="ctr" rotWithShape="0">
            <a:srgbClr val="000000">
              <a:alpha val="33000"/>
            </a:srgbClr>
          </a:outerShdw>
        </a:effectLst>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F6DC58-C0C7-4E82-BEC1-0C09B5FD0F8A}">
      <dsp:nvSpPr>
        <dsp:cNvPr id="0" name=""/>
        <dsp:cNvSpPr/>
      </dsp:nvSpPr>
      <dsp:spPr>
        <a:xfrm>
          <a:off x="0" y="0"/>
          <a:ext cx="8424936" cy="1026078"/>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kern="1200" dirty="0" smtClean="0"/>
            <a:t>Banche</a:t>
          </a:r>
          <a:endParaRPr lang="it-IT" sz="1400" kern="1200" dirty="0"/>
        </a:p>
        <a:p>
          <a:pPr marL="57150" lvl="1" indent="-57150" algn="l" defTabSz="488950">
            <a:lnSpc>
              <a:spcPct val="90000"/>
            </a:lnSpc>
            <a:spcBef>
              <a:spcPct val="0"/>
            </a:spcBef>
            <a:spcAft>
              <a:spcPct val="15000"/>
            </a:spcAft>
            <a:buChar char="••"/>
          </a:pPr>
          <a:r>
            <a:rPr lang="it-IT" sz="1100" b="1" kern="1200" dirty="0" smtClean="0">
              <a:effectLst>
                <a:outerShdw blurRad="38100" dist="38100" dir="2700000" algn="tl">
                  <a:srgbClr val="000000">
                    <a:alpha val="43137"/>
                  </a:srgbClr>
                </a:outerShdw>
              </a:effectLst>
            </a:rPr>
            <a:t>Mutui</a:t>
          </a:r>
          <a:endParaRPr lang="it-IT" sz="1100" b="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effectLst>
                <a:outerShdw blurRad="38100" dist="38100" dir="2700000" algn="tl">
                  <a:srgbClr val="000000">
                    <a:alpha val="43137"/>
                  </a:srgbClr>
                </a:outerShdw>
              </a:effectLst>
            </a:rPr>
            <a:t>Leasing</a:t>
          </a:r>
          <a:endParaRPr lang="it-IT" sz="1100" b="1" kern="1200" dirty="0">
            <a:effectLst>
              <a:outerShdw blurRad="38100" dist="38100" dir="2700000" algn="tl">
                <a:srgbClr val="000000">
                  <a:alpha val="43137"/>
                </a:srgbClr>
              </a:outerShdw>
            </a:effectLst>
          </a:endParaRPr>
        </a:p>
      </dsp:txBody>
      <dsp:txXfrm>
        <a:off x="1787595" y="0"/>
        <a:ext cx="6637340" cy="1026078"/>
      </dsp:txXfrm>
    </dsp:sp>
    <dsp:sp modelId="{23CC617D-7C33-4EEB-A20B-0CBF88B6B59C}">
      <dsp:nvSpPr>
        <dsp:cNvPr id="0" name=""/>
        <dsp:cNvSpPr/>
      </dsp:nvSpPr>
      <dsp:spPr>
        <a:xfrm>
          <a:off x="102607" y="102607"/>
          <a:ext cx="1684987" cy="820863"/>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DAB51C4-57B8-4205-8D79-BA355EFDBF12}">
      <dsp:nvSpPr>
        <dsp:cNvPr id="0" name=""/>
        <dsp:cNvSpPr/>
      </dsp:nvSpPr>
      <dsp:spPr>
        <a:xfrm>
          <a:off x="0" y="1128686"/>
          <a:ext cx="8424936" cy="1026078"/>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kern="1200" dirty="0" smtClean="0"/>
            <a:t>Contributi agevolati</a:t>
          </a:r>
          <a:endParaRPr lang="it-IT" sz="1400" kern="1200" dirty="0"/>
        </a:p>
        <a:p>
          <a:pPr marL="57150" lvl="1" indent="-57150" algn="l" defTabSz="488950">
            <a:lnSpc>
              <a:spcPct val="90000"/>
            </a:lnSpc>
            <a:spcBef>
              <a:spcPct val="0"/>
            </a:spcBef>
            <a:spcAft>
              <a:spcPct val="15000"/>
            </a:spcAft>
            <a:buChar char="••"/>
          </a:pPr>
          <a:r>
            <a:rPr lang="it-IT" sz="1100" b="1" kern="1200" dirty="0" smtClean="0">
              <a:effectLst>
                <a:outerShdw blurRad="38100" dist="38100" dir="2700000" algn="tl">
                  <a:srgbClr val="000000">
                    <a:alpha val="43137"/>
                  </a:srgbClr>
                </a:outerShdw>
              </a:effectLst>
            </a:rPr>
            <a:t>Conto capitale</a:t>
          </a:r>
          <a:endParaRPr lang="it-IT" sz="1100" b="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effectLst>
                <a:outerShdw blurRad="38100" dist="38100" dir="2700000" algn="tl">
                  <a:srgbClr val="000000">
                    <a:alpha val="43137"/>
                  </a:srgbClr>
                </a:outerShdw>
              </a:effectLst>
            </a:rPr>
            <a:t>Conto interessi</a:t>
          </a:r>
          <a:endParaRPr lang="it-IT" sz="1100" b="1" kern="1200" dirty="0">
            <a:effectLst>
              <a:outerShdw blurRad="38100" dist="38100" dir="2700000" algn="tl">
                <a:srgbClr val="000000">
                  <a:alpha val="43137"/>
                </a:srgbClr>
              </a:outerShdw>
            </a:effectLst>
          </a:endParaRPr>
        </a:p>
      </dsp:txBody>
      <dsp:txXfrm>
        <a:off x="1787595" y="1128686"/>
        <a:ext cx="6637340" cy="1026078"/>
      </dsp:txXfrm>
    </dsp:sp>
    <dsp:sp modelId="{D38853BE-0E5C-454A-BBEE-791F5CFD87EC}">
      <dsp:nvSpPr>
        <dsp:cNvPr id="0" name=""/>
        <dsp:cNvSpPr/>
      </dsp:nvSpPr>
      <dsp:spPr>
        <a:xfrm>
          <a:off x="102607" y="1231294"/>
          <a:ext cx="1684987" cy="820863"/>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F3EA592-E1DF-43E2-9FD5-374262B6DE6B}">
      <dsp:nvSpPr>
        <dsp:cNvPr id="0" name=""/>
        <dsp:cNvSpPr/>
      </dsp:nvSpPr>
      <dsp:spPr>
        <a:xfrm>
          <a:off x="0" y="2257373"/>
          <a:ext cx="8424936" cy="1026078"/>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kern="1200" dirty="0" smtClean="0"/>
            <a:t>Venture capital</a:t>
          </a:r>
          <a:endParaRPr lang="it-IT" sz="1400" kern="1200" dirty="0"/>
        </a:p>
        <a:p>
          <a:pPr marL="57150" lvl="1" indent="-57150" algn="l" defTabSz="488950">
            <a:lnSpc>
              <a:spcPct val="90000"/>
            </a:lnSpc>
            <a:spcBef>
              <a:spcPct val="0"/>
            </a:spcBef>
            <a:spcAft>
              <a:spcPct val="15000"/>
            </a:spcAft>
            <a:buChar char="••"/>
          </a:pPr>
          <a:r>
            <a:rPr lang="it-IT" sz="1100" b="1" i="0" u="none" kern="1200" dirty="0" smtClean="0">
              <a:solidFill>
                <a:schemeClr val="tx1"/>
              </a:solidFill>
              <a:effectLst>
                <a:outerShdw blurRad="38100" dist="38100" dir="2700000" algn="tl">
                  <a:srgbClr val="000000">
                    <a:alpha val="43137"/>
                  </a:srgbClr>
                </a:outerShdw>
              </a:effectLst>
            </a:rPr>
            <a:t>Il venture capital  è l'apporto di capitale di rischio da parte di un insieme di investitori che si riuniscono in un fondo comune per finanziare l'avvio o la crescita di un'attività in settori ad elevato potenziale di sviluppo, al fine di ricavarne una plusvalenza all’atto della cessione delle quote dell’impresa inizialmente acquisite.</a:t>
          </a:r>
          <a:endParaRPr lang="it-IT" sz="1100" kern="1200" dirty="0">
            <a:solidFill>
              <a:schemeClr val="tx1"/>
            </a:solidFill>
          </a:endParaRPr>
        </a:p>
      </dsp:txBody>
      <dsp:txXfrm>
        <a:off x="1787595" y="2257373"/>
        <a:ext cx="6637340" cy="1026078"/>
      </dsp:txXfrm>
    </dsp:sp>
    <dsp:sp modelId="{DFD6A5F8-92EF-404E-8B0B-A612385E2A71}">
      <dsp:nvSpPr>
        <dsp:cNvPr id="0" name=""/>
        <dsp:cNvSpPr/>
      </dsp:nvSpPr>
      <dsp:spPr>
        <a:xfrm>
          <a:off x="102607" y="2359981"/>
          <a:ext cx="1684987" cy="820863"/>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0E68CFA-D315-4086-BC80-EB81AB3FA116}">
      <dsp:nvSpPr>
        <dsp:cNvPr id="0" name=""/>
        <dsp:cNvSpPr/>
      </dsp:nvSpPr>
      <dsp:spPr>
        <a:xfrm>
          <a:off x="0" y="3386060"/>
          <a:ext cx="8424936" cy="1026078"/>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kern="1200" dirty="0" smtClean="0"/>
            <a:t>Angel Capital</a:t>
          </a:r>
          <a:endParaRPr lang="it-IT" sz="1400" kern="1200" dirty="0"/>
        </a:p>
        <a:p>
          <a:pPr marL="57150" lvl="1" indent="-57150" algn="l" defTabSz="488950">
            <a:lnSpc>
              <a:spcPct val="90000"/>
            </a:lnSpc>
            <a:spcBef>
              <a:spcPct val="0"/>
            </a:spcBef>
            <a:spcAft>
              <a:spcPct val="15000"/>
            </a:spcAft>
            <a:buChar char="••"/>
          </a:pPr>
          <a:r>
            <a:rPr lang="it-IT" sz="1100" b="1" i="0" u="none" kern="1200" dirty="0" smtClean="0">
              <a:solidFill>
                <a:schemeClr val="tx1"/>
              </a:solidFill>
              <a:effectLst>
                <a:outerShdw blurRad="38100" dist="38100" dir="2700000" algn="tl">
                  <a:srgbClr val="000000">
                    <a:alpha val="43137"/>
                  </a:srgbClr>
                </a:outerShdw>
              </a:effectLst>
            </a:rPr>
            <a:t>Business Angel sono singoli individui  che  desiderano acquisire parte di una società che opera in un business, spesso innovativo, rischioso ma ad alto rendimento atteso, con l'obiettivo di realizzare nel medio termine, 5-7 anni, delle plusvalenze dalla vendita, parziale o totale, della partecipazione iniziale.</a:t>
          </a:r>
          <a:endParaRPr lang="it-IT" sz="1100" b="1" i="0" u="none" kern="1200" dirty="0">
            <a:solidFill>
              <a:schemeClr val="tx1"/>
            </a:solidFill>
            <a:effectLst>
              <a:outerShdw blurRad="38100" dist="38100" dir="2700000" algn="tl">
                <a:srgbClr val="000000">
                  <a:alpha val="43137"/>
                </a:srgbClr>
              </a:outerShdw>
            </a:effectLst>
          </a:endParaRPr>
        </a:p>
      </dsp:txBody>
      <dsp:txXfrm>
        <a:off x="1787595" y="3386060"/>
        <a:ext cx="6637340" cy="1026078"/>
      </dsp:txXfrm>
    </dsp:sp>
    <dsp:sp modelId="{53EB5E1E-9024-4577-8BFC-D2B6746BB364}">
      <dsp:nvSpPr>
        <dsp:cNvPr id="0" name=""/>
        <dsp:cNvSpPr/>
      </dsp:nvSpPr>
      <dsp:spPr>
        <a:xfrm>
          <a:off x="102607" y="3488668"/>
          <a:ext cx="1684987" cy="820863"/>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132F443-D0C8-4E33-B46B-7BA6F38535BB}">
      <dsp:nvSpPr>
        <dsp:cNvPr id="0" name=""/>
        <dsp:cNvSpPr/>
      </dsp:nvSpPr>
      <dsp:spPr>
        <a:xfrm>
          <a:off x="0" y="4514746"/>
          <a:ext cx="8424936" cy="1026078"/>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kern="1200" dirty="0" err="1" smtClean="0"/>
            <a:t>Equity</a:t>
          </a:r>
          <a:endParaRPr lang="it-IT" sz="1400" kern="1200" dirty="0"/>
        </a:p>
        <a:p>
          <a:pPr marL="57150" lvl="1" indent="-57150" algn="l" defTabSz="488950">
            <a:lnSpc>
              <a:spcPct val="90000"/>
            </a:lnSpc>
            <a:spcBef>
              <a:spcPct val="0"/>
            </a:spcBef>
            <a:spcAft>
              <a:spcPct val="15000"/>
            </a:spcAft>
            <a:buChar char="••"/>
          </a:pPr>
          <a:r>
            <a:rPr lang="it-IT" sz="1100" b="1" kern="1200" dirty="0" smtClean="0">
              <a:effectLst>
                <a:outerShdw blurRad="38100" dist="38100" dir="2700000" algn="tl">
                  <a:srgbClr val="000000">
                    <a:alpha val="43137"/>
                  </a:srgbClr>
                </a:outerShdw>
              </a:effectLst>
            </a:rPr>
            <a:t>Versamento di capitale proprio e/o di soci</a:t>
          </a:r>
          <a:endParaRPr lang="it-IT" sz="1100" b="1" kern="1200" dirty="0">
            <a:effectLst>
              <a:outerShdw blurRad="38100" dist="38100" dir="2700000" algn="tl">
                <a:srgbClr val="000000">
                  <a:alpha val="43137"/>
                </a:srgbClr>
              </a:outerShdw>
            </a:effectLst>
          </a:endParaRPr>
        </a:p>
      </dsp:txBody>
      <dsp:txXfrm>
        <a:off x="1787595" y="4514746"/>
        <a:ext cx="6637340" cy="1026078"/>
      </dsp:txXfrm>
    </dsp:sp>
    <dsp:sp modelId="{B856A986-0117-4A88-A786-0AA2BB546801}">
      <dsp:nvSpPr>
        <dsp:cNvPr id="0" name=""/>
        <dsp:cNvSpPr/>
      </dsp:nvSpPr>
      <dsp:spPr>
        <a:xfrm>
          <a:off x="102607" y="4617354"/>
          <a:ext cx="1684987" cy="820863"/>
        </a:xfrm>
        <a:prstGeom prst="roundRect">
          <a:avLst>
            <a:gd name="adj" fmla="val 10000"/>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EBA13-9B36-47FF-91A1-449DCA0FC601}">
      <dsp:nvSpPr>
        <dsp:cNvPr id="0" name=""/>
        <dsp:cNvSpPr/>
      </dsp:nvSpPr>
      <dsp:spPr>
        <a:xfrm rot="5400000">
          <a:off x="-154009" y="159851"/>
          <a:ext cx="1026727" cy="7187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EBT</a:t>
          </a:r>
          <a:endParaRPr lang="it-IT" sz="1400" b="1" kern="1200" dirty="0">
            <a:solidFill>
              <a:schemeClr val="tx1"/>
            </a:solidFill>
            <a:effectLst>
              <a:outerShdw blurRad="38100" dist="38100" dir="2700000" algn="tl">
                <a:srgbClr val="000000">
                  <a:alpha val="43137"/>
                </a:srgbClr>
              </a:outerShdw>
            </a:effectLst>
          </a:endParaRPr>
        </a:p>
      </dsp:txBody>
      <dsp:txXfrm rot="5400000">
        <a:off x="-154009" y="159851"/>
        <a:ext cx="1026727" cy="718709"/>
      </dsp:txXfrm>
    </dsp:sp>
    <dsp:sp modelId="{07D43D54-0E60-470A-8BBE-AE60F230C9CE}">
      <dsp:nvSpPr>
        <dsp:cNvPr id="0" name=""/>
        <dsp:cNvSpPr/>
      </dsp:nvSpPr>
      <dsp:spPr>
        <a:xfrm rot="5400000">
          <a:off x="4310330" y="-3585779"/>
          <a:ext cx="667373" cy="785061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Risultato ante imposte</a:t>
          </a:r>
          <a:endParaRPr lang="it-IT" sz="1700" kern="1200" dirty="0"/>
        </a:p>
      </dsp:txBody>
      <dsp:txXfrm rot="5400000">
        <a:off x="4310330" y="-3585779"/>
        <a:ext cx="667373" cy="7850615"/>
      </dsp:txXfrm>
    </dsp:sp>
    <dsp:sp modelId="{08804DE5-48C5-4F9D-8517-3545CC17ED48}">
      <dsp:nvSpPr>
        <dsp:cNvPr id="0" name=""/>
        <dsp:cNvSpPr/>
      </dsp:nvSpPr>
      <dsp:spPr>
        <a:xfrm rot="5400000">
          <a:off x="-154009" y="1089895"/>
          <a:ext cx="1026727" cy="7187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Costi</a:t>
          </a:r>
          <a:endParaRPr lang="it-IT" sz="1400" b="1" kern="1200" dirty="0">
            <a:solidFill>
              <a:schemeClr val="tx1"/>
            </a:solidFill>
            <a:effectLst>
              <a:outerShdw blurRad="38100" dist="38100" dir="2700000" algn="tl">
                <a:srgbClr val="000000">
                  <a:alpha val="43137"/>
                </a:srgbClr>
              </a:outerShdw>
            </a:effectLst>
          </a:endParaRPr>
        </a:p>
      </dsp:txBody>
      <dsp:txXfrm rot="5400000">
        <a:off x="-154009" y="1089895"/>
        <a:ext cx="1026727" cy="718709"/>
      </dsp:txXfrm>
    </dsp:sp>
    <dsp:sp modelId="{6C59DDA1-CC19-4AEA-BDFF-2E70DD88CEE6}">
      <dsp:nvSpPr>
        <dsp:cNvPr id="0" name=""/>
        <dsp:cNvSpPr/>
      </dsp:nvSpPr>
      <dsp:spPr>
        <a:xfrm rot="5400000">
          <a:off x="4310330" y="-2655735"/>
          <a:ext cx="667373" cy="785061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Indeducibili: ICI, tassa sui rifiuti...</a:t>
          </a:r>
          <a:endParaRPr lang="it-IT" sz="1700" kern="1200" dirty="0"/>
        </a:p>
        <a:p>
          <a:pPr marL="171450" lvl="1" indent="-171450" algn="l" defTabSz="755650">
            <a:lnSpc>
              <a:spcPct val="90000"/>
            </a:lnSpc>
            <a:spcBef>
              <a:spcPct val="0"/>
            </a:spcBef>
            <a:spcAft>
              <a:spcPct val="15000"/>
            </a:spcAft>
            <a:buChar char="••"/>
          </a:pPr>
          <a:r>
            <a:rPr lang="it-IT" sz="1700" kern="1200" dirty="0" err="1" smtClean="0"/>
            <a:t>Parz</a:t>
          </a:r>
          <a:r>
            <a:rPr lang="it-IT" sz="1700" kern="1200" dirty="0" smtClean="0"/>
            <a:t>. Deducibili: 50% manutenzioni, benzine, 20% telefoniche</a:t>
          </a:r>
          <a:endParaRPr lang="it-IT" sz="1700" kern="1200" dirty="0"/>
        </a:p>
      </dsp:txBody>
      <dsp:txXfrm rot="5400000">
        <a:off x="4310330" y="-2655735"/>
        <a:ext cx="667373" cy="7850615"/>
      </dsp:txXfrm>
    </dsp:sp>
    <dsp:sp modelId="{7F11F880-0F5E-4EB7-90B6-9186787D1BED}">
      <dsp:nvSpPr>
        <dsp:cNvPr id="0" name=""/>
        <dsp:cNvSpPr/>
      </dsp:nvSpPr>
      <dsp:spPr>
        <a:xfrm rot="5400000">
          <a:off x="-154009" y="2019939"/>
          <a:ext cx="1026727" cy="7187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Crediti</a:t>
          </a:r>
          <a:endParaRPr lang="it-IT" sz="1400" b="1" kern="1200" dirty="0">
            <a:solidFill>
              <a:schemeClr val="tx1"/>
            </a:solidFill>
            <a:effectLst>
              <a:outerShdw blurRad="38100" dist="38100" dir="2700000" algn="tl">
                <a:srgbClr val="000000">
                  <a:alpha val="43137"/>
                </a:srgbClr>
              </a:outerShdw>
            </a:effectLst>
          </a:endParaRPr>
        </a:p>
      </dsp:txBody>
      <dsp:txXfrm rot="5400000">
        <a:off x="-154009" y="2019939"/>
        <a:ext cx="1026727" cy="718709"/>
      </dsp:txXfrm>
    </dsp:sp>
    <dsp:sp modelId="{80684BF4-246A-45BC-AB20-6B855D4CBB17}">
      <dsp:nvSpPr>
        <dsp:cNvPr id="0" name=""/>
        <dsp:cNvSpPr/>
      </dsp:nvSpPr>
      <dsp:spPr>
        <a:xfrm rot="5400000">
          <a:off x="4310330" y="-1725691"/>
          <a:ext cx="667373" cy="785061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Ammessi in deduzione solo nella misura del 0,5% dei crediti complessivi a bilancio </a:t>
          </a:r>
          <a:endParaRPr lang="it-IT" sz="1700" kern="1200" dirty="0"/>
        </a:p>
        <a:p>
          <a:pPr marL="171450" lvl="1" indent="-171450" algn="l" defTabSz="755650">
            <a:lnSpc>
              <a:spcPct val="90000"/>
            </a:lnSpc>
            <a:spcBef>
              <a:spcPct val="0"/>
            </a:spcBef>
            <a:spcAft>
              <a:spcPct val="15000"/>
            </a:spcAft>
            <a:buChar char="••"/>
          </a:pPr>
          <a:r>
            <a:rPr lang="it-IT" sz="1700" kern="1200" dirty="0" smtClean="0"/>
            <a:t>Il fondo svalutazione crediti non  deve essere superiore al 5% del totale crediti</a:t>
          </a:r>
          <a:endParaRPr lang="it-IT" sz="1700" kern="1200" dirty="0"/>
        </a:p>
      </dsp:txBody>
      <dsp:txXfrm rot="5400000">
        <a:off x="4310330" y="-1725691"/>
        <a:ext cx="667373" cy="7850615"/>
      </dsp:txXfrm>
    </dsp:sp>
    <dsp:sp modelId="{5B0DEF15-D7C0-4D9A-884C-476E51EBC6A0}">
      <dsp:nvSpPr>
        <dsp:cNvPr id="0" name=""/>
        <dsp:cNvSpPr/>
      </dsp:nvSpPr>
      <dsp:spPr>
        <a:xfrm rot="5400000">
          <a:off x="-154009" y="2949983"/>
          <a:ext cx="1026727" cy="7187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Plus</a:t>
          </a:r>
          <a:endParaRPr lang="it-IT" sz="1400" b="1" kern="1200" dirty="0">
            <a:solidFill>
              <a:schemeClr val="tx1"/>
            </a:solidFill>
            <a:effectLst>
              <a:outerShdw blurRad="38100" dist="38100" dir="2700000" algn="tl">
                <a:srgbClr val="000000">
                  <a:alpha val="43137"/>
                </a:srgbClr>
              </a:outerShdw>
            </a:effectLst>
          </a:endParaRPr>
        </a:p>
      </dsp:txBody>
      <dsp:txXfrm rot="5400000">
        <a:off x="-154009" y="2949983"/>
        <a:ext cx="1026727" cy="718709"/>
      </dsp:txXfrm>
    </dsp:sp>
    <dsp:sp modelId="{F385D4FA-6EA7-42FE-B38D-CB0BEED5F38B}">
      <dsp:nvSpPr>
        <dsp:cNvPr id="0" name=""/>
        <dsp:cNvSpPr/>
      </dsp:nvSpPr>
      <dsp:spPr>
        <a:xfrm rot="5400000">
          <a:off x="4310330" y="-795647"/>
          <a:ext cx="667373" cy="785061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Possibilità di rateizzare la plusvalenza apportando variazioni in diminuzione per un massimo di cinque anni al fine di calmierare l’effetto fiscale</a:t>
          </a:r>
          <a:endParaRPr lang="it-IT" sz="1700" kern="1200" dirty="0"/>
        </a:p>
      </dsp:txBody>
      <dsp:txXfrm rot="5400000">
        <a:off x="4310330" y="-795647"/>
        <a:ext cx="667373" cy="7850615"/>
      </dsp:txXfrm>
    </dsp:sp>
    <dsp:sp modelId="{4984B1E0-016C-4976-B19D-C0C5FB8B524E}">
      <dsp:nvSpPr>
        <dsp:cNvPr id="0" name=""/>
        <dsp:cNvSpPr/>
      </dsp:nvSpPr>
      <dsp:spPr>
        <a:xfrm rot="5400000">
          <a:off x="-154009" y="3880027"/>
          <a:ext cx="1026727" cy="7187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err="1" smtClean="0">
              <a:solidFill>
                <a:schemeClr val="tx1"/>
              </a:solidFill>
              <a:effectLst>
                <a:outerShdw blurRad="38100" dist="38100" dir="2700000" algn="tl">
                  <a:srgbClr val="000000">
                    <a:alpha val="43137"/>
                  </a:srgbClr>
                </a:outerShdw>
              </a:effectLst>
            </a:rPr>
            <a:t>Int</a:t>
          </a:r>
          <a:r>
            <a:rPr lang="it-IT" sz="1400" b="1" kern="1200" dirty="0" smtClean="0">
              <a:solidFill>
                <a:schemeClr val="tx1"/>
              </a:solidFill>
              <a:effectLst>
                <a:outerShdw blurRad="38100" dist="38100" dir="2700000" algn="tl">
                  <a:srgbClr val="000000">
                    <a:alpha val="43137"/>
                  </a:srgbClr>
                </a:outerShdw>
              </a:effectLst>
            </a:rPr>
            <a:t>. passivi</a:t>
          </a:r>
          <a:endParaRPr lang="it-IT" sz="1400" b="1" kern="1200" dirty="0">
            <a:solidFill>
              <a:schemeClr val="tx1"/>
            </a:solidFill>
            <a:effectLst>
              <a:outerShdw blurRad="38100" dist="38100" dir="2700000" algn="tl">
                <a:srgbClr val="000000">
                  <a:alpha val="43137"/>
                </a:srgbClr>
              </a:outerShdw>
            </a:effectLst>
          </a:endParaRPr>
        </a:p>
      </dsp:txBody>
      <dsp:txXfrm rot="5400000">
        <a:off x="-154009" y="3880027"/>
        <a:ext cx="1026727" cy="718709"/>
      </dsp:txXfrm>
    </dsp:sp>
    <dsp:sp modelId="{EE15DFE5-0138-4324-A008-C1258AE87AE4}">
      <dsp:nvSpPr>
        <dsp:cNvPr id="0" name=""/>
        <dsp:cNvSpPr/>
      </dsp:nvSpPr>
      <dsp:spPr>
        <a:xfrm rot="5400000">
          <a:off x="4310155" y="134572"/>
          <a:ext cx="667723" cy="785061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Deducibili  fino a concorrenza degli interessi attivi e, per la parte eccedente, fino al 30% del ROL.</a:t>
          </a:r>
          <a:endParaRPr lang="it-IT" sz="1700" kern="1200" dirty="0"/>
        </a:p>
      </dsp:txBody>
      <dsp:txXfrm rot="5400000">
        <a:off x="4310155" y="134572"/>
        <a:ext cx="667723" cy="7850615"/>
      </dsp:txXfrm>
    </dsp:sp>
    <dsp:sp modelId="{F0904100-3D9A-4CA3-88DC-07AF624E6B89}">
      <dsp:nvSpPr>
        <dsp:cNvPr id="0" name=""/>
        <dsp:cNvSpPr/>
      </dsp:nvSpPr>
      <dsp:spPr>
        <a:xfrm rot="5400000">
          <a:off x="-154009" y="4810071"/>
          <a:ext cx="1026727" cy="7187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dirty="0" err="1" smtClean="0">
              <a:solidFill>
                <a:schemeClr val="tx1"/>
              </a:solidFill>
              <a:effectLst>
                <a:outerShdw blurRad="38100" dist="38100" dir="2700000" algn="tl">
                  <a:srgbClr val="000000">
                    <a:alpha val="43137"/>
                  </a:srgbClr>
                </a:outerShdw>
              </a:effectLst>
            </a:rPr>
            <a:t>Ammin</a:t>
          </a:r>
          <a:r>
            <a:rPr lang="it-IT" sz="1400" b="1" kern="1200" dirty="0" smtClean="0">
              <a:solidFill>
                <a:schemeClr val="tx1"/>
              </a:solidFill>
              <a:effectLst>
                <a:outerShdw blurRad="38100" dist="38100" dir="2700000" algn="tl">
                  <a:srgbClr val="000000">
                    <a:alpha val="43137"/>
                  </a:srgbClr>
                </a:outerShdw>
              </a:effectLst>
            </a:rPr>
            <a:t>.</a:t>
          </a:r>
          <a:endParaRPr lang="it-IT" sz="1400" b="1" kern="1200" dirty="0">
            <a:solidFill>
              <a:schemeClr val="tx1"/>
            </a:solidFill>
            <a:effectLst>
              <a:outerShdw blurRad="38100" dist="38100" dir="2700000" algn="tl">
                <a:srgbClr val="000000">
                  <a:alpha val="43137"/>
                </a:srgbClr>
              </a:outerShdw>
            </a:effectLst>
          </a:endParaRPr>
        </a:p>
      </dsp:txBody>
      <dsp:txXfrm rot="5400000">
        <a:off x="-154009" y="4810071"/>
        <a:ext cx="1026727" cy="718709"/>
      </dsp:txXfrm>
    </dsp:sp>
    <dsp:sp modelId="{F3CDD7BB-95C2-4208-8734-AC22073F7E73}">
      <dsp:nvSpPr>
        <dsp:cNvPr id="0" name=""/>
        <dsp:cNvSpPr/>
      </dsp:nvSpPr>
      <dsp:spPr>
        <a:xfrm rot="5400000">
          <a:off x="4310330" y="1064441"/>
          <a:ext cx="667373" cy="785061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Compenso amministratori deducibile solo all’effettiva erogazione</a:t>
          </a:r>
          <a:endParaRPr lang="it-IT" sz="1700" kern="1200" dirty="0"/>
        </a:p>
      </dsp:txBody>
      <dsp:txXfrm rot="5400000">
        <a:off x="4310330" y="1064441"/>
        <a:ext cx="667373" cy="785061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2DA6C2-9BDC-4AD9-82E8-4FC397EDB175}">
      <dsp:nvSpPr>
        <dsp:cNvPr id="0" name=""/>
        <dsp:cNvSpPr/>
      </dsp:nvSpPr>
      <dsp:spPr>
        <a:xfrm rot="14070526">
          <a:off x="-708845" y="1927410"/>
          <a:ext cx="3982376" cy="1383026"/>
        </a:xfrm>
        <a:prstGeom prst="ellipse">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6EC32DCE-0BB9-48DE-A0F6-4FDFAFE279F8}">
      <dsp:nvSpPr>
        <dsp:cNvPr id="0" name=""/>
        <dsp:cNvSpPr/>
      </dsp:nvSpPr>
      <dsp:spPr>
        <a:xfrm rot="14193585" flipH="1">
          <a:off x="3427152" y="745313"/>
          <a:ext cx="506085" cy="374785"/>
        </a:xfrm>
        <a:prstGeom prst="down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dsp:spPr>
      <dsp:style>
        <a:lnRef idx="1">
          <a:schemeClr val="accent4"/>
        </a:lnRef>
        <a:fillRef idx="3">
          <a:schemeClr val="accent4"/>
        </a:fillRef>
        <a:effectRef idx="2">
          <a:schemeClr val="accent4"/>
        </a:effectRef>
        <a:fontRef idx="minor">
          <a:schemeClr val="lt1"/>
        </a:fontRef>
      </dsp:style>
    </dsp:sp>
    <dsp:sp modelId="{A83FA6E3-3EEE-467D-8262-F6E7EF3DA42B}">
      <dsp:nvSpPr>
        <dsp:cNvPr id="0" name=""/>
        <dsp:cNvSpPr/>
      </dsp:nvSpPr>
      <dsp:spPr>
        <a:xfrm>
          <a:off x="4032432" y="323822"/>
          <a:ext cx="1773843" cy="43909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Imposte correnti</a:t>
          </a:r>
          <a:endParaRPr lang="it-IT" sz="1400" b="1" kern="1200" dirty="0">
            <a:effectLst>
              <a:outerShdw blurRad="38100" dist="38100" dir="2700000" algn="tl">
                <a:srgbClr val="000000">
                  <a:alpha val="43137"/>
                </a:srgbClr>
              </a:outerShdw>
            </a:effectLst>
          </a:endParaRPr>
        </a:p>
      </dsp:txBody>
      <dsp:txXfrm>
        <a:off x="4032432" y="323822"/>
        <a:ext cx="1773843" cy="439098"/>
      </dsp:txXfrm>
    </dsp:sp>
    <dsp:sp modelId="{DFFEC3EE-CF05-4FE3-8163-4AEDF800F6B4}">
      <dsp:nvSpPr>
        <dsp:cNvPr id="0" name=""/>
        <dsp:cNvSpPr/>
      </dsp:nvSpPr>
      <dsp:spPr>
        <a:xfrm>
          <a:off x="2074151" y="1101144"/>
          <a:ext cx="1389201" cy="1389201"/>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it-IT" sz="3400" kern="1200" dirty="0" err="1" smtClean="0"/>
            <a:t>Var</a:t>
          </a:r>
          <a:r>
            <a:rPr lang="it-IT" sz="3400" kern="1200" dirty="0" smtClean="0"/>
            <a:t>. -</a:t>
          </a:r>
          <a:endParaRPr lang="it-IT" sz="3400" kern="1200" dirty="0"/>
        </a:p>
      </dsp:txBody>
      <dsp:txXfrm>
        <a:off x="2074151" y="1101144"/>
        <a:ext cx="1389201" cy="1389201"/>
      </dsp:txXfrm>
    </dsp:sp>
    <dsp:sp modelId="{6FD4C536-C9B9-459C-8CA9-5E5138A83F9D}">
      <dsp:nvSpPr>
        <dsp:cNvPr id="0" name=""/>
        <dsp:cNvSpPr/>
      </dsp:nvSpPr>
      <dsp:spPr>
        <a:xfrm>
          <a:off x="641098" y="1101154"/>
          <a:ext cx="1389201" cy="1389201"/>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it-IT" sz="3400" kern="1200" dirty="0" err="1" smtClean="0"/>
            <a:t>Var</a:t>
          </a:r>
          <a:r>
            <a:rPr lang="it-IT" sz="3400" kern="1200" dirty="0" smtClean="0"/>
            <a:t>.+</a:t>
          </a:r>
          <a:endParaRPr lang="it-IT" sz="3400" kern="1200" dirty="0"/>
        </a:p>
      </dsp:txBody>
      <dsp:txXfrm>
        <a:off x="641098" y="1101154"/>
        <a:ext cx="1389201" cy="1389201"/>
      </dsp:txXfrm>
    </dsp:sp>
    <dsp:sp modelId="{25FC0DDD-154D-4911-AFFA-3D46119A0671}">
      <dsp:nvSpPr>
        <dsp:cNvPr id="0" name=""/>
        <dsp:cNvSpPr/>
      </dsp:nvSpPr>
      <dsp:spPr>
        <a:xfrm>
          <a:off x="1368154" y="2183081"/>
          <a:ext cx="1389201" cy="1389201"/>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it-IT" sz="3400" kern="1200" dirty="0" smtClean="0"/>
            <a:t>EBT</a:t>
          </a:r>
          <a:endParaRPr lang="it-IT" sz="3400" kern="1200" dirty="0"/>
        </a:p>
      </dsp:txBody>
      <dsp:txXfrm>
        <a:off x="1368154" y="2183081"/>
        <a:ext cx="1389201" cy="1389201"/>
      </dsp:txXfrm>
    </dsp:sp>
    <dsp:sp modelId="{A95B66B1-FD68-4E5D-82A5-D150DCD026C3}">
      <dsp:nvSpPr>
        <dsp:cNvPr id="0" name=""/>
        <dsp:cNvSpPr/>
      </dsp:nvSpPr>
      <dsp:spPr>
        <a:xfrm rot="14061534">
          <a:off x="-140758" y="397736"/>
          <a:ext cx="4321959" cy="3457567"/>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5D4B0C-C09A-4645-99D8-C2C6B1D0218D}">
      <dsp:nvSpPr>
        <dsp:cNvPr id="0" name=""/>
        <dsp:cNvSpPr/>
      </dsp:nvSpPr>
      <dsp:spPr>
        <a:xfrm>
          <a:off x="0" y="310738"/>
          <a:ext cx="640871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87B3EC-6035-4CE6-AFFC-ED2DB8920387}">
      <dsp:nvSpPr>
        <dsp:cNvPr id="0" name=""/>
        <dsp:cNvSpPr/>
      </dsp:nvSpPr>
      <dsp:spPr>
        <a:xfrm>
          <a:off x="320435" y="104098"/>
          <a:ext cx="4486098" cy="4132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564" tIns="0" rIns="169564" bIns="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 Ricavi addizionali </a:t>
          </a:r>
          <a:endParaRPr lang="it-IT" sz="1400" b="1" kern="1200" dirty="0">
            <a:solidFill>
              <a:schemeClr val="tx1"/>
            </a:solidFill>
            <a:effectLst>
              <a:outerShdw blurRad="38100" dist="38100" dir="2700000" algn="tl">
                <a:srgbClr val="000000">
                  <a:alpha val="43137"/>
                </a:srgbClr>
              </a:outerShdw>
            </a:effectLst>
          </a:endParaRPr>
        </a:p>
      </dsp:txBody>
      <dsp:txXfrm>
        <a:off x="320435" y="104098"/>
        <a:ext cx="4486098" cy="413280"/>
      </dsp:txXfrm>
    </dsp:sp>
    <dsp:sp modelId="{EB3BF272-5224-4688-99CF-78B3E9BE3B63}">
      <dsp:nvSpPr>
        <dsp:cNvPr id="0" name=""/>
        <dsp:cNvSpPr/>
      </dsp:nvSpPr>
      <dsp:spPr>
        <a:xfrm>
          <a:off x="0" y="945778"/>
          <a:ext cx="640871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E87A04D-DA4C-4EA1-B733-9364373A26EA}">
      <dsp:nvSpPr>
        <dsp:cNvPr id="0" name=""/>
        <dsp:cNvSpPr/>
      </dsp:nvSpPr>
      <dsp:spPr>
        <a:xfrm>
          <a:off x="320435" y="739138"/>
          <a:ext cx="4486098" cy="4132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564" tIns="0" rIns="169564" bIns="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 Costi addizionali </a:t>
          </a:r>
          <a:endParaRPr lang="it-IT" sz="1400" b="1" kern="1200" dirty="0">
            <a:solidFill>
              <a:schemeClr val="tx1"/>
            </a:solidFill>
            <a:effectLst>
              <a:outerShdw blurRad="38100" dist="38100" dir="2700000" algn="tl">
                <a:srgbClr val="000000">
                  <a:alpha val="43137"/>
                </a:srgbClr>
              </a:outerShdw>
            </a:effectLst>
          </a:endParaRPr>
        </a:p>
      </dsp:txBody>
      <dsp:txXfrm>
        <a:off x="320435" y="739138"/>
        <a:ext cx="4486098" cy="413280"/>
      </dsp:txXfrm>
    </dsp:sp>
    <dsp:sp modelId="{F3CECE46-E64C-4B14-BB63-C79F261EC622}">
      <dsp:nvSpPr>
        <dsp:cNvPr id="0" name=""/>
        <dsp:cNvSpPr/>
      </dsp:nvSpPr>
      <dsp:spPr>
        <a:xfrm>
          <a:off x="0" y="1580818"/>
          <a:ext cx="640871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25A564-975F-4681-82FC-2BCBB5AB8B58}">
      <dsp:nvSpPr>
        <dsp:cNvPr id="0" name=""/>
        <dsp:cNvSpPr/>
      </dsp:nvSpPr>
      <dsp:spPr>
        <a:xfrm>
          <a:off x="320435" y="1374179"/>
          <a:ext cx="4486098" cy="4132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564" tIns="0" rIns="169564" bIns="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 Aumento delle efficienze</a:t>
          </a:r>
          <a:endParaRPr lang="it-IT" sz="1400" b="1" kern="1200" dirty="0">
            <a:solidFill>
              <a:schemeClr val="tx1"/>
            </a:solidFill>
            <a:effectLst>
              <a:outerShdw blurRad="38100" dist="38100" dir="2700000" algn="tl">
                <a:srgbClr val="000000">
                  <a:alpha val="43137"/>
                </a:srgbClr>
              </a:outerShdw>
            </a:effectLst>
          </a:endParaRPr>
        </a:p>
      </dsp:txBody>
      <dsp:txXfrm>
        <a:off x="320435" y="1374179"/>
        <a:ext cx="4486098" cy="413280"/>
      </dsp:txXfrm>
    </dsp:sp>
    <dsp:sp modelId="{3C317BDB-CE77-4A0F-BE63-B87E09817128}">
      <dsp:nvSpPr>
        <dsp:cNvPr id="0" name=""/>
        <dsp:cNvSpPr/>
      </dsp:nvSpPr>
      <dsp:spPr>
        <a:xfrm>
          <a:off x="0" y="2215858"/>
          <a:ext cx="640871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5C32CF-4F63-49E8-98FF-712BD3CA37F6}">
      <dsp:nvSpPr>
        <dsp:cNvPr id="0" name=""/>
        <dsp:cNvSpPr/>
      </dsp:nvSpPr>
      <dsp:spPr>
        <a:xfrm>
          <a:off x="320435" y="2009219"/>
          <a:ext cx="4486098" cy="4132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564" tIns="0" rIns="169564" bIns="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 Necessità di capitale circolante</a:t>
          </a:r>
          <a:endParaRPr lang="it-IT" sz="1400" b="1" kern="1200" dirty="0">
            <a:solidFill>
              <a:schemeClr val="tx1"/>
            </a:solidFill>
            <a:effectLst>
              <a:outerShdw blurRad="38100" dist="38100" dir="2700000" algn="tl">
                <a:srgbClr val="000000">
                  <a:alpha val="43137"/>
                </a:srgbClr>
              </a:outerShdw>
            </a:effectLst>
          </a:endParaRPr>
        </a:p>
      </dsp:txBody>
      <dsp:txXfrm>
        <a:off x="320435" y="2009219"/>
        <a:ext cx="4486098" cy="413280"/>
      </dsp:txXfrm>
    </dsp:sp>
    <dsp:sp modelId="{760E4C54-1AE1-4619-B039-7692C7E635E4}">
      <dsp:nvSpPr>
        <dsp:cNvPr id="0" name=""/>
        <dsp:cNvSpPr/>
      </dsp:nvSpPr>
      <dsp:spPr>
        <a:xfrm>
          <a:off x="0" y="2850899"/>
          <a:ext cx="640871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772A1D4-5CC2-4D88-841B-79D9761B4E39}">
      <dsp:nvSpPr>
        <dsp:cNvPr id="0" name=""/>
        <dsp:cNvSpPr/>
      </dsp:nvSpPr>
      <dsp:spPr>
        <a:xfrm>
          <a:off x="320435" y="2644258"/>
          <a:ext cx="4486098" cy="4132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564" tIns="0" rIns="169564" bIns="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 Non considerare i costi sommersi</a:t>
          </a:r>
          <a:endParaRPr lang="it-IT" sz="1400" b="1" kern="1200" dirty="0">
            <a:solidFill>
              <a:schemeClr val="tx1"/>
            </a:solidFill>
            <a:effectLst>
              <a:outerShdw blurRad="38100" dist="38100" dir="2700000" algn="tl">
                <a:srgbClr val="000000">
                  <a:alpha val="43137"/>
                </a:srgbClr>
              </a:outerShdw>
            </a:effectLst>
          </a:endParaRPr>
        </a:p>
      </dsp:txBody>
      <dsp:txXfrm>
        <a:off x="320435" y="2644258"/>
        <a:ext cx="4486098" cy="413280"/>
      </dsp:txXfrm>
    </dsp:sp>
    <dsp:sp modelId="{19CBF768-9DFE-4178-8007-978F23B93971}">
      <dsp:nvSpPr>
        <dsp:cNvPr id="0" name=""/>
        <dsp:cNvSpPr/>
      </dsp:nvSpPr>
      <dsp:spPr>
        <a:xfrm>
          <a:off x="0" y="3485939"/>
          <a:ext cx="640871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4AB3F6F-9DAA-4D11-84BB-FEA35518676C}">
      <dsp:nvSpPr>
        <dsp:cNvPr id="0" name=""/>
        <dsp:cNvSpPr/>
      </dsp:nvSpPr>
      <dsp:spPr>
        <a:xfrm>
          <a:off x="320435" y="3279299"/>
          <a:ext cx="4486098" cy="4132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564" tIns="0" rIns="169564" bIns="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 Considerare tutti gli effetti collaterali</a:t>
          </a:r>
          <a:endParaRPr lang="it-IT" sz="1400" b="1" kern="1200" dirty="0">
            <a:solidFill>
              <a:schemeClr val="tx1"/>
            </a:solidFill>
            <a:effectLst>
              <a:outerShdw blurRad="38100" dist="38100" dir="2700000" algn="tl">
                <a:srgbClr val="000000">
                  <a:alpha val="43137"/>
                </a:srgbClr>
              </a:outerShdw>
            </a:effectLst>
          </a:endParaRPr>
        </a:p>
      </dsp:txBody>
      <dsp:txXfrm>
        <a:off x="320435" y="3279299"/>
        <a:ext cx="4486098" cy="413280"/>
      </dsp:txXfrm>
    </dsp:sp>
    <dsp:sp modelId="{3AE51373-0A07-43F8-BF6F-869DEB35CADC}">
      <dsp:nvSpPr>
        <dsp:cNvPr id="0" name=""/>
        <dsp:cNvSpPr/>
      </dsp:nvSpPr>
      <dsp:spPr>
        <a:xfrm>
          <a:off x="0" y="4120979"/>
          <a:ext cx="640871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3A2135-E64D-45FD-80A6-F46316D6ADD7}">
      <dsp:nvSpPr>
        <dsp:cNvPr id="0" name=""/>
        <dsp:cNvSpPr/>
      </dsp:nvSpPr>
      <dsp:spPr>
        <a:xfrm>
          <a:off x="320435" y="3914338"/>
          <a:ext cx="4486098" cy="41328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9564" tIns="0" rIns="169564" bIns="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 Attenzione alla ripartizione dei costi comuni</a:t>
          </a:r>
          <a:endParaRPr lang="it-IT" sz="1400" b="1" kern="1200" dirty="0">
            <a:solidFill>
              <a:schemeClr val="tx1"/>
            </a:solidFill>
            <a:effectLst>
              <a:outerShdw blurRad="38100" dist="38100" dir="2700000" algn="tl">
                <a:srgbClr val="000000">
                  <a:alpha val="43137"/>
                </a:srgbClr>
              </a:outerShdw>
            </a:effectLst>
          </a:endParaRPr>
        </a:p>
      </dsp:txBody>
      <dsp:txXfrm>
        <a:off x="320435" y="3914338"/>
        <a:ext cx="4486098" cy="4132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90A596-6FB4-4BBA-B177-A69E37779396}">
      <dsp:nvSpPr>
        <dsp:cNvPr id="0" name=""/>
        <dsp:cNvSpPr/>
      </dsp:nvSpPr>
      <dsp:spPr>
        <a:xfrm>
          <a:off x="176096" y="1513"/>
          <a:ext cx="1480086" cy="1159969"/>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C.E. con investimento</a:t>
          </a:r>
          <a:endParaRPr lang="it-IT" sz="1400" b="1" kern="1200" dirty="0">
            <a:solidFill>
              <a:schemeClr val="tx1"/>
            </a:solidFill>
            <a:effectLst>
              <a:outerShdw blurRad="38100" dist="38100" dir="2700000" algn="tl">
                <a:srgbClr val="000000">
                  <a:alpha val="43137"/>
                </a:srgbClr>
              </a:outerShdw>
            </a:effectLst>
          </a:endParaRPr>
        </a:p>
      </dsp:txBody>
      <dsp:txXfrm>
        <a:off x="176096" y="1513"/>
        <a:ext cx="1480086" cy="1159969"/>
      </dsp:txXfrm>
    </dsp:sp>
    <dsp:sp modelId="{F0D57159-7842-4797-BCB9-801CB7CB477D}">
      <dsp:nvSpPr>
        <dsp:cNvPr id="0" name=""/>
        <dsp:cNvSpPr/>
      </dsp:nvSpPr>
      <dsp:spPr>
        <a:xfrm>
          <a:off x="579748" y="1255672"/>
          <a:ext cx="672782" cy="672782"/>
        </a:xfrm>
        <a:prstGeom prst="mathMinus">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solidFill>
              <a:sysClr val="windowText" lastClr="000000"/>
            </a:solidFill>
          </a:endParaRPr>
        </a:p>
      </dsp:txBody>
      <dsp:txXfrm>
        <a:off x="579748" y="1255672"/>
        <a:ext cx="672782" cy="672782"/>
      </dsp:txXfrm>
    </dsp:sp>
    <dsp:sp modelId="{2D64A941-3940-40D5-B549-63FC6983095B}">
      <dsp:nvSpPr>
        <dsp:cNvPr id="0" name=""/>
        <dsp:cNvSpPr/>
      </dsp:nvSpPr>
      <dsp:spPr>
        <a:xfrm>
          <a:off x="176096" y="2022644"/>
          <a:ext cx="1480086" cy="1159969"/>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C.E. status quo</a:t>
          </a:r>
          <a:endParaRPr lang="it-IT" sz="1400" b="1" kern="1200" dirty="0">
            <a:solidFill>
              <a:schemeClr val="tx1"/>
            </a:solidFill>
            <a:effectLst>
              <a:outerShdw blurRad="38100" dist="38100" dir="2700000" algn="tl">
                <a:srgbClr val="000000">
                  <a:alpha val="43137"/>
                </a:srgbClr>
              </a:outerShdw>
            </a:effectLst>
          </a:endParaRPr>
        </a:p>
      </dsp:txBody>
      <dsp:txXfrm>
        <a:off x="176096" y="2022644"/>
        <a:ext cx="1480086" cy="1159969"/>
      </dsp:txXfrm>
    </dsp:sp>
    <dsp:sp modelId="{9D483281-8916-410C-84E9-643AC73DBAEF}">
      <dsp:nvSpPr>
        <dsp:cNvPr id="0" name=""/>
        <dsp:cNvSpPr/>
      </dsp:nvSpPr>
      <dsp:spPr>
        <a:xfrm>
          <a:off x="1830178" y="1376309"/>
          <a:ext cx="368870" cy="431508"/>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solidFill>
              <a:sysClr val="windowText" lastClr="000000"/>
            </a:solidFill>
          </a:endParaRPr>
        </a:p>
      </dsp:txBody>
      <dsp:txXfrm>
        <a:off x="1830178" y="1376309"/>
        <a:ext cx="368870" cy="431508"/>
      </dsp:txXfrm>
    </dsp:sp>
    <dsp:sp modelId="{04647D80-001F-4F39-8882-C5C8D3C8E3CC}">
      <dsp:nvSpPr>
        <dsp:cNvPr id="0" name=""/>
        <dsp:cNvSpPr/>
      </dsp:nvSpPr>
      <dsp:spPr>
        <a:xfrm>
          <a:off x="2352164" y="432094"/>
          <a:ext cx="2319939" cy="231993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b="1" kern="1200" dirty="0" smtClean="0">
              <a:solidFill>
                <a:schemeClr val="tx1"/>
              </a:solidFill>
              <a:effectLst>
                <a:outerShdw blurRad="38100" dist="38100" dir="2700000" algn="tl">
                  <a:srgbClr val="000000">
                    <a:alpha val="43137"/>
                  </a:srgbClr>
                </a:outerShdw>
              </a:effectLst>
            </a:rPr>
            <a:t>C.E. differenziale</a:t>
          </a:r>
          <a:endParaRPr lang="it-IT" sz="2400" b="1" kern="1200" dirty="0">
            <a:solidFill>
              <a:schemeClr val="tx1"/>
            </a:solidFill>
            <a:effectLst>
              <a:outerShdw blurRad="38100" dist="38100" dir="2700000" algn="tl">
                <a:srgbClr val="000000">
                  <a:alpha val="43137"/>
                </a:srgbClr>
              </a:outerShdw>
            </a:effectLst>
          </a:endParaRPr>
        </a:p>
      </dsp:txBody>
      <dsp:txXfrm>
        <a:off x="2352164" y="432094"/>
        <a:ext cx="2319939" cy="231993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DBB571-3D45-4011-8F02-3E3D510AC985}">
      <dsp:nvSpPr>
        <dsp:cNvPr id="0" name=""/>
        <dsp:cNvSpPr/>
      </dsp:nvSpPr>
      <dsp:spPr>
        <a:xfrm>
          <a:off x="0" y="313859"/>
          <a:ext cx="3672408" cy="529200"/>
        </a:xfrm>
        <a:prstGeom prst="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8FA8B0F-710E-4137-A30A-AC7A6022842D}">
      <dsp:nvSpPr>
        <dsp:cNvPr id="0" name=""/>
        <dsp:cNvSpPr/>
      </dsp:nvSpPr>
      <dsp:spPr>
        <a:xfrm>
          <a:off x="183620" y="3899"/>
          <a:ext cx="2570685" cy="619920"/>
        </a:xfrm>
        <a:prstGeom prst="roundRect">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7166" tIns="0" rIns="97166" bIns="0" numCol="1" spcCol="1270" anchor="ctr" anchorCtr="0">
          <a:noAutofit/>
        </a:bodyPr>
        <a:lstStyle/>
        <a:p>
          <a:pPr lvl="0" algn="l" defTabSz="933450">
            <a:lnSpc>
              <a:spcPct val="90000"/>
            </a:lnSpc>
            <a:spcBef>
              <a:spcPct val="0"/>
            </a:spcBef>
            <a:spcAft>
              <a:spcPct val="35000"/>
            </a:spcAft>
          </a:pPr>
          <a:r>
            <a:rPr lang="it-IT" sz="2100" kern="1200" dirty="0" smtClean="0"/>
            <a:t>Ricavi differenziali</a:t>
          </a:r>
          <a:endParaRPr lang="it-IT" sz="2100" kern="1200" dirty="0"/>
        </a:p>
      </dsp:txBody>
      <dsp:txXfrm>
        <a:off x="183620" y="3899"/>
        <a:ext cx="2570685" cy="619920"/>
      </dsp:txXfrm>
    </dsp:sp>
    <dsp:sp modelId="{F3685913-0645-42B6-8679-BC57ACD418F1}">
      <dsp:nvSpPr>
        <dsp:cNvPr id="0" name=""/>
        <dsp:cNvSpPr/>
      </dsp:nvSpPr>
      <dsp:spPr>
        <a:xfrm>
          <a:off x="0" y="1266420"/>
          <a:ext cx="3672408" cy="529200"/>
        </a:xfrm>
        <a:prstGeom prst="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8F1B9F85-E0DA-4A89-8BE7-E4E9A4F70583}">
      <dsp:nvSpPr>
        <dsp:cNvPr id="0" name=""/>
        <dsp:cNvSpPr/>
      </dsp:nvSpPr>
      <dsp:spPr>
        <a:xfrm>
          <a:off x="183620" y="956459"/>
          <a:ext cx="2570685" cy="619920"/>
        </a:xfrm>
        <a:prstGeom prst="roundRect">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7166" tIns="0" rIns="97166" bIns="0" numCol="1" spcCol="1270" anchor="ctr" anchorCtr="0">
          <a:noAutofit/>
        </a:bodyPr>
        <a:lstStyle/>
        <a:p>
          <a:pPr lvl="0" algn="l" defTabSz="933450">
            <a:lnSpc>
              <a:spcPct val="90000"/>
            </a:lnSpc>
            <a:spcBef>
              <a:spcPct val="0"/>
            </a:spcBef>
            <a:spcAft>
              <a:spcPct val="35000"/>
            </a:spcAft>
          </a:pPr>
          <a:r>
            <a:rPr lang="it-IT" sz="2100" kern="1200" dirty="0" smtClean="0"/>
            <a:t>Costi differenziali</a:t>
          </a:r>
          <a:endParaRPr lang="it-IT" sz="2100" kern="1200" dirty="0"/>
        </a:p>
      </dsp:txBody>
      <dsp:txXfrm>
        <a:off x="183620" y="956459"/>
        <a:ext cx="2570685" cy="619920"/>
      </dsp:txXfrm>
    </dsp:sp>
    <dsp:sp modelId="{C249636A-D99C-4B5F-BA26-D6A140255AE1}">
      <dsp:nvSpPr>
        <dsp:cNvPr id="0" name=""/>
        <dsp:cNvSpPr/>
      </dsp:nvSpPr>
      <dsp:spPr>
        <a:xfrm>
          <a:off x="0" y="2218980"/>
          <a:ext cx="3672408" cy="529200"/>
        </a:xfrm>
        <a:prstGeom prst="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EED1C2E-FE33-452B-BA04-0F64874ACBF8}">
      <dsp:nvSpPr>
        <dsp:cNvPr id="0" name=""/>
        <dsp:cNvSpPr/>
      </dsp:nvSpPr>
      <dsp:spPr>
        <a:xfrm>
          <a:off x="183620" y="1909020"/>
          <a:ext cx="2570685" cy="619920"/>
        </a:xfrm>
        <a:prstGeom prst="roundRect">
          <a:avLst/>
        </a:prstGeom>
        <a:solidFill>
          <a:schemeClr val="accent1">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7166" tIns="0" rIns="97166" bIns="0" numCol="1" spcCol="1270" anchor="ctr" anchorCtr="0">
          <a:noAutofit/>
        </a:bodyPr>
        <a:lstStyle/>
        <a:p>
          <a:pPr lvl="0" algn="l" defTabSz="933450">
            <a:lnSpc>
              <a:spcPct val="90000"/>
            </a:lnSpc>
            <a:spcBef>
              <a:spcPct val="0"/>
            </a:spcBef>
            <a:spcAft>
              <a:spcPct val="35000"/>
            </a:spcAft>
          </a:pPr>
          <a:r>
            <a:rPr lang="it-IT" sz="2100" kern="1200" dirty="0" smtClean="0"/>
            <a:t>Utile differenziale</a:t>
          </a:r>
          <a:endParaRPr lang="it-IT" sz="2100" kern="1200" dirty="0"/>
        </a:p>
      </dsp:txBody>
      <dsp:txXfrm>
        <a:off x="183620" y="1909020"/>
        <a:ext cx="2570685" cy="6199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7F108-5CCA-4BB9-9775-205C25E7FF98}">
      <dsp:nvSpPr>
        <dsp:cNvPr id="0" name=""/>
        <dsp:cNvSpPr/>
      </dsp:nvSpPr>
      <dsp:spPr>
        <a:xfrm>
          <a:off x="2438400" y="1190"/>
          <a:ext cx="3657600" cy="944562"/>
        </a:xfrm>
        <a:prstGeom prst="rightArrow">
          <a:avLst>
            <a:gd name="adj1" fmla="val 75000"/>
            <a:gd name="adj2" fmla="val 50000"/>
          </a:avLst>
        </a:prstGeom>
        <a:solidFill>
          <a:srgbClr val="FF000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l" defTabSz="488950">
            <a:lnSpc>
              <a:spcPct val="90000"/>
            </a:lnSpc>
            <a:spcBef>
              <a:spcPct val="0"/>
            </a:spcBef>
            <a:spcAft>
              <a:spcPct val="15000"/>
            </a:spcAft>
            <a:buChar char="••"/>
          </a:pPr>
          <a:endParaRPr lang="it-IT" sz="1100" b="1" kern="1200" dirty="0">
            <a:solidFill>
              <a:schemeClr val="tx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it-IT" sz="1200" b="1" kern="1200" dirty="0" smtClean="0">
              <a:solidFill>
                <a:schemeClr val="tx1"/>
              </a:solidFill>
              <a:effectLst>
                <a:outerShdw blurRad="38100" dist="38100" dir="2700000" algn="tl">
                  <a:srgbClr val="000000">
                    <a:alpha val="43137"/>
                  </a:srgbClr>
                </a:outerShdw>
              </a:effectLst>
            </a:rPr>
            <a:t>La validità di un investimento deve essere misurata in relazione al core Business dell’azienda</a:t>
          </a:r>
          <a:endParaRPr lang="it-IT" sz="1200" b="1" kern="1200" dirty="0">
            <a:solidFill>
              <a:schemeClr val="tx1"/>
            </a:solidFill>
            <a:effectLst>
              <a:outerShdw blurRad="38100" dist="38100" dir="2700000" algn="tl">
                <a:srgbClr val="000000">
                  <a:alpha val="43137"/>
                </a:srgbClr>
              </a:outerShdw>
            </a:effectLst>
          </a:endParaRPr>
        </a:p>
      </dsp:txBody>
      <dsp:txXfrm>
        <a:off x="2438400" y="1190"/>
        <a:ext cx="3657600" cy="944562"/>
      </dsp:txXfrm>
    </dsp:sp>
    <dsp:sp modelId="{27DFED67-B965-4B43-9421-63E55ABD6231}">
      <dsp:nvSpPr>
        <dsp:cNvPr id="0" name=""/>
        <dsp:cNvSpPr/>
      </dsp:nvSpPr>
      <dsp:spPr>
        <a:xfrm>
          <a:off x="0" y="1190"/>
          <a:ext cx="2438400" cy="944562"/>
        </a:xfrm>
        <a:prstGeom prst="roundRect">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Gestione extra-caratteristica</a:t>
          </a:r>
          <a:endParaRPr lang="it-IT" sz="2100" b="1" kern="1200" dirty="0">
            <a:solidFill>
              <a:schemeClr val="tx1"/>
            </a:solidFill>
            <a:effectLst>
              <a:outerShdw blurRad="38100" dist="38100" dir="2700000" algn="tl">
                <a:srgbClr val="000000">
                  <a:alpha val="43137"/>
                </a:srgbClr>
              </a:outerShdw>
            </a:effectLst>
          </a:endParaRPr>
        </a:p>
      </dsp:txBody>
      <dsp:txXfrm>
        <a:off x="0" y="1190"/>
        <a:ext cx="2438400" cy="944562"/>
      </dsp:txXfrm>
    </dsp:sp>
    <dsp:sp modelId="{FCD99C9B-E362-468D-95F5-B628DF8543BF}">
      <dsp:nvSpPr>
        <dsp:cNvPr id="0" name=""/>
        <dsp:cNvSpPr/>
      </dsp:nvSpPr>
      <dsp:spPr>
        <a:xfrm>
          <a:off x="2438400" y="1040209"/>
          <a:ext cx="3657600" cy="944562"/>
        </a:xfrm>
        <a:prstGeom prst="rightArrow">
          <a:avLst>
            <a:gd name="adj1" fmla="val 75000"/>
            <a:gd name="adj2" fmla="val 50000"/>
          </a:avLst>
        </a:prstGeom>
        <a:solidFill>
          <a:srgbClr val="92D050"/>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endParaRPr lang="it-IT" sz="1100" b="1" kern="1200" dirty="0">
            <a:solidFill>
              <a:schemeClr val="tx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solidFill>
                <a:schemeClr val="tx1"/>
              </a:solidFill>
              <a:effectLst>
                <a:outerShdw blurRad="38100" dist="38100" dir="2700000" algn="tl">
                  <a:srgbClr val="000000">
                    <a:alpha val="43137"/>
                  </a:srgbClr>
                </a:outerShdw>
              </a:effectLst>
            </a:rPr>
            <a:t>Non rientrano nella gestione operativa dell’azienda, </a:t>
          </a:r>
          <a:r>
            <a:rPr lang="it-IT" sz="1200" b="1" kern="1200" dirty="0" smtClean="0">
              <a:solidFill>
                <a:schemeClr val="tx1"/>
              </a:solidFill>
              <a:effectLst>
                <a:outerShdw blurRad="38100" dist="38100" dir="2700000" algn="tl">
                  <a:srgbClr val="000000">
                    <a:alpha val="43137"/>
                  </a:srgbClr>
                </a:outerShdw>
              </a:effectLst>
            </a:rPr>
            <a:t>ma</a:t>
          </a:r>
          <a:r>
            <a:rPr lang="it-IT" sz="1100" b="1" kern="1200" dirty="0" smtClean="0">
              <a:solidFill>
                <a:schemeClr val="tx1"/>
              </a:solidFill>
              <a:effectLst>
                <a:outerShdw blurRad="38100" dist="38100" dir="2700000" algn="tl">
                  <a:srgbClr val="000000">
                    <a:alpha val="43137"/>
                  </a:srgbClr>
                </a:outerShdw>
              </a:effectLst>
            </a:rPr>
            <a:t> derivano da politiche societarie di tipo finanziario</a:t>
          </a:r>
          <a:endParaRPr lang="it-IT" sz="1100" b="1" kern="1200" dirty="0">
            <a:solidFill>
              <a:schemeClr val="tx1"/>
            </a:solidFill>
            <a:effectLst>
              <a:outerShdw blurRad="38100" dist="38100" dir="2700000" algn="tl">
                <a:srgbClr val="000000">
                  <a:alpha val="43137"/>
                </a:srgbClr>
              </a:outerShdw>
            </a:effectLst>
          </a:endParaRPr>
        </a:p>
      </dsp:txBody>
      <dsp:txXfrm>
        <a:off x="2438400" y="1040209"/>
        <a:ext cx="3657600" cy="944562"/>
      </dsp:txXfrm>
    </dsp:sp>
    <dsp:sp modelId="{A502E050-F8E9-41B5-AD33-FC87AB6389A2}">
      <dsp:nvSpPr>
        <dsp:cNvPr id="0" name=""/>
        <dsp:cNvSpPr/>
      </dsp:nvSpPr>
      <dsp:spPr>
        <a:xfrm>
          <a:off x="0" y="1040209"/>
          <a:ext cx="2438400" cy="944562"/>
        </a:xfrm>
        <a:prstGeom prst="roundRect">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Immobilizzazioni e proventi finanziari</a:t>
          </a:r>
          <a:endParaRPr lang="it-IT" sz="2100" b="1" kern="1200" dirty="0">
            <a:solidFill>
              <a:schemeClr val="tx1"/>
            </a:solidFill>
            <a:effectLst>
              <a:outerShdw blurRad="38100" dist="38100" dir="2700000" algn="tl">
                <a:srgbClr val="000000">
                  <a:alpha val="43137"/>
                </a:srgbClr>
              </a:outerShdw>
            </a:effectLst>
          </a:endParaRPr>
        </a:p>
      </dsp:txBody>
      <dsp:txXfrm>
        <a:off x="0" y="1040209"/>
        <a:ext cx="2438400" cy="944562"/>
      </dsp:txXfrm>
    </dsp:sp>
    <dsp:sp modelId="{F7CDFE2D-3A6E-468C-B58B-7FC886D6E8D9}">
      <dsp:nvSpPr>
        <dsp:cNvPr id="0" name=""/>
        <dsp:cNvSpPr/>
      </dsp:nvSpPr>
      <dsp:spPr>
        <a:xfrm>
          <a:off x="2438400" y="2079228"/>
          <a:ext cx="3657600" cy="94456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it-IT" sz="1200" b="1" kern="1200" dirty="0">
            <a:solidFill>
              <a:schemeClr val="tx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it-IT" sz="1200" b="1" kern="1200" dirty="0" smtClean="0">
              <a:solidFill>
                <a:schemeClr val="tx1"/>
              </a:solidFill>
              <a:effectLst>
                <a:outerShdw blurRad="38100" dist="38100" dir="2700000" algn="tl">
                  <a:srgbClr val="000000">
                    <a:alpha val="43137"/>
                  </a:srgbClr>
                </a:outerShdw>
              </a:effectLst>
            </a:rPr>
            <a:t>L’investimento va considerato al netto delle eventuali strategie di finanziamento dello stesso.</a:t>
          </a:r>
          <a:endParaRPr lang="it-IT" sz="1200" b="1" kern="1200" dirty="0">
            <a:solidFill>
              <a:schemeClr val="tx1"/>
            </a:solidFill>
            <a:effectLst>
              <a:outerShdw blurRad="38100" dist="38100" dir="2700000" algn="tl">
                <a:srgbClr val="000000">
                  <a:alpha val="43137"/>
                </a:srgbClr>
              </a:outerShdw>
            </a:effectLst>
          </a:endParaRPr>
        </a:p>
      </dsp:txBody>
      <dsp:txXfrm>
        <a:off x="2438400" y="2079228"/>
        <a:ext cx="3657600" cy="944562"/>
      </dsp:txXfrm>
    </dsp:sp>
    <dsp:sp modelId="{493E6C0B-4BFC-48BE-A007-7E0D0E05D585}">
      <dsp:nvSpPr>
        <dsp:cNvPr id="0" name=""/>
        <dsp:cNvSpPr/>
      </dsp:nvSpPr>
      <dsp:spPr>
        <a:xfrm>
          <a:off x="0" y="2079228"/>
          <a:ext cx="2438400" cy="944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Debiti a M/L ed interessi passivi</a:t>
          </a:r>
          <a:endParaRPr lang="it-IT" sz="2100" b="1" kern="1200" dirty="0">
            <a:solidFill>
              <a:schemeClr val="tx1"/>
            </a:solidFill>
            <a:effectLst>
              <a:outerShdw blurRad="38100" dist="38100" dir="2700000" algn="tl">
                <a:srgbClr val="000000">
                  <a:alpha val="43137"/>
                </a:srgbClr>
              </a:outerShdw>
            </a:effectLst>
          </a:endParaRPr>
        </a:p>
      </dsp:txBody>
      <dsp:txXfrm>
        <a:off x="0" y="2079228"/>
        <a:ext cx="2438400" cy="944562"/>
      </dsp:txXfrm>
    </dsp:sp>
    <dsp:sp modelId="{738ED822-27B4-4135-A991-2D0446D46DE0}">
      <dsp:nvSpPr>
        <dsp:cNvPr id="0" name=""/>
        <dsp:cNvSpPr/>
      </dsp:nvSpPr>
      <dsp:spPr>
        <a:xfrm>
          <a:off x="2438400" y="3118246"/>
          <a:ext cx="3657600" cy="944562"/>
        </a:xfrm>
        <a:prstGeom prst="rightArrow">
          <a:avLst>
            <a:gd name="adj1" fmla="val 75000"/>
            <a:gd name="adj2" fmla="val 50000"/>
          </a:avLst>
        </a:prstGeom>
        <a:solidFill>
          <a:schemeClr val="bg1">
            <a:lumMod val="6500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it-IT" sz="1200" b="1" kern="1200" dirty="0">
            <a:solidFill>
              <a:schemeClr val="tx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it-IT" sz="1200" b="1" kern="1200" dirty="0" smtClean="0">
              <a:solidFill>
                <a:schemeClr val="tx1"/>
              </a:solidFill>
              <a:effectLst>
                <a:outerShdw blurRad="38100" dist="38100" dir="2700000" algn="tl">
                  <a:srgbClr val="000000">
                    <a:alpha val="43137"/>
                  </a:srgbClr>
                </a:outerShdw>
              </a:effectLst>
            </a:rPr>
            <a:t>L’investimento va considerato al netto delle eventuali strategie di finanziamento dello stesso.</a:t>
          </a:r>
          <a:endParaRPr lang="it-IT" sz="1200" b="1" kern="1200" dirty="0">
            <a:solidFill>
              <a:schemeClr val="tx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endParaRPr lang="it-IT" sz="1200" b="1" kern="1200">
            <a:solidFill>
              <a:schemeClr val="tx1"/>
            </a:solidFill>
            <a:effectLst>
              <a:outerShdw blurRad="38100" dist="38100" dir="2700000" algn="tl">
                <a:srgbClr val="000000">
                  <a:alpha val="43137"/>
                </a:srgbClr>
              </a:outerShdw>
            </a:effectLst>
          </a:endParaRPr>
        </a:p>
      </dsp:txBody>
      <dsp:txXfrm>
        <a:off x="2438400" y="3118246"/>
        <a:ext cx="3657600" cy="944562"/>
      </dsp:txXfrm>
    </dsp:sp>
    <dsp:sp modelId="{E408E177-A56D-4B2D-80AD-3170EA0E5AF6}">
      <dsp:nvSpPr>
        <dsp:cNvPr id="0" name=""/>
        <dsp:cNvSpPr/>
      </dsp:nvSpPr>
      <dsp:spPr>
        <a:xfrm>
          <a:off x="0" y="3118246"/>
          <a:ext cx="2438400" cy="944562"/>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Aumenti/riduzioni di capitale</a:t>
          </a:r>
          <a:endParaRPr lang="it-IT" sz="2100" b="1" kern="1200" dirty="0">
            <a:solidFill>
              <a:schemeClr val="tx1"/>
            </a:solidFill>
            <a:effectLst>
              <a:outerShdw blurRad="38100" dist="38100" dir="2700000" algn="tl">
                <a:srgbClr val="000000">
                  <a:alpha val="43137"/>
                </a:srgbClr>
              </a:outerShdw>
            </a:effectLst>
          </a:endParaRPr>
        </a:p>
      </dsp:txBody>
      <dsp:txXfrm>
        <a:off x="0" y="3118246"/>
        <a:ext cx="2438400" cy="94456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CECE46-E64C-4B14-BB63-C79F261EC622}">
      <dsp:nvSpPr>
        <dsp:cNvPr id="0" name=""/>
        <dsp:cNvSpPr/>
      </dsp:nvSpPr>
      <dsp:spPr>
        <a:xfrm>
          <a:off x="0" y="382210"/>
          <a:ext cx="7416824" cy="529200"/>
        </a:xfrm>
        <a:prstGeom prst="rect">
          <a:avLst/>
        </a:prstGeom>
        <a:solidFill>
          <a:schemeClr val="lt1">
            <a:alpha val="90000"/>
            <a:hueOff val="0"/>
            <a:satOff val="0"/>
            <a:lumOff val="0"/>
            <a:alphaOff val="0"/>
          </a:schemeClr>
        </a:solidFill>
        <a:ln w="9525" cap="flat" cmpd="sng" algn="ctr">
          <a:noFill/>
          <a:prstDash val="solid"/>
        </a:ln>
        <a:effectLst/>
        <a:scene3d>
          <a:camera prst="orthographicFront">
            <a:rot lat="0" lon="0" rev="0"/>
          </a:camera>
          <a:lightRig rig="glow" dir="t">
            <a:rot lat="0" lon="0" rev="14100000"/>
          </a:lightRig>
        </a:scene3d>
        <a:sp3d z="190500" prstMaterial="softEdge">
          <a:bevelT w="127000" prst="artDeco"/>
        </a:sp3d>
      </dsp:spPr>
      <dsp:style>
        <a:lnRef idx="1">
          <a:scrgbClr r="0" g="0" b="0"/>
        </a:lnRef>
        <a:fillRef idx="1">
          <a:scrgbClr r="0" g="0" b="0"/>
        </a:fillRef>
        <a:effectRef idx="2">
          <a:scrgbClr r="0" g="0" b="0"/>
        </a:effectRef>
        <a:fontRef idx="minor"/>
      </dsp:style>
    </dsp:sp>
    <dsp:sp modelId="{3F25A564-975F-4681-82FC-2BCBB5AB8B58}">
      <dsp:nvSpPr>
        <dsp:cNvPr id="0" name=""/>
        <dsp:cNvSpPr/>
      </dsp:nvSpPr>
      <dsp:spPr>
        <a:xfrm>
          <a:off x="370841" y="72250"/>
          <a:ext cx="5191776" cy="619920"/>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 Valore Attuale Netto (VAN)</a:t>
          </a:r>
          <a:endParaRPr lang="it-IT" sz="2100" b="1" kern="1200" dirty="0">
            <a:solidFill>
              <a:schemeClr val="tx1"/>
            </a:solidFill>
            <a:effectLst>
              <a:outerShdw blurRad="38100" dist="38100" dir="2700000" algn="tl">
                <a:srgbClr val="000000">
                  <a:alpha val="43137"/>
                </a:srgbClr>
              </a:outerShdw>
            </a:effectLst>
          </a:endParaRPr>
        </a:p>
      </dsp:txBody>
      <dsp:txXfrm>
        <a:off x="370841" y="72250"/>
        <a:ext cx="5191776" cy="619920"/>
      </dsp:txXfrm>
    </dsp:sp>
    <dsp:sp modelId="{3C317BDB-CE77-4A0F-BE63-B87E09817128}">
      <dsp:nvSpPr>
        <dsp:cNvPr id="0" name=""/>
        <dsp:cNvSpPr/>
      </dsp:nvSpPr>
      <dsp:spPr>
        <a:xfrm>
          <a:off x="0" y="1334770"/>
          <a:ext cx="7416824" cy="529200"/>
        </a:xfrm>
        <a:prstGeom prst="rect">
          <a:avLst/>
        </a:prstGeom>
        <a:solidFill>
          <a:schemeClr val="lt1">
            <a:alpha val="90000"/>
            <a:hueOff val="0"/>
            <a:satOff val="0"/>
            <a:lumOff val="0"/>
            <a:alphaOff val="0"/>
          </a:schemeClr>
        </a:solidFill>
        <a:ln w="9525" cap="flat" cmpd="sng" algn="ctr">
          <a:noFill/>
          <a:prstDash val="solid"/>
        </a:ln>
        <a:effectLst/>
        <a:scene3d>
          <a:camera prst="orthographicFront">
            <a:rot lat="0" lon="0" rev="0"/>
          </a:camera>
          <a:lightRig rig="glow" dir="t">
            <a:rot lat="0" lon="0" rev="14100000"/>
          </a:lightRig>
        </a:scene3d>
        <a:sp3d z="190500" prstMaterial="softEdge">
          <a:bevelT w="127000" prst="artDeco"/>
        </a:sp3d>
      </dsp:spPr>
      <dsp:style>
        <a:lnRef idx="1">
          <a:scrgbClr r="0" g="0" b="0"/>
        </a:lnRef>
        <a:fillRef idx="1">
          <a:scrgbClr r="0" g="0" b="0"/>
        </a:fillRef>
        <a:effectRef idx="2">
          <a:scrgbClr r="0" g="0" b="0"/>
        </a:effectRef>
        <a:fontRef idx="minor"/>
      </dsp:style>
    </dsp:sp>
    <dsp:sp modelId="{FB5C32CF-4F63-49E8-98FF-712BD3CA37F6}">
      <dsp:nvSpPr>
        <dsp:cNvPr id="0" name=""/>
        <dsp:cNvSpPr/>
      </dsp:nvSpPr>
      <dsp:spPr>
        <a:xfrm>
          <a:off x="370841" y="1024810"/>
          <a:ext cx="5191776" cy="619920"/>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 Tasso Interno di Rendimento (TIR)</a:t>
          </a:r>
          <a:endParaRPr lang="it-IT" sz="2100" b="1" kern="1200" dirty="0">
            <a:solidFill>
              <a:schemeClr val="tx1"/>
            </a:solidFill>
            <a:effectLst>
              <a:outerShdw blurRad="38100" dist="38100" dir="2700000" algn="tl">
                <a:srgbClr val="000000">
                  <a:alpha val="43137"/>
                </a:srgbClr>
              </a:outerShdw>
            </a:effectLst>
          </a:endParaRPr>
        </a:p>
      </dsp:txBody>
      <dsp:txXfrm>
        <a:off x="370841" y="1024810"/>
        <a:ext cx="5191776" cy="619920"/>
      </dsp:txXfrm>
    </dsp:sp>
    <dsp:sp modelId="{760E4C54-1AE1-4619-B039-7692C7E635E4}">
      <dsp:nvSpPr>
        <dsp:cNvPr id="0" name=""/>
        <dsp:cNvSpPr/>
      </dsp:nvSpPr>
      <dsp:spPr>
        <a:xfrm>
          <a:off x="0" y="2287330"/>
          <a:ext cx="7416824" cy="529200"/>
        </a:xfrm>
        <a:prstGeom prst="rect">
          <a:avLst/>
        </a:prstGeom>
        <a:solidFill>
          <a:schemeClr val="lt1">
            <a:alpha val="90000"/>
            <a:hueOff val="0"/>
            <a:satOff val="0"/>
            <a:lumOff val="0"/>
            <a:alphaOff val="0"/>
          </a:schemeClr>
        </a:solidFill>
        <a:ln w="9525" cap="flat" cmpd="sng" algn="ctr">
          <a:noFill/>
          <a:prstDash val="solid"/>
        </a:ln>
        <a:effectLst/>
        <a:scene3d>
          <a:camera prst="orthographicFront">
            <a:rot lat="0" lon="0" rev="0"/>
          </a:camera>
          <a:lightRig rig="glow" dir="t">
            <a:rot lat="0" lon="0" rev="14100000"/>
          </a:lightRig>
        </a:scene3d>
        <a:sp3d z="190500" prstMaterial="softEdge">
          <a:bevelT w="127000" prst="artDeco"/>
        </a:sp3d>
      </dsp:spPr>
      <dsp:style>
        <a:lnRef idx="1">
          <a:scrgbClr r="0" g="0" b="0"/>
        </a:lnRef>
        <a:fillRef idx="1">
          <a:scrgbClr r="0" g="0" b="0"/>
        </a:fillRef>
        <a:effectRef idx="2">
          <a:scrgbClr r="0" g="0" b="0"/>
        </a:effectRef>
        <a:fontRef idx="minor"/>
      </dsp:style>
    </dsp:sp>
    <dsp:sp modelId="{F772A1D4-5CC2-4D88-841B-79D9761B4E39}">
      <dsp:nvSpPr>
        <dsp:cNvPr id="0" name=""/>
        <dsp:cNvSpPr/>
      </dsp:nvSpPr>
      <dsp:spPr>
        <a:xfrm>
          <a:off x="370841" y="1977370"/>
          <a:ext cx="5191776" cy="619920"/>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 </a:t>
          </a:r>
          <a:r>
            <a:rPr lang="it-IT" sz="2100" b="1" kern="1200" dirty="0" err="1" smtClean="0">
              <a:solidFill>
                <a:schemeClr val="tx1"/>
              </a:solidFill>
              <a:effectLst>
                <a:outerShdw blurRad="38100" dist="38100" dir="2700000" algn="tl">
                  <a:srgbClr val="000000">
                    <a:alpha val="43137"/>
                  </a:srgbClr>
                </a:outerShdw>
              </a:effectLst>
            </a:rPr>
            <a:t>Pay</a:t>
          </a:r>
          <a:r>
            <a:rPr lang="it-IT" sz="2100" b="1" kern="1200" dirty="0" smtClean="0">
              <a:solidFill>
                <a:schemeClr val="tx1"/>
              </a:solidFill>
              <a:effectLst>
                <a:outerShdw blurRad="38100" dist="38100" dir="2700000" algn="tl">
                  <a:srgbClr val="000000">
                    <a:alpha val="43137"/>
                  </a:srgbClr>
                </a:outerShdw>
              </a:effectLst>
            </a:rPr>
            <a:t> Back </a:t>
          </a:r>
          <a:r>
            <a:rPr lang="it-IT" sz="2100" b="1" kern="1200" dirty="0" err="1" smtClean="0">
              <a:solidFill>
                <a:schemeClr val="tx1"/>
              </a:solidFill>
              <a:effectLst>
                <a:outerShdw blurRad="38100" dist="38100" dir="2700000" algn="tl">
                  <a:srgbClr val="000000">
                    <a:alpha val="43137"/>
                  </a:srgbClr>
                </a:outerShdw>
              </a:effectLst>
            </a:rPr>
            <a:t>Period</a:t>
          </a:r>
          <a:r>
            <a:rPr lang="it-IT" sz="2100" b="1" kern="1200" dirty="0" smtClean="0">
              <a:solidFill>
                <a:schemeClr val="tx1"/>
              </a:solidFill>
              <a:effectLst>
                <a:outerShdw blurRad="38100" dist="38100" dir="2700000" algn="tl">
                  <a:srgbClr val="000000">
                    <a:alpha val="43137"/>
                  </a:srgbClr>
                </a:outerShdw>
              </a:effectLst>
            </a:rPr>
            <a:t> (PBP)</a:t>
          </a:r>
          <a:endParaRPr lang="it-IT" sz="2100" b="1" kern="1200" dirty="0">
            <a:solidFill>
              <a:schemeClr val="tx1"/>
            </a:solidFill>
            <a:effectLst>
              <a:outerShdw blurRad="38100" dist="38100" dir="2700000" algn="tl">
                <a:srgbClr val="000000">
                  <a:alpha val="43137"/>
                </a:srgbClr>
              </a:outerShdw>
            </a:effectLst>
          </a:endParaRPr>
        </a:p>
      </dsp:txBody>
      <dsp:txXfrm>
        <a:off x="370841" y="1977370"/>
        <a:ext cx="5191776" cy="619920"/>
      </dsp:txXfrm>
    </dsp:sp>
    <dsp:sp modelId="{19CBF768-9DFE-4178-8007-978F23B93971}">
      <dsp:nvSpPr>
        <dsp:cNvPr id="0" name=""/>
        <dsp:cNvSpPr/>
      </dsp:nvSpPr>
      <dsp:spPr>
        <a:xfrm>
          <a:off x="0" y="3239891"/>
          <a:ext cx="7416824" cy="529200"/>
        </a:xfrm>
        <a:prstGeom prst="rect">
          <a:avLst/>
        </a:prstGeom>
        <a:solidFill>
          <a:schemeClr val="lt1">
            <a:alpha val="90000"/>
            <a:hueOff val="0"/>
            <a:satOff val="0"/>
            <a:lumOff val="0"/>
            <a:alphaOff val="0"/>
          </a:schemeClr>
        </a:solidFill>
        <a:ln w="9525" cap="flat" cmpd="sng" algn="ctr">
          <a:noFill/>
          <a:prstDash val="solid"/>
        </a:ln>
        <a:effectLst/>
        <a:scene3d>
          <a:camera prst="orthographicFront">
            <a:rot lat="0" lon="0" rev="0"/>
          </a:camera>
          <a:lightRig rig="glow" dir="t">
            <a:rot lat="0" lon="0" rev="14100000"/>
          </a:lightRig>
        </a:scene3d>
        <a:sp3d z="190500" prstMaterial="softEdge">
          <a:bevelT w="127000" prst="artDeco"/>
        </a:sp3d>
      </dsp:spPr>
      <dsp:style>
        <a:lnRef idx="1">
          <a:scrgbClr r="0" g="0" b="0"/>
        </a:lnRef>
        <a:fillRef idx="1">
          <a:scrgbClr r="0" g="0" b="0"/>
        </a:fillRef>
        <a:effectRef idx="2">
          <a:scrgbClr r="0" g="0" b="0"/>
        </a:effectRef>
        <a:fontRef idx="minor"/>
      </dsp:style>
    </dsp:sp>
    <dsp:sp modelId="{94AB3F6F-9DAA-4D11-84BB-FEA35518676C}">
      <dsp:nvSpPr>
        <dsp:cNvPr id="0" name=""/>
        <dsp:cNvSpPr/>
      </dsp:nvSpPr>
      <dsp:spPr>
        <a:xfrm>
          <a:off x="370841" y="2929931"/>
          <a:ext cx="5191776" cy="619920"/>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 Rendimento medio contabile</a:t>
          </a:r>
          <a:endParaRPr lang="it-IT" sz="2100" b="1" kern="1200" dirty="0">
            <a:solidFill>
              <a:schemeClr val="tx1"/>
            </a:solidFill>
            <a:effectLst>
              <a:outerShdw blurRad="38100" dist="38100" dir="2700000" algn="tl">
                <a:srgbClr val="000000">
                  <a:alpha val="43137"/>
                </a:srgbClr>
              </a:outerShdw>
            </a:effectLst>
          </a:endParaRPr>
        </a:p>
      </dsp:txBody>
      <dsp:txXfrm>
        <a:off x="370841" y="2929931"/>
        <a:ext cx="5191776" cy="619920"/>
      </dsp:txXfrm>
    </dsp:sp>
    <dsp:sp modelId="{3AE51373-0A07-43F8-BF6F-869DEB35CADC}">
      <dsp:nvSpPr>
        <dsp:cNvPr id="0" name=""/>
        <dsp:cNvSpPr/>
      </dsp:nvSpPr>
      <dsp:spPr>
        <a:xfrm>
          <a:off x="0" y="4192451"/>
          <a:ext cx="7416824" cy="529200"/>
        </a:xfrm>
        <a:prstGeom prst="rect">
          <a:avLst/>
        </a:prstGeom>
        <a:solidFill>
          <a:schemeClr val="lt1">
            <a:alpha val="90000"/>
            <a:hueOff val="0"/>
            <a:satOff val="0"/>
            <a:lumOff val="0"/>
            <a:alphaOff val="0"/>
          </a:schemeClr>
        </a:solidFill>
        <a:ln w="9525" cap="flat" cmpd="sng" algn="ctr">
          <a:noFill/>
          <a:prstDash val="solid"/>
        </a:ln>
        <a:effectLst/>
        <a:scene3d>
          <a:camera prst="orthographicFront">
            <a:rot lat="0" lon="0" rev="0"/>
          </a:camera>
          <a:lightRig rig="glow" dir="t">
            <a:rot lat="0" lon="0" rev="14100000"/>
          </a:lightRig>
        </a:scene3d>
        <a:sp3d z="190500" prstMaterial="softEdge">
          <a:bevelT w="127000" prst="artDeco"/>
        </a:sp3d>
      </dsp:spPr>
      <dsp:style>
        <a:lnRef idx="1">
          <a:scrgbClr r="0" g="0" b="0"/>
        </a:lnRef>
        <a:fillRef idx="1">
          <a:scrgbClr r="0" g="0" b="0"/>
        </a:fillRef>
        <a:effectRef idx="2">
          <a:scrgbClr r="0" g="0" b="0"/>
        </a:effectRef>
        <a:fontRef idx="minor"/>
      </dsp:style>
    </dsp:sp>
    <dsp:sp modelId="{EB3A2135-E64D-45FD-80A6-F46316D6ADD7}">
      <dsp:nvSpPr>
        <dsp:cNvPr id="0" name=""/>
        <dsp:cNvSpPr/>
      </dsp:nvSpPr>
      <dsp:spPr>
        <a:xfrm>
          <a:off x="370841" y="3882491"/>
          <a:ext cx="5191776" cy="619920"/>
        </a:xfrm>
        <a:prstGeom prst="round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3">
          <a:scrgbClr r="0" g="0" b="0"/>
        </a:fillRef>
        <a:effectRef idx="2">
          <a:scrgbClr r="0" g="0" b="0"/>
        </a:effectRef>
        <a:fontRef idx="minor">
          <a:schemeClr val="lt1"/>
        </a:fontRef>
      </dsp:style>
      <dsp:txBody>
        <a:bodyPr spcFirstLastPara="0" vert="horz" wrap="square" lIns="196237" tIns="0" rIns="196237" bIns="0" numCol="1" spcCol="1270" anchor="ctr" anchorCtr="0">
          <a:noAutofit/>
        </a:bodyPr>
        <a:lstStyle/>
        <a:p>
          <a:pPr lvl="0" algn="l" defTabSz="933450">
            <a:lnSpc>
              <a:spcPct val="90000"/>
            </a:lnSpc>
            <a:spcBef>
              <a:spcPct val="0"/>
            </a:spcBef>
            <a:spcAft>
              <a:spcPct val="35000"/>
            </a:spcAft>
          </a:pPr>
          <a:r>
            <a:rPr lang="it-IT" sz="2100" b="1" kern="1200" dirty="0" smtClean="0">
              <a:solidFill>
                <a:schemeClr val="tx1"/>
              </a:solidFill>
              <a:effectLst>
                <a:outerShdw blurRad="38100" dist="38100" dir="2700000" algn="tl">
                  <a:srgbClr val="000000">
                    <a:alpha val="43137"/>
                  </a:srgbClr>
                </a:outerShdw>
              </a:effectLst>
            </a:rPr>
            <a:t>- Indice di profittabilità</a:t>
          </a:r>
          <a:endParaRPr lang="it-IT" sz="2100" b="1" kern="1200" dirty="0">
            <a:solidFill>
              <a:schemeClr val="tx1"/>
            </a:solidFill>
            <a:effectLst>
              <a:outerShdw blurRad="38100" dist="38100" dir="2700000" algn="tl">
                <a:srgbClr val="000000">
                  <a:alpha val="43137"/>
                </a:srgbClr>
              </a:outerShdw>
            </a:effectLst>
          </a:endParaRPr>
        </a:p>
      </dsp:txBody>
      <dsp:txXfrm>
        <a:off x="370841" y="3882491"/>
        <a:ext cx="5191776" cy="61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EABED0-B6CC-4E47-96BC-FF66E455D475}">
      <dsp:nvSpPr>
        <dsp:cNvPr id="0" name=""/>
        <dsp:cNvSpPr/>
      </dsp:nvSpPr>
      <dsp:spPr>
        <a:xfrm>
          <a:off x="0" y="144016"/>
          <a:ext cx="4992216" cy="302400"/>
        </a:xfrm>
        <a:prstGeom prst="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AE0904C8-CD9E-45BD-836B-DDD8B9F419E6}">
      <dsp:nvSpPr>
        <dsp:cNvPr id="0" name=""/>
        <dsp:cNvSpPr/>
      </dsp:nvSpPr>
      <dsp:spPr>
        <a:xfrm>
          <a:off x="249610" y="15896"/>
          <a:ext cx="3494551" cy="354240"/>
        </a:xfrm>
        <a:prstGeom prst="roundRect">
          <a:avLst/>
        </a:prstGeom>
        <a:solidFill>
          <a:srgbClr val="92D050"/>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533400">
            <a:lnSpc>
              <a:spcPct val="90000"/>
            </a:lnSpc>
            <a:spcBef>
              <a:spcPct val="0"/>
            </a:spcBef>
            <a:spcAft>
              <a:spcPct val="35000"/>
            </a:spcAft>
          </a:pPr>
          <a:r>
            <a:rPr lang="it-IT" sz="1200" b="1" kern="1200" dirty="0" smtClean="0">
              <a:solidFill>
                <a:schemeClr val="tx1"/>
              </a:solidFill>
              <a:effectLst>
                <a:outerShdw blurRad="38100" dist="38100" dir="2700000" algn="tl">
                  <a:srgbClr val="000000">
                    <a:alpha val="43137"/>
                  </a:srgbClr>
                </a:outerShdw>
              </a:effectLst>
            </a:rPr>
            <a:t>Interessi contrastanti</a:t>
          </a:r>
          <a:endParaRPr lang="it-IT" sz="1200" b="1" kern="1200" dirty="0">
            <a:solidFill>
              <a:schemeClr val="tx1"/>
            </a:solidFill>
            <a:effectLst>
              <a:outerShdw blurRad="38100" dist="38100" dir="2700000" algn="tl">
                <a:srgbClr val="000000">
                  <a:alpha val="43137"/>
                </a:srgbClr>
              </a:outerShdw>
            </a:effectLst>
          </a:endParaRPr>
        </a:p>
      </dsp:txBody>
      <dsp:txXfrm>
        <a:off x="249610" y="15896"/>
        <a:ext cx="3494551" cy="354240"/>
      </dsp:txXfrm>
    </dsp:sp>
    <dsp:sp modelId="{86702011-69AD-4F80-AA41-3CCAA3806AB9}">
      <dsp:nvSpPr>
        <dsp:cNvPr id="0" name=""/>
        <dsp:cNvSpPr/>
      </dsp:nvSpPr>
      <dsp:spPr>
        <a:xfrm>
          <a:off x="0" y="720081"/>
          <a:ext cx="4992216" cy="30240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0C0680EF-7AD8-4322-B79B-F3D0AEF05E36}">
      <dsp:nvSpPr>
        <dsp:cNvPr id="0" name=""/>
        <dsp:cNvSpPr/>
      </dsp:nvSpPr>
      <dsp:spPr>
        <a:xfrm>
          <a:off x="249610" y="560216"/>
          <a:ext cx="3494551" cy="354240"/>
        </a:xfrm>
        <a:prstGeom prst="roundRect">
          <a:avLst/>
        </a:prstGeom>
        <a:solidFill>
          <a:srgbClr val="FFC000"/>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533400">
            <a:lnSpc>
              <a:spcPct val="90000"/>
            </a:lnSpc>
            <a:spcBef>
              <a:spcPct val="0"/>
            </a:spcBef>
            <a:spcAft>
              <a:spcPct val="35000"/>
            </a:spcAft>
          </a:pPr>
          <a:r>
            <a:rPr lang="it-IT" sz="1200" b="1" kern="1200" dirty="0" smtClean="0">
              <a:solidFill>
                <a:schemeClr val="tx1"/>
              </a:solidFill>
              <a:effectLst>
                <a:outerShdw blurRad="38100" dist="38100" dir="2700000" algn="tl">
                  <a:srgbClr val="000000">
                    <a:alpha val="43137"/>
                  </a:srgbClr>
                </a:outerShdw>
              </a:effectLst>
            </a:rPr>
            <a:t>Diversa propensione al rischio</a:t>
          </a:r>
          <a:endParaRPr lang="it-IT" sz="1200" b="1" kern="1200" dirty="0">
            <a:solidFill>
              <a:schemeClr val="tx1"/>
            </a:solidFill>
            <a:effectLst>
              <a:outerShdw blurRad="38100" dist="38100" dir="2700000" algn="tl">
                <a:srgbClr val="000000">
                  <a:alpha val="43137"/>
                </a:srgbClr>
              </a:outerShdw>
            </a:effectLst>
          </a:endParaRPr>
        </a:p>
      </dsp:txBody>
      <dsp:txXfrm>
        <a:off x="249610" y="560216"/>
        <a:ext cx="3494551" cy="354240"/>
      </dsp:txXfrm>
    </dsp:sp>
    <dsp:sp modelId="{83FEE132-D1B2-4D96-84AB-3EA05A78D09D}">
      <dsp:nvSpPr>
        <dsp:cNvPr id="0" name=""/>
        <dsp:cNvSpPr/>
      </dsp:nvSpPr>
      <dsp:spPr>
        <a:xfrm>
          <a:off x="0" y="1281655"/>
          <a:ext cx="4992216" cy="3024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B4BD7DD3-C559-45EF-BAA8-E44A1F69692C}">
      <dsp:nvSpPr>
        <dsp:cNvPr id="0" name=""/>
        <dsp:cNvSpPr/>
      </dsp:nvSpPr>
      <dsp:spPr>
        <a:xfrm>
          <a:off x="249610" y="1104535"/>
          <a:ext cx="3494551" cy="354240"/>
        </a:xfrm>
        <a:prstGeom prst="roundRect">
          <a:avLst/>
        </a:prstGeom>
        <a:solidFill>
          <a:srgbClr val="FF0000"/>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533400">
            <a:lnSpc>
              <a:spcPct val="90000"/>
            </a:lnSpc>
            <a:spcBef>
              <a:spcPct val="0"/>
            </a:spcBef>
            <a:spcAft>
              <a:spcPct val="35000"/>
            </a:spcAft>
          </a:pPr>
          <a:r>
            <a:rPr lang="it-IT" sz="1200" b="1" kern="1200" dirty="0" err="1" smtClean="0">
              <a:solidFill>
                <a:schemeClr val="tx1"/>
              </a:solidFill>
              <a:effectLst>
                <a:outerShdw blurRad="38100" dist="38100" dir="2700000" algn="tl">
                  <a:srgbClr val="000000">
                    <a:alpha val="43137"/>
                  </a:srgbClr>
                </a:outerShdw>
              </a:effectLst>
            </a:rPr>
            <a:t>Asimmentria</a:t>
          </a:r>
          <a:r>
            <a:rPr lang="it-IT" sz="1200" b="1" kern="1200" dirty="0" smtClean="0">
              <a:solidFill>
                <a:schemeClr val="tx1"/>
              </a:solidFill>
              <a:effectLst>
                <a:outerShdw blurRad="38100" dist="38100" dir="2700000" algn="tl">
                  <a:srgbClr val="000000">
                    <a:alpha val="43137"/>
                  </a:srgbClr>
                </a:outerShdw>
              </a:effectLst>
            </a:rPr>
            <a:t> informativa</a:t>
          </a:r>
          <a:endParaRPr lang="it-IT" sz="1200" b="1" kern="1200" dirty="0">
            <a:solidFill>
              <a:schemeClr val="tx1"/>
            </a:solidFill>
            <a:effectLst>
              <a:outerShdw blurRad="38100" dist="38100" dir="2700000" algn="tl">
                <a:srgbClr val="000000">
                  <a:alpha val="43137"/>
                </a:srgbClr>
              </a:outerShdw>
            </a:effectLst>
          </a:endParaRPr>
        </a:p>
      </dsp:txBody>
      <dsp:txXfrm>
        <a:off x="249610" y="1104535"/>
        <a:ext cx="3494551" cy="35424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42A4A-04A4-442A-82B1-3BD7A9244729}">
      <dsp:nvSpPr>
        <dsp:cNvPr id="0" name=""/>
        <dsp:cNvSpPr/>
      </dsp:nvSpPr>
      <dsp:spPr>
        <a:xfrm>
          <a:off x="40" y="428333"/>
          <a:ext cx="3862794" cy="1545117"/>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Vantaggi</a:t>
          </a:r>
          <a:endParaRPr lang="it-IT" sz="3200" b="0" kern="1200" dirty="0">
            <a:solidFill>
              <a:schemeClr val="tx1"/>
            </a:solidFill>
            <a:effectLst>
              <a:outerShdw blurRad="38100" dist="38100" dir="2700000" algn="tl">
                <a:srgbClr val="000000">
                  <a:alpha val="43137"/>
                </a:srgbClr>
              </a:outerShdw>
            </a:effectLst>
          </a:endParaRPr>
        </a:p>
      </dsp:txBody>
      <dsp:txXfrm>
        <a:off x="40" y="428333"/>
        <a:ext cx="3862794" cy="1545117"/>
      </dsp:txXfrm>
    </dsp:sp>
    <dsp:sp modelId="{FEBE2FE4-8F27-4B14-A01C-2FC2F37FAC0E}">
      <dsp:nvSpPr>
        <dsp:cNvPr id="0" name=""/>
        <dsp:cNvSpPr/>
      </dsp:nvSpPr>
      <dsp:spPr>
        <a:xfrm>
          <a:off x="40" y="1973450"/>
          <a:ext cx="3862794" cy="2854799"/>
        </a:xfrm>
        <a:prstGeom prst="rect">
          <a:avLst/>
        </a:prstGeom>
        <a:solidFill>
          <a:schemeClr val="bg1">
            <a:lumMod val="85000"/>
          </a:schemeClr>
        </a:solidFill>
        <a:ln w="9525" cap="flat" cmpd="sng" algn="ctr">
          <a:solidFill>
            <a:srgbClr val="00B05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Riconosce che un euro oggi vale più di un euro domani</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Considera solo i flussi di cassa ed il costo opportunità del capitale e non altre variabili soggettive</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Fornisce una valida soluzione in caso di progetti alternativi</a:t>
          </a:r>
          <a:endParaRPr lang="it-IT" sz="1800" kern="1200" dirty="0"/>
        </a:p>
      </dsp:txBody>
      <dsp:txXfrm>
        <a:off x="40" y="1973450"/>
        <a:ext cx="3862794" cy="2854799"/>
      </dsp:txXfrm>
    </dsp:sp>
    <dsp:sp modelId="{B8250309-B036-4F41-9721-EC8D6FB19C66}">
      <dsp:nvSpPr>
        <dsp:cNvPr id="0" name=""/>
        <dsp:cNvSpPr/>
      </dsp:nvSpPr>
      <dsp:spPr>
        <a:xfrm>
          <a:off x="4403625" y="428333"/>
          <a:ext cx="3862794" cy="1545117"/>
        </a:xfrm>
        <a:prstGeom prst="rect">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Svantaggi</a:t>
          </a:r>
          <a:endParaRPr lang="it-IT" sz="3200" b="0" kern="1200" dirty="0">
            <a:solidFill>
              <a:schemeClr val="tx1"/>
            </a:solidFill>
            <a:effectLst>
              <a:outerShdw blurRad="38100" dist="38100" dir="2700000" algn="tl">
                <a:srgbClr val="000000">
                  <a:alpha val="43137"/>
                </a:srgbClr>
              </a:outerShdw>
            </a:effectLst>
          </a:endParaRPr>
        </a:p>
      </dsp:txBody>
      <dsp:txXfrm>
        <a:off x="4403625" y="428333"/>
        <a:ext cx="3862794" cy="1545117"/>
      </dsp:txXfrm>
    </dsp:sp>
    <dsp:sp modelId="{20C92013-AA7F-4FC5-8ADD-173E426839E1}">
      <dsp:nvSpPr>
        <dsp:cNvPr id="0" name=""/>
        <dsp:cNvSpPr/>
      </dsp:nvSpPr>
      <dsp:spPr>
        <a:xfrm>
          <a:off x="4403625" y="1973450"/>
          <a:ext cx="3862794" cy="2854799"/>
        </a:xfrm>
        <a:prstGeom prst="rect">
          <a:avLst/>
        </a:prstGeom>
        <a:solidFill>
          <a:schemeClr val="bg1">
            <a:lumMod val="85000"/>
            <a:alpha val="90000"/>
          </a:schemeClr>
        </a:solidFill>
        <a:ln w="25400" cap="flat" cmpd="sng" algn="ctr">
          <a:solidFill>
            <a:srgbClr val="FF00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Ipotizza reinvestimenti al </a:t>
          </a:r>
          <a:r>
            <a:rPr lang="it-IT" sz="1800" kern="1200" dirty="0" smtClean="0"/>
            <a:t>costo </a:t>
          </a:r>
          <a:r>
            <a:rPr lang="it-IT" sz="1800" kern="1200" dirty="0" smtClean="0"/>
            <a:t>del capitale</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Privilegia i progetti di grandi dimensioni</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Difficoltà nella stima del WACC</a:t>
          </a:r>
          <a:endParaRPr lang="it-IT" sz="1800" kern="1200" dirty="0"/>
        </a:p>
      </dsp:txBody>
      <dsp:txXfrm>
        <a:off x="4403625" y="1973450"/>
        <a:ext cx="3862794" cy="285479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42A4A-04A4-442A-82B1-3BD7A9244729}">
      <dsp:nvSpPr>
        <dsp:cNvPr id="0" name=""/>
        <dsp:cNvSpPr/>
      </dsp:nvSpPr>
      <dsp:spPr>
        <a:xfrm>
          <a:off x="40" y="339120"/>
          <a:ext cx="3862794" cy="1545117"/>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Vantaggi</a:t>
          </a:r>
          <a:endParaRPr lang="it-IT" sz="3200" b="0" kern="1200" dirty="0">
            <a:solidFill>
              <a:schemeClr val="tx1"/>
            </a:solidFill>
            <a:effectLst>
              <a:outerShdw blurRad="38100" dist="38100" dir="2700000" algn="tl">
                <a:srgbClr val="000000">
                  <a:alpha val="43137"/>
                </a:srgbClr>
              </a:outerShdw>
            </a:effectLst>
          </a:endParaRPr>
        </a:p>
      </dsp:txBody>
      <dsp:txXfrm>
        <a:off x="40" y="339120"/>
        <a:ext cx="3862794" cy="1545117"/>
      </dsp:txXfrm>
    </dsp:sp>
    <dsp:sp modelId="{FEBE2FE4-8F27-4B14-A01C-2FC2F37FAC0E}">
      <dsp:nvSpPr>
        <dsp:cNvPr id="0" name=""/>
        <dsp:cNvSpPr/>
      </dsp:nvSpPr>
      <dsp:spPr>
        <a:xfrm>
          <a:off x="40" y="1884238"/>
          <a:ext cx="3862794" cy="3033224"/>
        </a:xfrm>
        <a:prstGeom prst="rect">
          <a:avLst/>
        </a:prstGeom>
        <a:solidFill>
          <a:schemeClr val="bg1">
            <a:lumMod val="85000"/>
          </a:schemeClr>
        </a:solidFill>
        <a:ln w="9525" cap="flat" cmpd="sng" algn="ctr">
          <a:solidFill>
            <a:srgbClr val="00B05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Metodo oggettivo</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Prende in considerazione solo variabili finanziarie</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E’ intuitivo in quanto esprime la redditività dell’investimento in termini %</a:t>
          </a:r>
          <a:endParaRPr lang="it-IT" sz="1800" kern="1200" dirty="0"/>
        </a:p>
      </dsp:txBody>
      <dsp:txXfrm>
        <a:off x="40" y="1884238"/>
        <a:ext cx="3862794" cy="3033224"/>
      </dsp:txXfrm>
    </dsp:sp>
    <dsp:sp modelId="{B8250309-B036-4F41-9721-EC8D6FB19C66}">
      <dsp:nvSpPr>
        <dsp:cNvPr id="0" name=""/>
        <dsp:cNvSpPr/>
      </dsp:nvSpPr>
      <dsp:spPr>
        <a:xfrm>
          <a:off x="4403625" y="339120"/>
          <a:ext cx="3862794" cy="1545117"/>
        </a:xfrm>
        <a:prstGeom prst="rect">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Svantaggi</a:t>
          </a:r>
          <a:endParaRPr lang="it-IT" sz="3200" b="0" kern="1200" dirty="0">
            <a:solidFill>
              <a:schemeClr val="tx1"/>
            </a:solidFill>
            <a:effectLst>
              <a:outerShdw blurRad="38100" dist="38100" dir="2700000" algn="tl">
                <a:srgbClr val="000000">
                  <a:alpha val="43137"/>
                </a:srgbClr>
              </a:outerShdw>
            </a:effectLst>
          </a:endParaRPr>
        </a:p>
      </dsp:txBody>
      <dsp:txXfrm>
        <a:off x="4403625" y="339120"/>
        <a:ext cx="3862794" cy="1545117"/>
      </dsp:txXfrm>
    </dsp:sp>
    <dsp:sp modelId="{20C92013-AA7F-4FC5-8ADD-173E426839E1}">
      <dsp:nvSpPr>
        <dsp:cNvPr id="0" name=""/>
        <dsp:cNvSpPr/>
      </dsp:nvSpPr>
      <dsp:spPr>
        <a:xfrm>
          <a:off x="4403625" y="1884238"/>
          <a:ext cx="3862794" cy="3033224"/>
        </a:xfrm>
        <a:prstGeom prst="rect">
          <a:avLst/>
        </a:prstGeom>
        <a:solidFill>
          <a:schemeClr val="bg1">
            <a:lumMod val="85000"/>
            <a:alpha val="90000"/>
          </a:schemeClr>
        </a:solidFill>
        <a:ln w="25400" cap="flat" cmpd="sng" algn="ctr">
          <a:solidFill>
            <a:srgbClr val="FF00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Favorisce progetti con maggiori flussi di cassa iniziali</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Non considera la dimensione del progetto</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b="1" kern="1200" dirty="0" smtClean="0">
              <a:solidFill>
                <a:srgbClr val="FF0000"/>
              </a:solidFill>
            </a:rPr>
            <a:t>Ipotizza che i flussi di cassa siano reinvestiti al TIR</a:t>
          </a:r>
          <a:endParaRPr lang="it-IT" sz="1800" b="1" kern="1200" dirty="0">
            <a:solidFill>
              <a:srgbClr val="FF0000"/>
            </a:solidFill>
          </a:endParaRPr>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Può dare risultati privi di senso</a:t>
          </a:r>
          <a:endParaRPr lang="it-IT" sz="1800" kern="1200" dirty="0"/>
        </a:p>
      </dsp:txBody>
      <dsp:txXfrm>
        <a:off x="4403625" y="1884238"/>
        <a:ext cx="3862794" cy="3033224"/>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42A4A-04A4-442A-82B1-3BD7A9244729}">
      <dsp:nvSpPr>
        <dsp:cNvPr id="0" name=""/>
        <dsp:cNvSpPr/>
      </dsp:nvSpPr>
      <dsp:spPr>
        <a:xfrm>
          <a:off x="40" y="16098"/>
          <a:ext cx="3862794" cy="921600"/>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Vantaggi</a:t>
          </a:r>
          <a:endParaRPr lang="it-IT" sz="3200" b="0" kern="1200" dirty="0">
            <a:solidFill>
              <a:schemeClr val="tx1"/>
            </a:solidFill>
            <a:effectLst>
              <a:outerShdw blurRad="38100" dist="38100" dir="2700000" algn="tl">
                <a:srgbClr val="000000">
                  <a:alpha val="43137"/>
                </a:srgbClr>
              </a:outerShdw>
            </a:effectLst>
          </a:endParaRPr>
        </a:p>
      </dsp:txBody>
      <dsp:txXfrm>
        <a:off x="40" y="16098"/>
        <a:ext cx="3862794" cy="921600"/>
      </dsp:txXfrm>
    </dsp:sp>
    <dsp:sp modelId="{FEBE2FE4-8F27-4B14-A01C-2FC2F37FAC0E}">
      <dsp:nvSpPr>
        <dsp:cNvPr id="0" name=""/>
        <dsp:cNvSpPr/>
      </dsp:nvSpPr>
      <dsp:spPr>
        <a:xfrm>
          <a:off x="40" y="937698"/>
          <a:ext cx="3862794" cy="4302787"/>
        </a:xfrm>
        <a:prstGeom prst="rect">
          <a:avLst/>
        </a:prstGeom>
        <a:solidFill>
          <a:schemeClr val="bg1">
            <a:lumMod val="85000"/>
          </a:schemeClr>
        </a:solidFill>
        <a:ln w="9525" cap="flat" cmpd="sng" algn="ctr">
          <a:solidFill>
            <a:srgbClr val="00B05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Metodo intuitivo</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Facile applicazione</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Indicatore del rischio dell’operazione</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Utilizza </a:t>
          </a:r>
          <a:r>
            <a:rPr lang="it-IT" sz="1800" kern="1200" dirty="0" smtClean="0"/>
            <a:t>valori </a:t>
          </a:r>
          <a:r>
            <a:rPr lang="it-IT" sz="1800" kern="1200" dirty="0" smtClean="0"/>
            <a:t>finanziari (flussi di cassa)</a:t>
          </a:r>
          <a:endParaRPr lang="it-IT" sz="1800" kern="1200" dirty="0"/>
        </a:p>
      </dsp:txBody>
      <dsp:txXfrm>
        <a:off x="40" y="937698"/>
        <a:ext cx="3862794" cy="4302787"/>
      </dsp:txXfrm>
    </dsp:sp>
    <dsp:sp modelId="{B8250309-B036-4F41-9721-EC8D6FB19C66}">
      <dsp:nvSpPr>
        <dsp:cNvPr id="0" name=""/>
        <dsp:cNvSpPr/>
      </dsp:nvSpPr>
      <dsp:spPr>
        <a:xfrm>
          <a:off x="4403625" y="16098"/>
          <a:ext cx="3862794" cy="921600"/>
        </a:xfrm>
        <a:prstGeom prst="rect">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Svantaggi</a:t>
          </a:r>
          <a:endParaRPr lang="it-IT" sz="3200" b="0" kern="1200" dirty="0">
            <a:solidFill>
              <a:schemeClr val="tx1"/>
            </a:solidFill>
            <a:effectLst>
              <a:outerShdw blurRad="38100" dist="38100" dir="2700000" algn="tl">
                <a:srgbClr val="000000">
                  <a:alpha val="43137"/>
                </a:srgbClr>
              </a:outerShdw>
            </a:effectLst>
          </a:endParaRPr>
        </a:p>
      </dsp:txBody>
      <dsp:txXfrm>
        <a:off x="4403625" y="16098"/>
        <a:ext cx="3862794" cy="921600"/>
      </dsp:txXfrm>
    </dsp:sp>
    <dsp:sp modelId="{20C92013-AA7F-4FC5-8ADD-173E426839E1}">
      <dsp:nvSpPr>
        <dsp:cNvPr id="0" name=""/>
        <dsp:cNvSpPr/>
      </dsp:nvSpPr>
      <dsp:spPr>
        <a:xfrm>
          <a:off x="4403625" y="937698"/>
          <a:ext cx="3862794" cy="4302787"/>
        </a:xfrm>
        <a:prstGeom prst="rect">
          <a:avLst/>
        </a:prstGeom>
        <a:solidFill>
          <a:schemeClr val="bg1">
            <a:lumMod val="85000"/>
            <a:alpha val="90000"/>
          </a:schemeClr>
        </a:solidFill>
        <a:ln w="25400" cap="flat" cmpd="sng" algn="ctr">
          <a:solidFill>
            <a:srgbClr val="FF00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Ignora tutti i flussi di cassa successivi al </a:t>
          </a:r>
          <a:r>
            <a:rPr lang="it-IT" sz="1800" kern="1200" dirty="0" err="1" smtClean="0"/>
            <a:t>cut</a:t>
          </a:r>
          <a:r>
            <a:rPr lang="it-IT" sz="1800" kern="1200" dirty="0" smtClean="0"/>
            <a:t> off</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Il </a:t>
          </a:r>
          <a:r>
            <a:rPr lang="it-IT" sz="1800" kern="1200" dirty="0" err="1" smtClean="0"/>
            <a:t>cut</a:t>
          </a:r>
          <a:r>
            <a:rPr lang="it-IT" sz="1800" kern="1200" dirty="0" smtClean="0"/>
            <a:t> off (numero di anni di recupero oltre i quali si decide di non effettuare l’investimento)  periodo è determinato in modo oggettivo</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Il PBP base non considera i flussi di cassa attualizzati</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b="0" kern="1200" dirty="0" smtClean="0">
              <a:solidFill>
                <a:schemeClr val="tx1"/>
              </a:solidFill>
            </a:rPr>
            <a:t>E’ solo un indicatore del livello di rischio, non del rendimento dell’operazione</a:t>
          </a:r>
          <a:endParaRPr lang="it-IT" sz="1800" b="0" kern="1200" dirty="0">
            <a:solidFill>
              <a:schemeClr val="tx1"/>
            </a:solidFill>
          </a:endParaRPr>
        </a:p>
        <a:p>
          <a:pPr marL="171450" lvl="1" indent="-171450" algn="just" defTabSz="800100">
            <a:lnSpc>
              <a:spcPct val="90000"/>
            </a:lnSpc>
            <a:spcBef>
              <a:spcPct val="0"/>
            </a:spcBef>
            <a:spcAft>
              <a:spcPct val="15000"/>
            </a:spcAft>
            <a:buChar char="••"/>
          </a:pPr>
          <a:endParaRPr lang="it-IT" sz="1800" kern="1200" dirty="0"/>
        </a:p>
      </dsp:txBody>
      <dsp:txXfrm>
        <a:off x="4403625" y="937698"/>
        <a:ext cx="3862794" cy="430278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42A4A-04A4-442A-82B1-3BD7A9244729}">
      <dsp:nvSpPr>
        <dsp:cNvPr id="0" name=""/>
        <dsp:cNvSpPr/>
      </dsp:nvSpPr>
      <dsp:spPr>
        <a:xfrm>
          <a:off x="40" y="71483"/>
          <a:ext cx="3862794" cy="1545117"/>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Vantaggi</a:t>
          </a:r>
          <a:endParaRPr lang="it-IT" sz="3200" b="0" kern="1200" dirty="0">
            <a:solidFill>
              <a:schemeClr val="tx1"/>
            </a:solidFill>
            <a:effectLst>
              <a:outerShdw blurRad="38100" dist="38100" dir="2700000" algn="tl">
                <a:srgbClr val="000000">
                  <a:alpha val="43137"/>
                </a:srgbClr>
              </a:outerShdw>
            </a:effectLst>
          </a:endParaRPr>
        </a:p>
      </dsp:txBody>
      <dsp:txXfrm>
        <a:off x="40" y="71483"/>
        <a:ext cx="3862794" cy="1545117"/>
      </dsp:txXfrm>
    </dsp:sp>
    <dsp:sp modelId="{FEBE2FE4-8F27-4B14-A01C-2FC2F37FAC0E}">
      <dsp:nvSpPr>
        <dsp:cNvPr id="0" name=""/>
        <dsp:cNvSpPr/>
      </dsp:nvSpPr>
      <dsp:spPr>
        <a:xfrm>
          <a:off x="40" y="1616600"/>
          <a:ext cx="3862794" cy="3568499"/>
        </a:xfrm>
        <a:prstGeom prst="rect">
          <a:avLst/>
        </a:prstGeom>
        <a:solidFill>
          <a:schemeClr val="bg1">
            <a:lumMod val="85000"/>
          </a:schemeClr>
        </a:solidFill>
        <a:ln w="9525" cap="flat" cmpd="sng" algn="ctr">
          <a:solidFill>
            <a:srgbClr val="00B05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Metodo intuitivo</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Facile applicazione</a:t>
          </a:r>
          <a:endParaRPr lang="it-IT" sz="1800" kern="1200" dirty="0"/>
        </a:p>
        <a:p>
          <a:pPr marL="171450" lvl="1" indent="-171450" algn="just" defTabSz="800100">
            <a:lnSpc>
              <a:spcPct val="90000"/>
            </a:lnSpc>
            <a:spcBef>
              <a:spcPct val="0"/>
            </a:spcBef>
            <a:spcAft>
              <a:spcPct val="15000"/>
            </a:spcAft>
            <a:buChar char="••"/>
          </a:pPr>
          <a:endParaRPr lang="it-IT" sz="1800" kern="1200" dirty="0"/>
        </a:p>
      </dsp:txBody>
      <dsp:txXfrm>
        <a:off x="40" y="1616600"/>
        <a:ext cx="3862794" cy="3568499"/>
      </dsp:txXfrm>
    </dsp:sp>
    <dsp:sp modelId="{B8250309-B036-4F41-9721-EC8D6FB19C66}">
      <dsp:nvSpPr>
        <dsp:cNvPr id="0" name=""/>
        <dsp:cNvSpPr/>
      </dsp:nvSpPr>
      <dsp:spPr>
        <a:xfrm>
          <a:off x="4403625" y="71483"/>
          <a:ext cx="3862794" cy="1545117"/>
        </a:xfrm>
        <a:prstGeom prst="rect">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Svantaggi</a:t>
          </a:r>
          <a:endParaRPr lang="it-IT" sz="3200" b="0" kern="1200" dirty="0">
            <a:solidFill>
              <a:schemeClr val="tx1"/>
            </a:solidFill>
            <a:effectLst>
              <a:outerShdw blurRad="38100" dist="38100" dir="2700000" algn="tl">
                <a:srgbClr val="000000">
                  <a:alpha val="43137"/>
                </a:srgbClr>
              </a:outerShdw>
            </a:effectLst>
          </a:endParaRPr>
        </a:p>
      </dsp:txBody>
      <dsp:txXfrm>
        <a:off x="4403625" y="71483"/>
        <a:ext cx="3862794" cy="1545117"/>
      </dsp:txXfrm>
    </dsp:sp>
    <dsp:sp modelId="{20C92013-AA7F-4FC5-8ADD-173E426839E1}">
      <dsp:nvSpPr>
        <dsp:cNvPr id="0" name=""/>
        <dsp:cNvSpPr/>
      </dsp:nvSpPr>
      <dsp:spPr>
        <a:xfrm>
          <a:off x="4403625" y="1616600"/>
          <a:ext cx="3862794" cy="3568499"/>
        </a:xfrm>
        <a:prstGeom prst="rect">
          <a:avLst/>
        </a:prstGeom>
        <a:solidFill>
          <a:schemeClr val="bg1">
            <a:lumMod val="85000"/>
            <a:alpha val="90000"/>
          </a:schemeClr>
        </a:solidFill>
        <a:ln w="25400" cap="flat" cmpd="sng" algn="ctr">
          <a:solidFill>
            <a:srgbClr val="FF00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Non considera la rischiosità del progetto</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Non considera i flussi di cassa</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Considera valori medio che sono per definizione delle </a:t>
          </a:r>
          <a:r>
            <a:rPr lang="it-IT" sz="1800" kern="1200" dirty="0" err="1" smtClean="0"/>
            <a:t>proxy</a:t>
          </a:r>
          <a:r>
            <a:rPr lang="it-IT" sz="1800" kern="1200" dirty="0" smtClean="0"/>
            <a:t> della realtà</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b="0" kern="1200" dirty="0" smtClean="0">
              <a:solidFill>
                <a:schemeClr val="tx1"/>
              </a:solidFill>
            </a:rPr>
            <a:t>Non considera il costo opportunità del capitale ed il valore finanziario del tempo</a:t>
          </a:r>
          <a:endParaRPr lang="it-IT" sz="1800" b="0" kern="1200" dirty="0">
            <a:solidFill>
              <a:schemeClr val="tx1"/>
            </a:solidFill>
          </a:endParaRPr>
        </a:p>
        <a:p>
          <a:pPr marL="171450" lvl="1" indent="-171450" algn="just" defTabSz="800100">
            <a:lnSpc>
              <a:spcPct val="90000"/>
            </a:lnSpc>
            <a:spcBef>
              <a:spcPct val="0"/>
            </a:spcBef>
            <a:spcAft>
              <a:spcPct val="15000"/>
            </a:spcAft>
            <a:buChar char="••"/>
          </a:pPr>
          <a:endParaRPr lang="it-IT" sz="1800" kern="1200" dirty="0"/>
        </a:p>
      </dsp:txBody>
      <dsp:txXfrm>
        <a:off x="4403625" y="1616600"/>
        <a:ext cx="3862794" cy="3568499"/>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42A4A-04A4-442A-82B1-3BD7A9244729}">
      <dsp:nvSpPr>
        <dsp:cNvPr id="0" name=""/>
        <dsp:cNvSpPr/>
      </dsp:nvSpPr>
      <dsp:spPr>
        <a:xfrm>
          <a:off x="40" y="428333"/>
          <a:ext cx="3862794" cy="1545117"/>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Vantaggi</a:t>
          </a:r>
          <a:endParaRPr lang="it-IT" sz="3200" b="0" kern="1200" dirty="0">
            <a:solidFill>
              <a:schemeClr val="tx1"/>
            </a:solidFill>
            <a:effectLst>
              <a:outerShdw blurRad="38100" dist="38100" dir="2700000" algn="tl">
                <a:srgbClr val="000000">
                  <a:alpha val="43137"/>
                </a:srgbClr>
              </a:outerShdw>
            </a:effectLst>
          </a:endParaRPr>
        </a:p>
      </dsp:txBody>
      <dsp:txXfrm>
        <a:off x="40" y="428333"/>
        <a:ext cx="3862794" cy="1545117"/>
      </dsp:txXfrm>
    </dsp:sp>
    <dsp:sp modelId="{FEBE2FE4-8F27-4B14-A01C-2FC2F37FAC0E}">
      <dsp:nvSpPr>
        <dsp:cNvPr id="0" name=""/>
        <dsp:cNvSpPr/>
      </dsp:nvSpPr>
      <dsp:spPr>
        <a:xfrm>
          <a:off x="40" y="1973450"/>
          <a:ext cx="3862794" cy="2854800"/>
        </a:xfrm>
        <a:prstGeom prst="rect">
          <a:avLst/>
        </a:prstGeom>
        <a:solidFill>
          <a:schemeClr val="bg1">
            <a:lumMod val="85000"/>
          </a:schemeClr>
        </a:solidFill>
        <a:ln w="9525" cap="flat" cmpd="sng" algn="ctr">
          <a:solidFill>
            <a:srgbClr val="00B05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Riconosce che un euro oggi vale più di un euro domani</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Considera solo i flussi di cassa ed il costo opportunità del capitale e non altre variabili soggettive</a:t>
          </a:r>
          <a:endParaRPr lang="it-IT" sz="1800" kern="1200" dirty="0"/>
        </a:p>
        <a:p>
          <a:pPr marL="171450" lvl="1" indent="-171450" algn="just" defTabSz="800100">
            <a:lnSpc>
              <a:spcPct val="90000"/>
            </a:lnSpc>
            <a:spcBef>
              <a:spcPct val="0"/>
            </a:spcBef>
            <a:spcAft>
              <a:spcPct val="15000"/>
            </a:spcAft>
            <a:buChar char="••"/>
          </a:pPr>
          <a:endParaRPr lang="it-IT" sz="1800" kern="1200" dirty="0"/>
        </a:p>
      </dsp:txBody>
      <dsp:txXfrm>
        <a:off x="40" y="1973450"/>
        <a:ext cx="3862794" cy="2854800"/>
      </dsp:txXfrm>
    </dsp:sp>
    <dsp:sp modelId="{B8250309-B036-4F41-9721-EC8D6FB19C66}">
      <dsp:nvSpPr>
        <dsp:cNvPr id="0" name=""/>
        <dsp:cNvSpPr/>
      </dsp:nvSpPr>
      <dsp:spPr>
        <a:xfrm>
          <a:off x="4403625" y="428333"/>
          <a:ext cx="3862794" cy="1545117"/>
        </a:xfrm>
        <a:prstGeom prst="rect">
          <a:avLst/>
        </a:prstGeom>
        <a:solidFill>
          <a:srgbClr val="FF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it-IT" sz="3200" b="0" kern="1200" dirty="0" smtClean="0">
              <a:solidFill>
                <a:schemeClr val="tx1"/>
              </a:solidFill>
              <a:effectLst>
                <a:outerShdw blurRad="38100" dist="38100" dir="2700000" algn="tl">
                  <a:srgbClr val="000000">
                    <a:alpha val="43137"/>
                  </a:srgbClr>
                </a:outerShdw>
              </a:effectLst>
            </a:rPr>
            <a:t>Svantaggi</a:t>
          </a:r>
          <a:endParaRPr lang="it-IT" sz="3200" b="0" kern="1200" dirty="0">
            <a:solidFill>
              <a:schemeClr val="tx1"/>
            </a:solidFill>
            <a:effectLst>
              <a:outerShdw blurRad="38100" dist="38100" dir="2700000" algn="tl">
                <a:srgbClr val="000000">
                  <a:alpha val="43137"/>
                </a:srgbClr>
              </a:outerShdw>
            </a:effectLst>
          </a:endParaRPr>
        </a:p>
      </dsp:txBody>
      <dsp:txXfrm>
        <a:off x="4403625" y="428333"/>
        <a:ext cx="3862794" cy="1545117"/>
      </dsp:txXfrm>
    </dsp:sp>
    <dsp:sp modelId="{20C92013-AA7F-4FC5-8ADD-173E426839E1}">
      <dsp:nvSpPr>
        <dsp:cNvPr id="0" name=""/>
        <dsp:cNvSpPr/>
      </dsp:nvSpPr>
      <dsp:spPr>
        <a:xfrm>
          <a:off x="4403625" y="1973450"/>
          <a:ext cx="3862794" cy="2854800"/>
        </a:xfrm>
        <a:prstGeom prst="rect">
          <a:avLst/>
        </a:prstGeom>
        <a:solidFill>
          <a:schemeClr val="bg1">
            <a:lumMod val="85000"/>
            <a:alpha val="90000"/>
          </a:schemeClr>
        </a:solidFill>
        <a:ln w="25400" cap="flat" cmpd="sng" algn="ctr">
          <a:solidFill>
            <a:srgbClr val="FF0000"/>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smtClean="0"/>
            <a:t>Non</a:t>
          </a:r>
          <a:r>
            <a:rPr lang="it-IT" sz="1800" kern="1200" baseline="0" dirty="0" smtClean="0"/>
            <a:t> fornisce una valutazione puntuale nel caso di scelta fra investimenti alternativi</a:t>
          </a:r>
          <a:endParaRPr lang="it-IT" sz="1800" kern="1200" dirty="0"/>
        </a:p>
        <a:p>
          <a:pPr marL="171450" lvl="1" indent="-171450" algn="just" defTabSz="800100">
            <a:lnSpc>
              <a:spcPct val="90000"/>
            </a:lnSpc>
            <a:spcBef>
              <a:spcPct val="0"/>
            </a:spcBef>
            <a:spcAft>
              <a:spcPct val="15000"/>
            </a:spcAft>
            <a:buChar char="••"/>
          </a:pPr>
          <a:endParaRPr lang="it-IT" sz="1800" kern="1200" dirty="0"/>
        </a:p>
        <a:p>
          <a:pPr marL="171450" lvl="1" indent="-171450" algn="just" defTabSz="800100">
            <a:lnSpc>
              <a:spcPct val="90000"/>
            </a:lnSpc>
            <a:spcBef>
              <a:spcPct val="0"/>
            </a:spcBef>
            <a:spcAft>
              <a:spcPct val="15000"/>
            </a:spcAft>
            <a:buChar char="••"/>
          </a:pPr>
          <a:r>
            <a:rPr lang="it-IT" sz="1800" kern="1200" dirty="0" smtClean="0"/>
            <a:t>Difficoltà nella stima del WACC</a:t>
          </a:r>
          <a:endParaRPr lang="it-IT" sz="1800" kern="1200" dirty="0"/>
        </a:p>
      </dsp:txBody>
      <dsp:txXfrm>
        <a:off x="4403625" y="1973450"/>
        <a:ext cx="3862794" cy="285480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F843FC-5593-4993-B85F-4D76629C2788}">
      <dsp:nvSpPr>
        <dsp:cNvPr id="0" name=""/>
        <dsp:cNvSpPr/>
      </dsp:nvSpPr>
      <dsp:spPr>
        <a:xfrm>
          <a:off x="3741" y="1220648"/>
          <a:ext cx="2177679" cy="871071"/>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Analisi pro-forma</a:t>
          </a:r>
          <a:endParaRPr lang="it-IT" sz="1400" b="1" kern="1200" dirty="0">
            <a:solidFill>
              <a:schemeClr val="tx1"/>
            </a:solidFill>
            <a:effectLst>
              <a:outerShdw blurRad="38100" dist="38100" dir="2700000" algn="tl">
                <a:srgbClr val="000000">
                  <a:alpha val="43137"/>
                </a:srgbClr>
              </a:outerShdw>
            </a:effectLst>
          </a:endParaRPr>
        </a:p>
      </dsp:txBody>
      <dsp:txXfrm>
        <a:off x="3741" y="1220648"/>
        <a:ext cx="2177679" cy="871071"/>
      </dsp:txXfrm>
    </dsp:sp>
    <dsp:sp modelId="{45D11901-ABD4-4F7F-A390-92A2032F749C}">
      <dsp:nvSpPr>
        <dsp:cNvPr id="0" name=""/>
        <dsp:cNvSpPr/>
      </dsp:nvSpPr>
      <dsp:spPr>
        <a:xfrm>
          <a:off x="1963652" y="1220648"/>
          <a:ext cx="2177679" cy="871071"/>
        </a:xfrm>
        <a:prstGeom prst="chevron">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Analisi a costi e ricavi differenziali</a:t>
          </a:r>
          <a:endParaRPr lang="it-IT" sz="1400" b="1" kern="1200" dirty="0">
            <a:solidFill>
              <a:schemeClr val="tx1"/>
            </a:solidFill>
            <a:effectLst>
              <a:outerShdw blurRad="38100" dist="38100" dir="2700000" algn="tl">
                <a:srgbClr val="000000">
                  <a:alpha val="43137"/>
                </a:srgbClr>
              </a:outerShdw>
            </a:effectLst>
          </a:endParaRPr>
        </a:p>
      </dsp:txBody>
      <dsp:txXfrm>
        <a:off x="1963652" y="1220648"/>
        <a:ext cx="2177679" cy="871071"/>
      </dsp:txXfrm>
    </dsp:sp>
    <dsp:sp modelId="{D99B7E1E-1D2E-4F48-919B-6DA9E4B4B30E}">
      <dsp:nvSpPr>
        <dsp:cNvPr id="0" name=""/>
        <dsp:cNvSpPr/>
      </dsp:nvSpPr>
      <dsp:spPr>
        <a:xfrm>
          <a:off x="3923564" y="1220648"/>
          <a:ext cx="2177679" cy="871071"/>
        </a:xfrm>
        <a:prstGeom prst="chevron">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tx1"/>
              </a:solidFill>
              <a:effectLst>
                <a:outerShdw blurRad="38100" dist="38100" dir="2700000" algn="tl">
                  <a:srgbClr val="000000">
                    <a:alpha val="43137"/>
                  </a:srgbClr>
                </a:outerShdw>
              </a:effectLst>
            </a:rPr>
            <a:t>Applicazione modelli matematici</a:t>
          </a:r>
          <a:endParaRPr lang="it-IT" sz="1400" b="1" kern="1200" dirty="0">
            <a:solidFill>
              <a:schemeClr val="tx1"/>
            </a:solidFill>
            <a:effectLst>
              <a:outerShdw blurRad="38100" dist="38100" dir="2700000" algn="tl">
                <a:srgbClr val="000000">
                  <a:alpha val="43137"/>
                </a:srgbClr>
              </a:outerShdw>
            </a:effectLst>
          </a:endParaRPr>
        </a:p>
      </dsp:txBody>
      <dsp:txXfrm>
        <a:off x="3923564" y="1220648"/>
        <a:ext cx="2177679" cy="871071"/>
      </dsp:txXfrm>
    </dsp:sp>
    <dsp:sp modelId="{A61231B9-8088-443A-8B39-21D44A4F0802}">
      <dsp:nvSpPr>
        <dsp:cNvPr id="0" name=""/>
        <dsp:cNvSpPr/>
      </dsp:nvSpPr>
      <dsp:spPr>
        <a:xfrm>
          <a:off x="5883475" y="1220648"/>
          <a:ext cx="2177679" cy="871071"/>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err="1" smtClean="0">
              <a:solidFill>
                <a:schemeClr val="tx1"/>
              </a:solidFill>
              <a:effectLst>
                <a:outerShdw blurRad="38100" dist="38100" dir="2700000" algn="tl">
                  <a:srgbClr val="000000">
                    <a:alpha val="43137"/>
                  </a:srgbClr>
                </a:outerShdw>
              </a:effectLst>
            </a:rPr>
            <a:t>Readazione</a:t>
          </a:r>
          <a:r>
            <a:rPr lang="it-IT" sz="1400" b="1" kern="1200" dirty="0" smtClean="0">
              <a:solidFill>
                <a:schemeClr val="tx1"/>
              </a:solidFill>
              <a:effectLst>
                <a:outerShdw blurRad="38100" dist="38100" dir="2700000" algn="tl">
                  <a:srgbClr val="000000">
                    <a:alpha val="43137"/>
                  </a:srgbClr>
                </a:outerShdw>
              </a:effectLst>
            </a:rPr>
            <a:t> di un «</a:t>
          </a:r>
          <a:r>
            <a:rPr lang="it-IT" sz="1400" b="1" kern="1200" dirty="0" err="1" smtClean="0">
              <a:solidFill>
                <a:schemeClr val="tx1"/>
              </a:solidFill>
              <a:effectLst>
                <a:outerShdw blurRad="38100" dist="38100" dir="2700000" algn="tl">
                  <a:srgbClr val="000000">
                    <a:alpha val="43137"/>
                  </a:srgbClr>
                </a:outerShdw>
              </a:effectLst>
            </a:rPr>
            <a:t>worst</a:t>
          </a:r>
          <a:r>
            <a:rPr lang="it-IT" sz="1400" b="1" kern="1200" dirty="0" smtClean="0">
              <a:solidFill>
                <a:schemeClr val="tx1"/>
              </a:solidFill>
              <a:effectLst>
                <a:outerShdw blurRad="38100" dist="38100" dir="2700000" algn="tl">
                  <a:srgbClr val="000000">
                    <a:alpha val="43137"/>
                  </a:srgbClr>
                </a:outerShdw>
              </a:effectLst>
            </a:rPr>
            <a:t> case» e di un «best case»</a:t>
          </a:r>
          <a:endParaRPr lang="it-IT" sz="1400" b="1" kern="1200" dirty="0">
            <a:solidFill>
              <a:schemeClr val="tx1"/>
            </a:solidFill>
            <a:effectLst>
              <a:outerShdw blurRad="38100" dist="38100" dir="2700000" algn="tl">
                <a:srgbClr val="000000">
                  <a:alpha val="43137"/>
                </a:srgbClr>
              </a:outerShdw>
            </a:effectLst>
          </a:endParaRPr>
        </a:p>
      </dsp:txBody>
      <dsp:txXfrm>
        <a:off x="5883475" y="1220648"/>
        <a:ext cx="2177679" cy="8710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781D4-E25A-455D-805E-A7E4ABC90F30}">
      <dsp:nvSpPr>
        <dsp:cNvPr id="0" name=""/>
        <dsp:cNvSpPr/>
      </dsp:nvSpPr>
      <dsp:spPr>
        <a:xfrm>
          <a:off x="0" y="220807"/>
          <a:ext cx="8136904" cy="352800"/>
        </a:xfrm>
        <a:prstGeom prst="rect">
          <a:avLst/>
        </a:prstGeom>
        <a:solidFill>
          <a:srgbClr val="8F948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C490A-DCEE-441A-AF0F-917E1F160A87}">
      <dsp:nvSpPr>
        <dsp:cNvPr id="0" name=""/>
        <dsp:cNvSpPr/>
      </dsp:nvSpPr>
      <dsp:spPr>
        <a:xfrm>
          <a:off x="406845" y="14167"/>
          <a:ext cx="5695832" cy="413280"/>
        </a:xfrm>
        <a:prstGeom prst="roundRect">
          <a:avLst/>
        </a:prstGeom>
        <a:solidFill>
          <a:srgbClr val="8F9484"/>
        </a:solidFill>
        <a:ln w="25400" cap="flat" cmpd="sng" algn="ctr">
          <a:solidFill>
            <a:schemeClr val="lt1">
              <a:hueOff val="0"/>
              <a:satOff val="0"/>
              <a:lumOff val="0"/>
              <a:alphaOff val="0"/>
            </a:schemeClr>
          </a:solidFill>
          <a:prstDash val="solid"/>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444500">
            <a:lnSpc>
              <a:spcPct val="90000"/>
            </a:lnSpc>
            <a:spcBef>
              <a:spcPct val="0"/>
            </a:spcBef>
            <a:spcAft>
              <a:spcPct val="35000"/>
            </a:spcAft>
          </a:pPr>
          <a:r>
            <a:rPr lang="it-IT" sz="1000" b="1" kern="1200" dirty="0" smtClean="0">
              <a:solidFill>
                <a:schemeClr val="tx1"/>
              </a:solidFill>
              <a:effectLst/>
            </a:rPr>
            <a:t>Gestione efficiente delle risorse umane e di produzione</a:t>
          </a:r>
          <a:endParaRPr lang="it-IT" sz="1000" b="1" kern="1200" dirty="0">
            <a:solidFill>
              <a:schemeClr val="tx1"/>
            </a:solidFill>
            <a:effectLst/>
          </a:endParaRPr>
        </a:p>
      </dsp:txBody>
      <dsp:txXfrm>
        <a:off x="406845" y="14167"/>
        <a:ext cx="5695832" cy="413280"/>
      </dsp:txXfrm>
    </dsp:sp>
    <dsp:sp modelId="{261B5D4E-11ED-4AB2-9E07-190742BC5931}">
      <dsp:nvSpPr>
        <dsp:cNvPr id="0" name=""/>
        <dsp:cNvSpPr/>
      </dsp:nvSpPr>
      <dsp:spPr>
        <a:xfrm>
          <a:off x="0" y="855848"/>
          <a:ext cx="8136904" cy="352800"/>
        </a:xfrm>
        <a:prstGeom prst="rect">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E30C8-D26E-49A6-AD01-05BB7EE5D13C}">
      <dsp:nvSpPr>
        <dsp:cNvPr id="0" name=""/>
        <dsp:cNvSpPr/>
      </dsp:nvSpPr>
      <dsp:spPr>
        <a:xfrm>
          <a:off x="406845" y="649207"/>
          <a:ext cx="5695832" cy="413280"/>
        </a:xfrm>
        <a:prstGeom prst="roundRect">
          <a:avLst/>
        </a:prstGeom>
        <a:solidFill>
          <a:srgbClr val="00B050"/>
        </a:solidFill>
        <a:ln w="25400" cap="flat" cmpd="sng" algn="ctr">
          <a:solidFill>
            <a:schemeClr val="lt1">
              <a:hueOff val="0"/>
              <a:satOff val="0"/>
              <a:lumOff val="0"/>
              <a:alphaOff val="0"/>
            </a:schemeClr>
          </a:solidFill>
          <a:prstDash val="solid"/>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444500">
            <a:lnSpc>
              <a:spcPct val="90000"/>
            </a:lnSpc>
            <a:spcBef>
              <a:spcPct val="0"/>
            </a:spcBef>
            <a:spcAft>
              <a:spcPct val="35000"/>
            </a:spcAft>
          </a:pPr>
          <a:r>
            <a:rPr lang="it-IT" sz="1000" b="1" kern="1200" dirty="0" smtClean="0">
              <a:solidFill>
                <a:schemeClr val="tx1"/>
              </a:solidFill>
              <a:effectLst/>
            </a:rPr>
            <a:t>Focus sul medio – lungo periodo </a:t>
          </a:r>
          <a:endParaRPr lang="it-IT" sz="1000" b="1" kern="1200" dirty="0">
            <a:solidFill>
              <a:schemeClr val="tx1"/>
            </a:solidFill>
            <a:effectLst/>
          </a:endParaRPr>
        </a:p>
      </dsp:txBody>
      <dsp:txXfrm>
        <a:off x="406845" y="649207"/>
        <a:ext cx="5695832" cy="413280"/>
      </dsp:txXfrm>
    </dsp:sp>
    <dsp:sp modelId="{7A11AAD6-293F-4019-B6C1-FAFE736750A1}">
      <dsp:nvSpPr>
        <dsp:cNvPr id="0" name=""/>
        <dsp:cNvSpPr/>
      </dsp:nvSpPr>
      <dsp:spPr>
        <a:xfrm>
          <a:off x="0" y="1490888"/>
          <a:ext cx="8136904" cy="352800"/>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FD09D-E454-4F1E-A392-A1084F382175}">
      <dsp:nvSpPr>
        <dsp:cNvPr id="0" name=""/>
        <dsp:cNvSpPr/>
      </dsp:nvSpPr>
      <dsp:spPr>
        <a:xfrm>
          <a:off x="406845" y="1284248"/>
          <a:ext cx="5695832" cy="413280"/>
        </a:xfrm>
        <a:prstGeom prst="roundRect">
          <a:avLst/>
        </a:prstGeom>
        <a:solidFill>
          <a:srgbClr val="7030A0"/>
        </a:solidFill>
        <a:ln w="25400" cap="flat" cmpd="sng" algn="ctr">
          <a:solidFill>
            <a:schemeClr val="lt1">
              <a:hueOff val="0"/>
              <a:satOff val="0"/>
              <a:lumOff val="0"/>
              <a:alphaOff val="0"/>
            </a:schemeClr>
          </a:solidFill>
          <a:prstDash val="solid"/>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444500">
            <a:lnSpc>
              <a:spcPct val="90000"/>
            </a:lnSpc>
            <a:spcBef>
              <a:spcPct val="0"/>
            </a:spcBef>
            <a:spcAft>
              <a:spcPct val="35000"/>
            </a:spcAft>
          </a:pPr>
          <a:r>
            <a:rPr lang="it-IT" sz="1000" b="1" kern="1200" dirty="0" smtClean="0">
              <a:solidFill>
                <a:schemeClr val="tx1"/>
              </a:solidFill>
              <a:effectLst/>
            </a:rPr>
            <a:t>Massimizzare il saggio di crescita della domanda </a:t>
          </a:r>
          <a:endParaRPr lang="it-IT" sz="1000" b="1" kern="1200" dirty="0">
            <a:solidFill>
              <a:schemeClr val="tx1"/>
            </a:solidFill>
            <a:effectLst/>
          </a:endParaRPr>
        </a:p>
      </dsp:txBody>
      <dsp:txXfrm>
        <a:off x="406845" y="1284248"/>
        <a:ext cx="5695832" cy="413280"/>
      </dsp:txXfrm>
    </dsp:sp>
    <dsp:sp modelId="{AC1A5ECE-26C8-4757-A97F-A8B473B91902}">
      <dsp:nvSpPr>
        <dsp:cNvPr id="0" name=""/>
        <dsp:cNvSpPr/>
      </dsp:nvSpPr>
      <dsp:spPr>
        <a:xfrm>
          <a:off x="0" y="2125928"/>
          <a:ext cx="8136904" cy="352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2D038-E2B9-4EA8-94FD-9EA9B96712E4}">
      <dsp:nvSpPr>
        <dsp:cNvPr id="0" name=""/>
        <dsp:cNvSpPr/>
      </dsp:nvSpPr>
      <dsp:spPr>
        <a:xfrm>
          <a:off x="406845" y="1919288"/>
          <a:ext cx="5695832" cy="413280"/>
        </a:xfrm>
        <a:prstGeom prst="roundRect">
          <a:avLst/>
        </a:prstGeom>
        <a:solidFill>
          <a:srgbClr val="FF0000"/>
        </a:solidFill>
        <a:ln w="25400" cap="flat" cmpd="sng" algn="ctr">
          <a:solidFill>
            <a:schemeClr val="lt1">
              <a:hueOff val="0"/>
              <a:satOff val="0"/>
              <a:lumOff val="0"/>
              <a:alphaOff val="0"/>
            </a:schemeClr>
          </a:solidFill>
          <a:prstDash val="solid"/>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444500">
            <a:lnSpc>
              <a:spcPct val="90000"/>
            </a:lnSpc>
            <a:spcBef>
              <a:spcPct val="0"/>
            </a:spcBef>
            <a:spcAft>
              <a:spcPct val="35000"/>
            </a:spcAft>
          </a:pPr>
          <a:r>
            <a:rPr lang="it-IT" sz="1000" b="1" kern="1200" dirty="0" smtClean="0">
              <a:solidFill>
                <a:schemeClr val="tx1"/>
              </a:solidFill>
              <a:effectLst/>
            </a:rPr>
            <a:t>Elevata avversione al rischio nella valutazione dei progetti d’investimento </a:t>
          </a:r>
          <a:endParaRPr lang="it-IT" sz="1000" b="1" kern="1200" dirty="0">
            <a:solidFill>
              <a:schemeClr val="tx1"/>
            </a:solidFill>
            <a:effectLst/>
          </a:endParaRPr>
        </a:p>
      </dsp:txBody>
      <dsp:txXfrm>
        <a:off x="406845" y="1919288"/>
        <a:ext cx="5695832" cy="4132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781D4-E25A-455D-805E-A7E4ABC90F30}">
      <dsp:nvSpPr>
        <dsp:cNvPr id="0" name=""/>
        <dsp:cNvSpPr/>
      </dsp:nvSpPr>
      <dsp:spPr>
        <a:xfrm>
          <a:off x="0" y="259316"/>
          <a:ext cx="9145016" cy="302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00C490A-DCEE-441A-AF0F-917E1F160A87}">
      <dsp:nvSpPr>
        <dsp:cNvPr id="0" name=""/>
        <dsp:cNvSpPr/>
      </dsp:nvSpPr>
      <dsp:spPr>
        <a:xfrm>
          <a:off x="457250" y="82196"/>
          <a:ext cx="6401511" cy="354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962" tIns="0" rIns="241962" bIns="0" numCol="1" spcCol="1270" anchor="ctr" anchorCtr="0">
          <a:noAutofit/>
        </a:bodyPr>
        <a:lstStyle/>
        <a:p>
          <a:pPr lvl="0" algn="l" defTabSz="622300">
            <a:lnSpc>
              <a:spcPct val="90000"/>
            </a:lnSpc>
            <a:spcBef>
              <a:spcPct val="0"/>
            </a:spcBef>
            <a:spcAft>
              <a:spcPct val="35000"/>
            </a:spcAft>
          </a:pPr>
          <a:r>
            <a:rPr lang="it-IT" sz="1400" b="1" kern="1200" dirty="0" smtClean="0">
              <a:effectLst/>
            </a:rPr>
            <a:t>Retribuzione legata a parametri di produttività</a:t>
          </a:r>
          <a:endParaRPr lang="it-IT" sz="1400" b="1" kern="1200" dirty="0">
            <a:effectLst/>
          </a:endParaRPr>
        </a:p>
      </dsp:txBody>
      <dsp:txXfrm>
        <a:off x="457250" y="82196"/>
        <a:ext cx="6401511" cy="354240"/>
      </dsp:txXfrm>
    </dsp:sp>
    <dsp:sp modelId="{261B5D4E-11ED-4AB2-9E07-190742BC5931}">
      <dsp:nvSpPr>
        <dsp:cNvPr id="0" name=""/>
        <dsp:cNvSpPr/>
      </dsp:nvSpPr>
      <dsp:spPr>
        <a:xfrm>
          <a:off x="0" y="803636"/>
          <a:ext cx="9145016" cy="302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D9FE30C8-D26E-49A6-AD01-05BB7EE5D13C}">
      <dsp:nvSpPr>
        <dsp:cNvPr id="0" name=""/>
        <dsp:cNvSpPr/>
      </dsp:nvSpPr>
      <dsp:spPr>
        <a:xfrm>
          <a:off x="457250" y="626516"/>
          <a:ext cx="6401511" cy="354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962" tIns="0" rIns="241962" bIns="0" numCol="1" spcCol="1270" anchor="ctr" anchorCtr="0">
          <a:noAutofit/>
        </a:bodyPr>
        <a:lstStyle/>
        <a:p>
          <a:pPr lvl="0" algn="l" defTabSz="622300">
            <a:lnSpc>
              <a:spcPct val="90000"/>
            </a:lnSpc>
            <a:spcBef>
              <a:spcPct val="0"/>
            </a:spcBef>
            <a:spcAft>
              <a:spcPct val="35000"/>
            </a:spcAft>
          </a:pPr>
          <a:r>
            <a:rPr lang="it-IT" sz="1400" b="1" kern="1200" dirty="0" smtClean="0">
              <a:effectLst/>
            </a:rPr>
            <a:t>Favorire la sostenibilità ed il successo dell’impresa sul medio lungo periodo</a:t>
          </a:r>
          <a:endParaRPr lang="it-IT" sz="1400" b="1" kern="1200" dirty="0">
            <a:effectLst/>
          </a:endParaRPr>
        </a:p>
      </dsp:txBody>
      <dsp:txXfrm>
        <a:off x="457250" y="626516"/>
        <a:ext cx="6401511" cy="354240"/>
      </dsp:txXfrm>
    </dsp:sp>
    <dsp:sp modelId="{7A11AAD6-293F-4019-B6C1-FAFE736750A1}">
      <dsp:nvSpPr>
        <dsp:cNvPr id="0" name=""/>
        <dsp:cNvSpPr/>
      </dsp:nvSpPr>
      <dsp:spPr>
        <a:xfrm>
          <a:off x="0" y="1347956"/>
          <a:ext cx="9145016" cy="302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66FD09D-E454-4F1E-A392-A1084F382175}">
      <dsp:nvSpPr>
        <dsp:cNvPr id="0" name=""/>
        <dsp:cNvSpPr/>
      </dsp:nvSpPr>
      <dsp:spPr>
        <a:xfrm>
          <a:off x="457250" y="1170836"/>
          <a:ext cx="6401511" cy="354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962" tIns="0" rIns="241962" bIns="0" numCol="1" spcCol="1270" anchor="ctr" anchorCtr="0">
          <a:noAutofit/>
        </a:bodyPr>
        <a:lstStyle/>
        <a:p>
          <a:pPr lvl="0" algn="l" defTabSz="622300">
            <a:lnSpc>
              <a:spcPct val="90000"/>
            </a:lnSpc>
            <a:spcBef>
              <a:spcPct val="0"/>
            </a:spcBef>
            <a:spcAft>
              <a:spcPct val="35000"/>
            </a:spcAft>
          </a:pPr>
          <a:r>
            <a:rPr lang="it-IT" sz="1400" b="1" kern="1200" dirty="0" smtClean="0">
              <a:effectLst/>
            </a:rPr>
            <a:t>Aumentare le dimensioni dell’impresa (Empire Building)</a:t>
          </a:r>
          <a:endParaRPr lang="it-IT" sz="1400" b="1" kern="1200" dirty="0">
            <a:effectLst/>
          </a:endParaRPr>
        </a:p>
      </dsp:txBody>
      <dsp:txXfrm>
        <a:off x="457250" y="1170836"/>
        <a:ext cx="6401511" cy="354240"/>
      </dsp:txXfrm>
    </dsp:sp>
    <dsp:sp modelId="{AC1A5ECE-26C8-4757-A97F-A8B473B91902}">
      <dsp:nvSpPr>
        <dsp:cNvPr id="0" name=""/>
        <dsp:cNvSpPr/>
      </dsp:nvSpPr>
      <dsp:spPr>
        <a:xfrm>
          <a:off x="0" y="1892275"/>
          <a:ext cx="9145016" cy="302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09C2D038-E2B9-4EA8-94FD-9EA9B96712E4}">
      <dsp:nvSpPr>
        <dsp:cNvPr id="0" name=""/>
        <dsp:cNvSpPr/>
      </dsp:nvSpPr>
      <dsp:spPr>
        <a:xfrm>
          <a:off x="457250" y="1715156"/>
          <a:ext cx="6401511" cy="354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962" tIns="0" rIns="241962" bIns="0" numCol="1" spcCol="1270" anchor="ctr" anchorCtr="0">
          <a:noAutofit/>
        </a:bodyPr>
        <a:lstStyle/>
        <a:p>
          <a:pPr lvl="0" algn="l" defTabSz="622300">
            <a:lnSpc>
              <a:spcPct val="90000"/>
            </a:lnSpc>
            <a:spcBef>
              <a:spcPct val="0"/>
            </a:spcBef>
            <a:spcAft>
              <a:spcPct val="35000"/>
            </a:spcAft>
          </a:pPr>
          <a:r>
            <a:rPr lang="it-IT" sz="1400" b="1" kern="1200" dirty="0" smtClean="0">
              <a:effectLst/>
            </a:rPr>
            <a:t>Evitare o ridurre il rischio di default dell’impresa</a:t>
          </a:r>
          <a:endParaRPr lang="it-IT" sz="1400" b="1" kern="1200" dirty="0">
            <a:effectLst/>
          </a:endParaRPr>
        </a:p>
      </dsp:txBody>
      <dsp:txXfrm>
        <a:off x="457250" y="1715156"/>
        <a:ext cx="6401511" cy="3542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1B5D4E-11ED-4AB2-9E07-190742BC5931}">
      <dsp:nvSpPr>
        <dsp:cNvPr id="0" name=""/>
        <dsp:cNvSpPr/>
      </dsp:nvSpPr>
      <dsp:spPr>
        <a:xfrm>
          <a:off x="0" y="335123"/>
          <a:ext cx="8136904" cy="478800"/>
        </a:xfrm>
        <a:prstGeom prst="rect">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E30C8-D26E-49A6-AD01-05BB7EE5D13C}">
      <dsp:nvSpPr>
        <dsp:cNvPr id="0" name=""/>
        <dsp:cNvSpPr/>
      </dsp:nvSpPr>
      <dsp:spPr>
        <a:xfrm>
          <a:off x="406845" y="54683"/>
          <a:ext cx="5695832" cy="560880"/>
        </a:xfrm>
        <a:prstGeom prst="roundRect">
          <a:avLst/>
        </a:prstGeom>
        <a:solidFill>
          <a:srgbClr val="00B050"/>
        </a:solidFill>
        <a:ln w="25400" cap="flat" cmpd="sng" algn="ctr">
          <a:solidFill>
            <a:schemeClr val="lt1">
              <a:hueOff val="0"/>
              <a:satOff val="0"/>
              <a:lumOff val="0"/>
              <a:alphaOff val="0"/>
            </a:schemeClr>
          </a:solidFill>
          <a:prstDash val="solid"/>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533400">
            <a:lnSpc>
              <a:spcPct val="90000"/>
            </a:lnSpc>
            <a:spcBef>
              <a:spcPct val="0"/>
            </a:spcBef>
            <a:spcAft>
              <a:spcPct val="35000"/>
            </a:spcAft>
          </a:pPr>
          <a:r>
            <a:rPr lang="it-IT" sz="1200" b="1" kern="1200" dirty="0" smtClean="0">
              <a:solidFill>
                <a:schemeClr val="tx1"/>
              </a:solidFill>
              <a:effectLst/>
            </a:rPr>
            <a:t>Focus sul breve periodo</a:t>
          </a:r>
          <a:endParaRPr lang="it-IT" sz="1200" b="1" kern="1200" dirty="0">
            <a:solidFill>
              <a:schemeClr val="tx1"/>
            </a:solidFill>
            <a:effectLst/>
          </a:endParaRPr>
        </a:p>
      </dsp:txBody>
      <dsp:txXfrm>
        <a:off x="406845" y="54683"/>
        <a:ext cx="5695832" cy="560880"/>
      </dsp:txXfrm>
    </dsp:sp>
    <dsp:sp modelId="{7A11AAD6-293F-4019-B6C1-FAFE736750A1}">
      <dsp:nvSpPr>
        <dsp:cNvPr id="0" name=""/>
        <dsp:cNvSpPr/>
      </dsp:nvSpPr>
      <dsp:spPr>
        <a:xfrm>
          <a:off x="0" y="1196963"/>
          <a:ext cx="8136904" cy="478800"/>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FD09D-E454-4F1E-A392-A1084F382175}">
      <dsp:nvSpPr>
        <dsp:cNvPr id="0" name=""/>
        <dsp:cNvSpPr/>
      </dsp:nvSpPr>
      <dsp:spPr>
        <a:xfrm>
          <a:off x="406845" y="916523"/>
          <a:ext cx="5695832" cy="560880"/>
        </a:xfrm>
        <a:prstGeom prst="roundRect">
          <a:avLst/>
        </a:prstGeom>
        <a:solidFill>
          <a:srgbClr val="7030A0"/>
        </a:solidFill>
        <a:ln w="25400" cap="flat" cmpd="sng" algn="ctr">
          <a:solidFill>
            <a:schemeClr val="lt1">
              <a:hueOff val="0"/>
              <a:satOff val="0"/>
              <a:lumOff val="0"/>
              <a:alphaOff val="0"/>
            </a:schemeClr>
          </a:solidFill>
          <a:prstDash val="solid"/>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533400">
            <a:lnSpc>
              <a:spcPct val="90000"/>
            </a:lnSpc>
            <a:spcBef>
              <a:spcPct val="0"/>
            </a:spcBef>
            <a:spcAft>
              <a:spcPct val="35000"/>
            </a:spcAft>
          </a:pPr>
          <a:r>
            <a:rPr lang="it-IT" sz="1200" b="1" kern="1200" dirty="0" smtClean="0">
              <a:solidFill>
                <a:schemeClr val="tx1"/>
              </a:solidFill>
              <a:effectLst/>
            </a:rPr>
            <a:t>Massimizzare il saggio di crescita del capitale</a:t>
          </a:r>
          <a:endParaRPr lang="it-IT" sz="1200" b="1" kern="1200" dirty="0">
            <a:solidFill>
              <a:schemeClr val="tx1"/>
            </a:solidFill>
            <a:effectLst/>
          </a:endParaRPr>
        </a:p>
      </dsp:txBody>
      <dsp:txXfrm>
        <a:off x="406845" y="916523"/>
        <a:ext cx="5695832" cy="560880"/>
      </dsp:txXfrm>
    </dsp:sp>
    <dsp:sp modelId="{AC1A5ECE-26C8-4757-A97F-A8B473B91902}">
      <dsp:nvSpPr>
        <dsp:cNvPr id="0" name=""/>
        <dsp:cNvSpPr/>
      </dsp:nvSpPr>
      <dsp:spPr>
        <a:xfrm>
          <a:off x="0" y="2058804"/>
          <a:ext cx="8136904" cy="478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2D038-E2B9-4EA8-94FD-9EA9B96712E4}">
      <dsp:nvSpPr>
        <dsp:cNvPr id="0" name=""/>
        <dsp:cNvSpPr/>
      </dsp:nvSpPr>
      <dsp:spPr>
        <a:xfrm>
          <a:off x="406845" y="1778364"/>
          <a:ext cx="5695832" cy="560880"/>
        </a:xfrm>
        <a:prstGeom prst="roundRect">
          <a:avLst/>
        </a:prstGeom>
        <a:solidFill>
          <a:srgbClr val="FF0000"/>
        </a:solidFill>
        <a:ln w="25400" cap="flat" cmpd="sng" algn="ctr">
          <a:solidFill>
            <a:schemeClr val="lt1">
              <a:hueOff val="0"/>
              <a:satOff val="0"/>
              <a:lumOff val="0"/>
              <a:alphaOff val="0"/>
            </a:schemeClr>
          </a:solidFill>
          <a:prstDash val="solid"/>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533400">
            <a:lnSpc>
              <a:spcPct val="90000"/>
            </a:lnSpc>
            <a:spcBef>
              <a:spcPct val="0"/>
            </a:spcBef>
            <a:spcAft>
              <a:spcPct val="35000"/>
            </a:spcAft>
          </a:pPr>
          <a:r>
            <a:rPr lang="it-IT" sz="1200" b="1" kern="1200" dirty="0" smtClean="0">
              <a:solidFill>
                <a:schemeClr val="tx1"/>
              </a:solidFill>
              <a:effectLst/>
            </a:rPr>
            <a:t>Minore avversione al rischio rispetto ai manager</a:t>
          </a:r>
          <a:endParaRPr lang="it-IT" sz="1200" b="1" kern="1200" dirty="0">
            <a:solidFill>
              <a:schemeClr val="tx1"/>
            </a:solidFill>
            <a:effectLst/>
          </a:endParaRPr>
        </a:p>
      </dsp:txBody>
      <dsp:txXfrm>
        <a:off x="406845" y="1778364"/>
        <a:ext cx="5695832" cy="5608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781D4-E25A-455D-805E-A7E4ABC90F30}">
      <dsp:nvSpPr>
        <dsp:cNvPr id="0" name=""/>
        <dsp:cNvSpPr/>
      </dsp:nvSpPr>
      <dsp:spPr>
        <a:xfrm>
          <a:off x="0" y="216025"/>
          <a:ext cx="9145016" cy="428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00C490A-DCEE-441A-AF0F-917E1F160A87}">
      <dsp:nvSpPr>
        <dsp:cNvPr id="0" name=""/>
        <dsp:cNvSpPr/>
      </dsp:nvSpPr>
      <dsp:spPr>
        <a:xfrm>
          <a:off x="457250" y="27655"/>
          <a:ext cx="6401511" cy="5018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962" tIns="0" rIns="241962" bIns="0" numCol="1" spcCol="1270" anchor="ctr" anchorCtr="0">
          <a:noAutofit/>
        </a:bodyPr>
        <a:lstStyle/>
        <a:p>
          <a:pPr lvl="0" algn="l" defTabSz="622300">
            <a:lnSpc>
              <a:spcPct val="90000"/>
            </a:lnSpc>
            <a:spcBef>
              <a:spcPct val="0"/>
            </a:spcBef>
            <a:spcAft>
              <a:spcPct val="35000"/>
            </a:spcAft>
          </a:pPr>
          <a:r>
            <a:rPr lang="it-IT" sz="1400" b="1" kern="1200" dirty="0" smtClean="0">
              <a:effectLst/>
            </a:rPr>
            <a:t>Massimizzare i dividendi (Obiettivo degli speculatori)</a:t>
          </a:r>
          <a:endParaRPr lang="it-IT" sz="1400" b="1" kern="1200" dirty="0">
            <a:effectLst/>
          </a:endParaRPr>
        </a:p>
      </dsp:txBody>
      <dsp:txXfrm>
        <a:off x="457250" y="27655"/>
        <a:ext cx="6401511" cy="501840"/>
      </dsp:txXfrm>
    </dsp:sp>
    <dsp:sp modelId="{261B5D4E-11ED-4AB2-9E07-190742BC5931}">
      <dsp:nvSpPr>
        <dsp:cNvPr id="0" name=""/>
        <dsp:cNvSpPr/>
      </dsp:nvSpPr>
      <dsp:spPr>
        <a:xfrm>
          <a:off x="0" y="1049696"/>
          <a:ext cx="9145016" cy="428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D9FE30C8-D26E-49A6-AD01-05BB7EE5D13C}">
      <dsp:nvSpPr>
        <dsp:cNvPr id="0" name=""/>
        <dsp:cNvSpPr/>
      </dsp:nvSpPr>
      <dsp:spPr>
        <a:xfrm>
          <a:off x="457250" y="798776"/>
          <a:ext cx="6401511" cy="5018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962" tIns="0" rIns="241962" bIns="0" numCol="1" spcCol="1270" anchor="ctr" anchorCtr="0">
          <a:noAutofit/>
        </a:bodyPr>
        <a:lstStyle/>
        <a:p>
          <a:pPr lvl="0" algn="l" defTabSz="622300">
            <a:lnSpc>
              <a:spcPct val="90000"/>
            </a:lnSpc>
            <a:spcBef>
              <a:spcPct val="0"/>
            </a:spcBef>
            <a:spcAft>
              <a:spcPct val="35000"/>
            </a:spcAft>
          </a:pPr>
          <a:r>
            <a:rPr lang="it-IT" sz="1400" b="1" kern="1200" dirty="0" smtClean="0">
              <a:effectLst/>
            </a:rPr>
            <a:t>Massimizzare il prezzo dell’azione posseduta (Obiettivo dei cassettisti)</a:t>
          </a:r>
          <a:endParaRPr lang="it-IT" sz="1400" b="1" kern="1200" dirty="0">
            <a:effectLst/>
          </a:endParaRPr>
        </a:p>
      </dsp:txBody>
      <dsp:txXfrm>
        <a:off x="457250" y="798776"/>
        <a:ext cx="6401511" cy="501840"/>
      </dsp:txXfrm>
    </dsp:sp>
    <dsp:sp modelId="{7A11AAD6-293F-4019-B6C1-FAFE736750A1}">
      <dsp:nvSpPr>
        <dsp:cNvPr id="0" name=""/>
        <dsp:cNvSpPr/>
      </dsp:nvSpPr>
      <dsp:spPr>
        <a:xfrm>
          <a:off x="0" y="1820816"/>
          <a:ext cx="9145016" cy="428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66FD09D-E454-4F1E-A392-A1084F382175}">
      <dsp:nvSpPr>
        <dsp:cNvPr id="0" name=""/>
        <dsp:cNvSpPr/>
      </dsp:nvSpPr>
      <dsp:spPr>
        <a:xfrm>
          <a:off x="457250" y="1569895"/>
          <a:ext cx="6401511" cy="5018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962" tIns="0" rIns="241962" bIns="0" numCol="1" spcCol="1270" anchor="ctr" anchorCtr="0">
          <a:noAutofit/>
        </a:bodyPr>
        <a:lstStyle/>
        <a:p>
          <a:pPr lvl="0" algn="l" defTabSz="622300">
            <a:lnSpc>
              <a:spcPct val="90000"/>
            </a:lnSpc>
            <a:spcBef>
              <a:spcPct val="0"/>
            </a:spcBef>
            <a:spcAft>
              <a:spcPct val="35000"/>
            </a:spcAft>
          </a:pPr>
          <a:r>
            <a:rPr lang="it-IT" sz="1400" b="1" kern="1200" dirty="0" smtClean="0">
              <a:effectLst/>
            </a:rPr>
            <a:t>Massimizzare il rendimento del capitale investito   </a:t>
          </a:r>
        </a:p>
      </dsp:txBody>
      <dsp:txXfrm>
        <a:off x="457250" y="1569895"/>
        <a:ext cx="6401511" cy="5018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20CD7F-EEEE-44C8-BE4F-36BD65A3228D}">
      <dsp:nvSpPr>
        <dsp:cNvPr id="0" name=""/>
        <dsp:cNvSpPr/>
      </dsp:nvSpPr>
      <dsp:spPr>
        <a:xfrm>
          <a:off x="0" y="248464"/>
          <a:ext cx="676875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67208-10F3-4FAB-A126-29D37667DA2C}">
      <dsp:nvSpPr>
        <dsp:cNvPr id="0" name=""/>
        <dsp:cNvSpPr/>
      </dsp:nvSpPr>
      <dsp:spPr>
        <a:xfrm>
          <a:off x="338107" y="14675"/>
          <a:ext cx="6244195"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90" tIns="0" rIns="179090" bIns="0" numCol="1" spcCol="1270" anchor="ctr" anchorCtr="0">
          <a:noAutofit/>
        </a:bodyPr>
        <a:lstStyle/>
        <a:p>
          <a:pPr lvl="0" algn="l"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latin typeface="Times New Roman" pitchFamily="18" charset="0"/>
              <a:cs typeface="Times New Roman" pitchFamily="18" charset="0"/>
            </a:rPr>
            <a:t>All’aumentare degli investimenti aumenta la domanda, ma a tassi di profitto minori a causa dell’indebitamento (Saggio di crescita della domanda)</a:t>
          </a:r>
          <a:endParaRPr lang="it-IT" sz="12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38107" y="14675"/>
        <a:ext cx="6244195" cy="383760"/>
      </dsp:txXfrm>
    </dsp:sp>
    <dsp:sp modelId="{C650FAE1-CD4D-49C3-8440-E86FCEB82E0B}">
      <dsp:nvSpPr>
        <dsp:cNvPr id="0" name=""/>
        <dsp:cNvSpPr/>
      </dsp:nvSpPr>
      <dsp:spPr>
        <a:xfrm>
          <a:off x="0" y="796235"/>
          <a:ext cx="676875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E9968-AB7B-416D-881C-089A21E42FA4}">
      <dsp:nvSpPr>
        <dsp:cNvPr id="0" name=""/>
        <dsp:cNvSpPr/>
      </dsp:nvSpPr>
      <dsp:spPr>
        <a:xfrm>
          <a:off x="338107" y="604356"/>
          <a:ext cx="6244195"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90" tIns="0" rIns="179090" bIns="0" numCol="1" spcCol="1270" anchor="ctr" anchorCtr="0">
          <a:noAutofit/>
        </a:bodyPr>
        <a:lstStyle/>
        <a:p>
          <a:pPr lvl="0" algn="l"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latin typeface="Times New Roman" pitchFamily="18" charset="0"/>
              <a:cs typeface="Times New Roman" pitchFamily="18" charset="0"/>
            </a:rPr>
            <a:t>All’aumentare degli investimenti aumenta il valore del capitale, ma a tassi di profitto minori a causa dell’indebitamento (Saggio di crescita del capitale)</a:t>
          </a:r>
          <a:endParaRPr lang="it-IT" sz="12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38107" y="604356"/>
        <a:ext cx="6244195" cy="383760"/>
      </dsp:txXfrm>
    </dsp:sp>
    <dsp:sp modelId="{CF76697B-65C4-420E-ADEA-96F796CFFE31}">
      <dsp:nvSpPr>
        <dsp:cNvPr id="0" name=""/>
        <dsp:cNvSpPr/>
      </dsp:nvSpPr>
      <dsp:spPr>
        <a:xfrm>
          <a:off x="0" y="1385916"/>
          <a:ext cx="676875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F5F3A-E0EB-4CD5-9BBA-296AC10EBD2C}">
      <dsp:nvSpPr>
        <dsp:cNvPr id="0" name=""/>
        <dsp:cNvSpPr/>
      </dsp:nvSpPr>
      <dsp:spPr>
        <a:xfrm>
          <a:off x="338107" y="1194036"/>
          <a:ext cx="6244195"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90" tIns="0" rIns="179090" bIns="0" numCol="1" spcCol="1270" anchor="ctr" anchorCtr="0">
          <a:noAutofit/>
        </a:bodyPr>
        <a:lstStyle/>
        <a:p>
          <a:pPr lvl="0" algn="l"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latin typeface="Times New Roman" pitchFamily="18" charset="0"/>
              <a:cs typeface="Times New Roman" pitchFamily="18" charset="0"/>
            </a:rPr>
            <a:t>I manager  devono investire fin tanto che  aumenta il valore del capitale aziendale (Saggio di crescita bilanciata)</a:t>
          </a:r>
          <a:endParaRPr lang="it-IT" sz="1200" b="1"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338107" y="1194036"/>
        <a:ext cx="6244195" cy="3837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67EC3B-85C3-4762-AE63-F5B8F58C24D6}">
      <dsp:nvSpPr>
        <dsp:cNvPr id="0" name=""/>
        <dsp:cNvSpPr/>
      </dsp:nvSpPr>
      <dsp:spPr>
        <a:xfrm rot="5400000">
          <a:off x="5049961" y="-2112942"/>
          <a:ext cx="672473" cy="5069363"/>
        </a:xfrm>
        <a:prstGeom prst="round2Same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Immobilizzazioni materiali (Impianti, Attrezzature...)</a:t>
          </a:r>
          <a:endParaRPr lang="it-IT" sz="1100" b="1" kern="1200" dirty="0">
            <a:solidFill>
              <a:schemeClr val="bg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Immobilizzazioni immateriali (Brevetti, </a:t>
          </a:r>
          <a:r>
            <a:rPr lang="it-IT" sz="1100" b="1" kern="1200" dirty="0" err="1" smtClean="0">
              <a:solidFill>
                <a:schemeClr val="bg1"/>
              </a:solidFill>
              <a:effectLst>
                <a:outerShdw blurRad="38100" dist="38100" dir="2700000" algn="tl">
                  <a:srgbClr val="000000">
                    <a:alpha val="43137"/>
                  </a:srgbClr>
                </a:outerShdw>
              </a:effectLst>
            </a:rPr>
            <a:t>Mchi</a:t>
          </a:r>
          <a:r>
            <a:rPr lang="it-IT" sz="1100" b="1" kern="1200" dirty="0" smtClean="0">
              <a:solidFill>
                <a:schemeClr val="bg1"/>
              </a:solidFill>
              <a:effectLst>
                <a:outerShdw blurRad="38100" dist="38100" dir="2700000" algn="tl">
                  <a:srgbClr val="000000">
                    <a:alpha val="43137"/>
                  </a:srgbClr>
                </a:outerShdw>
              </a:effectLst>
            </a:rPr>
            <a:t>, </a:t>
          </a:r>
          <a:r>
            <a:rPr lang="it-IT" sz="1100" b="1" kern="1200" dirty="0" err="1" smtClean="0">
              <a:solidFill>
                <a:schemeClr val="bg1"/>
              </a:solidFill>
              <a:effectLst>
                <a:outerShdw blurRad="38100" dist="38100" dir="2700000" algn="tl">
                  <a:srgbClr val="000000">
                    <a:alpha val="43137"/>
                  </a:srgbClr>
                </a:outerShdw>
              </a:effectLst>
            </a:rPr>
            <a:t>R&amp;S</a:t>
          </a:r>
          <a:r>
            <a:rPr lang="it-IT" sz="1100" b="1" kern="1200" dirty="0" smtClean="0">
              <a:solidFill>
                <a:schemeClr val="bg1"/>
              </a:solidFill>
              <a:effectLst>
                <a:outerShdw blurRad="38100" dist="38100" dir="2700000" algn="tl">
                  <a:srgbClr val="000000">
                    <a:alpha val="43137"/>
                  </a:srgbClr>
                </a:outerShdw>
              </a:effectLst>
            </a:rPr>
            <a:t>..)</a:t>
          </a:r>
          <a:endParaRPr lang="it-IT" sz="1100" b="1" kern="1200" dirty="0">
            <a:solidFill>
              <a:schemeClr val="bg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Immobilizzazioni finanziarie (Partecipazioni , Obbligazioni...)</a:t>
          </a:r>
          <a:endParaRPr lang="it-IT" sz="1100" b="1" kern="1200" dirty="0">
            <a:solidFill>
              <a:schemeClr val="bg1"/>
            </a:solidFill>
            <a:effectLst>
              <a:outerShdw blurRad="38100" dist="38100" dir="2700000" algn="tl">
                <a:srgbClr val="000000">
                  <a:alpha val="43137"/>
                </a:srgbClr>
              </a:outerShdw>
            </a:effectLst>
          </a:endParaRPr>
        </a:p>
      </dsp:txBody>
      <dsp:txXfrm rot="5400000">
        <a:off x="5049961" y="-2112942"/>
        <a:ext cx="672473" cy="5069363"/>
      </dsp:txXfrm>
    </dsp:sp>
    <dsp:sp modelId="{C17EE0AF-5E7B-4A62-9CBE-FAE2D162AB0A}">
      <dsp:nvSpPr>
        <dsp:cNvPr id="0" name=""/>
        <dsp:cNvSpPr/>
      </dsp:nvSpPr>
      <dsp:spPr>
        <a:xfrm>
          <a:off x="0" y="1443"/>
          <a:ext cx="2851516" cy="840591"/>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Tipologia investimento</a:t>
          </a:r>
          <a:endParaRPr lang="it-IT" sz="1800" kern="1200" dirty="0"/>
        </a:p>
      </dsp:txBody>
      <dsp:txXfrm>
        <a:off x="0" y="1443"/>
        <a:ext cx="2851516" cy="840591"/>
      </dsp:txXfrm>
    </dsp:sp>
    <dsp:sp modelId="{84A476FD-B39C-4BE9-93DF-D5495AF14B99}">
      <dsp:nvSpPr>
        <dsp:cNvPr id="0" name=""/>
        <dsp:cNvSpPr/>
      </dsp:nvSpPr>
      <dsp:spPr>
        <a:xfrm rot="5400000">
          <a:off x="5049961" y="-1230321"/>
          <a:ext cx="672473" cy="5069363"/>
        </a:xfrm>
        <a:prstGeom prst="round2Same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Utilità pluriennale</a:t>
          </a:r>
          <a:endParaRPr lang="it-IT" sz="1100" b="1" kern="1200" dirty="0">
            <a:solidFill>
              <a:schemeClr val="bg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Suddivisione del costo su più esercizi</a:t>
          </a:r>
          <a:endParaRPr lang="it-IT" sz="1100" b="1" kern="1200" dirty="0">
            <a:solidFill>
              <a:schemeClr val="bg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Attenzione differenza fra ammortamento civilistico ed ammortamento fiscale</a:t>
          </a:r>
          <a:endParaRPr lang="it-IT" sz="1100" b="1" kern="1200" dirty="0">
            <a:solidFill>
              <a:schemeClr val="bg1"/>
            </a:solidFill>
            <a:effectLst>
              <a:outerShdw blurRad="38100" dist="38100" dir="2700000" algn="tl">
                <a:srgbClr val="000000">
                  <a:alpha val="43137"/>
                </a:srgbClr>
              </a:outerShdw>
            </a:effectLst>
          </a:endParaRPr>
        </a:p>
      </dsp:txBody>
      <dsp:txXfrm rot="5400000">
        <a:off x="5049961" y="-1230321"/>
        <a:ext cx="672473" cy="5069363"/>
      </dsp:txXfrm>
    </dsp:sp>
    <dsp:sp modelId="{2847A7CA-8853-445C-9FC0-B3C7467C4BBC}">
      <dsp:nvSpPr>
        <dsp:cNvPr id="0" name=""/>
        <dsp:cNvSpPr/>
      </dsp:nvSpPr>
      <dsp:spPr>
        <a:xfrm>
          <a:off x="0" y="884064"/>
          <a:ext cx="2851516" cy="840591"/>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Aliquota ammortamento</a:t>
          </a:r>
          <a:endParaRPr lang="it-IT" sz="1800" kern="1200" dirty="0"/>
        </a:p>
      </dsp:txBody>
      <dsp:txXfrm>
        <a:off x="0" y="884064"/>
        <a:ext cx="2851516" cy="840591"/>
      </dsp:txXfrm>
    </dsp:sp>
    <dsp:sp modelId="{E4247AC2-2203-4481-9267-8B8D2E64CC56}">
      <dsp:nvSpPr>
        <dsp:cNvPr id="0" name=""/>
        <dsp:cNvSpPr/>
      </dsp:nvSpPr>
      <dsp:spPr>
        <a:xfrm rot="5400000">
          <a:off x="5049961" y="-347700"/>
          <a:ext cx="672473" cy="5069363"/>
        </a:xfrm>
        <a:prstGeom prst="round2Same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L’importo è solitamente considerato al netto IVA</a:t>
          </a:r>
          <a:endParaRPr lang="it-IT" sz="1100" b="1" kern="1200" dirty="0">
            <a:solidFill>
              <a:schemeClr val="bg1"/>
            </a:solidFill>
            <a:effectLst>
              <a:outerShdw blurRad="38100" dist="38100" dir="2700000" algn="tl">
                <a:srgbClr val="000000">
                  <a:alpha val="43137"/>
                </a:srgbClr>
              </a:outerShdw>
            </a:effectLst>
          </a:endParaRPr>
        </a:p>
      </dsp:txBody>
      <dsp:txXfrm rot="5400000">
        <a:off x="5049961" y="-347700"/>
        <a:ext cx="672473" cy="5069363"/>
      </dsp:txXfrm>
    </dsp:sp>
    <dsp:sp modelId="{A029C212-8BBC-44F9-8C64-A3CDA431BB02}">
      <dsp:nvSpPr>
        <dsp:cNvPr id="0" name=""/>
        <dsp:cNvSpPr/>
      </dsp:nvSpPr>
      <dsp:spPr>
        <a:xfrm>
          <a:off x="0" y="1766685"/>
          <a:ext cx="2851516" cy="840591"/>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Importo investimento</a:t>
          </a:r>
          <a:endParaRPr lang="it-IT" sz="1800" kern="1200" dirty="0"/>
        </a:p>
      </dsp:txBody>
      <dsp:txXfrm>
        <a:off x="0" y="1766685"/>
        <a:ext cx="2851516" cy="840591"/>
      </dsp:txXfrm>
    </dsp:sp>
    <dsp:sp modelId="{14B577EA-C2B0-4BEA-A93C-70C85188D32B}">
      <dsp:nvSpPr>
        <dsp:cNvPr id="0" name=""/>
        <dsp:cNvSpPr/>
      </dsp:nvSpPr>
      <dsp:spPr>
        <a:xfrm rot="5400000">
          <a:off x="5049961" y="534920"/>
          <a:ext cx="672473" cy="5069363"/>
        </a:xfrm>
        <a:prstGeom prst="round2Same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L’aliquota di ammortamento è dimezzata (utilizzo su frazioni di anno)</a:t>
          </a:r>
          <a:endParaRPr lang="it-IT" sz="1100" b="1" kern="1200" dirty="0">
            <a:solidFill>
              <a:schemeClr val="bg1"/>
            </a:solidFill>
            <a:effectLst>
              <a:outerShdw blurRad="38100" dist="38100" dir="2700000" algn="tl">
                <a:srgbClr val="000000">
                  <a:alpha val="43137"/>
                </a:srgbClr>
              </a:outerShdw>
            </a:effectLst>
          </a:endParaRPr>
        </a:p>
      </dsp:txBody>
      <dsp:txXfrm rot="5400000">
        <a:off x="5049961" y="534920"/>
        <a:ext cx="672473" cy="5069363"/>
      </dsp:txXfrm>
    </dsp:sp>
    <dsp:sp modelId="{DD18ADF4-A801-4572-9DB1-50AD4A0D7D15}">
      <dsp:nvSpPr>
        <dsp:cNvPr id="0" name=""/>
        <dsp:cNvSpPr/>
      </dsp:nvSpPr>
      <dsp:spPr>
        <a:xfrm>
          <a:off x="0" y="2649306"/>
          <a:ext cx="2851516" cy="840591"/>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Aliquota primo anno</a:t>
          </a:r>
          <a:endParaRPr lang="it-IT" sz="1800" kern="1200" dirty="0"/>
        </a:p>
      </dsp:txBody>
      <dsp:txXfrm>
        <a:off x="0" y="2649306"/>
        <a:ext cx="2851516" cy="840591"/>
      </dsp:txXfrm>
    </dsp:sp>
    <dsp:sp modelId="{7384742B-7DE6-4960-92FC-350637A394F9}">
      <dsp:nvSpPr>
        <dsp:cNvPr id="0" name=""/>
        <dsp:cNvSpPr/>
      </dsp:nvSpPr>
      <dsp:spPr>
        <a:xfrm rot="5400000">
          <a:off x="5049961" y="1417541"/>
          <a:ext cx="672473" cy="5069363"/>
        </a:xfrm>
        <a:prstGeom prst="round2Same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L’aliquota IVA è intera</a:t>
          </a:r>
          <a:endParaRPr lang="it-IT" sz="1100" b="1" kern="1200" dirty="0">
            <a:solidFill>
              <a:schemeClr val="bg1"/>
            </a:solidFill>
            <a:effectLst>
              <a:outerShdw blurRad="38100" dist="38100" dir="2700000" algn="tl">
                <a:srgbClr val="000000">
                  <a:alpha val="43137"/>
                </a:srgbClr>
              </a:outerShdw>
            </a:effectLst>
          </a:endParaRPr>
        </a:p>
      </dsp:txBody>
      <dsp:txXfrm rot="5400000">
        <a:off x="5049961" y="1417541"/>
        <a:ext cx="672473" cy="5069363"/>
      </dsp:txXfrm>
    </dsp:sp>
    <dsp:sp modelId="{18496786-7830-44AA-B2DA-FF1BCE32AF2F}">
      <dsp:nvSpPr>
        <dsp:cNvPr id="0" name=""/>
        <dsp:cNvSpPr/>
      </dsp:nvSpPr>
      <dsp:spPr>
        <a:xfrm>
          <a:off x="0" y="3531927"/>
          <a:ext cx="2851516" cy="840591"/>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Aliquota secondo anno</a:t>
          </a:r>
          <a:endParaRPr lang="it-IT" sz="1800" kern="1200" dirty="0"/>
        </a:p>
      </dsp:txBody>
      <dsp:txXfrm>
        <a:off x="0" y="3531927"/>
        <a:ext cx="2851516" cy="840591"/>
      </dsp:txXfrm>
    </dsp:sp>
    <dsp:sp modelId="{D6482CBF-7607-4AA5-8809-366ADDF3ABE5}">
      <dsp:nvSpPr>
        <dsp:cNvPr id="0" name=""/>
        <dsp:cNvSpPr/>
      </dsp:nvSpPr>
      <dsp:spPr>
        <a:xfrm rot="5400000">
          <a:off x="5049961" y="2300162"/>
          <a:ext cx="672473" cy="5069363"/>
        </a:xfrm>
        <a:prstGeom prst="round2Same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Numero di anni in cui l’investimento  contribuirà a fornire utilità economica</a:t>
          </a:r>
          <a:endParaRPr lang="it-IT" sz="1100" b="1" kern="1200" dirty="0">
            <a:solidFill>
              <a:schemeClr val="bg1"/>
            </a:solidFill>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b="1" kern="1200" dirty="0" smtClean="0">
              <a:solidFill>
                <a:schemeClr val="bg1"/>
              </a:solidFill>
              <a:effectLst>
                <a:outerShdw blurRad="38100" dist="38100" dir="2700000" algn="tl">
                  <a:srgbClr val="000000">
                    <a:alpha val="43137"/>
                  </a:srgbClr>
                </a:outerShdw>
              </a:effectLst>
            </a:rPr>
            <a:t>Valore temporale di riferimento per valutare la validità dell’investimento</a:t>
          </a:r>
          <a:endParaRPr lang="it-IT" sz="1100" b="1" kern="1200" dirty="0">
            <a:solidFill>
              <a:schemeClr val="bg1"/>
            </a:solidFill>
            <a:effectLst>
              <a:outerShdw blurRad="38100" dist="38100" dir="2700000" algn="tl">
                <a:srgbClr val="000000">
                  <a:alpha val="43137"/>
                </a:srgbClr>
              </a:outerShdw>
            </a:effectLst>
          </a:endParaRPr>
        </a:p>
      </dsp:txBody>
      <dsp:txXfrm rot="5400000">
        <a:off x="5049961" y="2300162"/>
        <a:ext cx="672473" cy="5069363"/>
      </dsp:txXfrm>
    </dsp:sp>
    <dsp:sp modelId="{35A2CE47-7E8B-4ABC-B2E9-262C1D94E888}">
      <dsp:nvSpPr>
        <dsp:cNvPr id="0" name=""/>
        <dsp:cNvSpPr/>
      </dsp:nvSpPr>
      <dsp:spPr>
        <a:xfrm>
          <a:off x="0" y="4414548"/>
          <a:ext cx="2851516" cy="840591"/>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Anni di vita economica</a:t>
          </a:r>
          <a:endParaRPr lang="it-IT" sz="1800" kern="1200" dirty="0"/>
        </a:p>
      </dsp:txBody>
      <dsp:txXfrm>
        <a:off x="0" y="4414548"/>
        <a:ext cx="2851516" cy="84059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6AD018-172E-444A-B976-FC9EB2B8BA4D}">
      <dsp:nvSpPr>
        <dsp:cNvPr id="0" name=""/>
        <dsp:cNvSpPr/>
      </dsp:nvSpPr>
      <dsp:spPr>
        <a:xfrm>
          <a:off x="0" y="470680"/>
          <a:ext cx="8424936" cy="252000"/>
        </a:xfrm>
        <a:prstGeom prst="rect">
          <a:avLst/>
        </a:prstGeom>
        <a:solidFill>
          <a:schemeClr val="lt1">
            <a:alpha val="90000"/>
            <a:hueOff val="0"/>
            <a:satOff val="0"/>
            <a:lumOff val="0"/>
            <a:alphaOff val="0"/>
          </a:schemeClr>
        </a:solidFill>
        <a:ln w="25400" cap="flat" cmpd="sng" algn="ctr">
          <a:solidFill>
            <a:srgbClr val="00B050"/>
          </a:solidFill>
          <a:prstDash val="solid"/>
        </a:ln>
        <a:effectLst/>
        <a:sp3d prstMaterial="softEdge">
          <a:bevelT w="127000" prst="artDeco"/>
        </a:sp3d>
      </dsp:spPr>
      <dsp:style>
        <a:lnRef idx="2">
          <a:scrgbClr r="0" g="0" b="0"/>
        </a:lnRef>
        <a:fillRef idx="1">
          <a:scrgbClr r="0" g="0" b="0"/>
        </a:fillRef>
        <a:effectRef idx="0">
          <a:scrgbClr r="0" g="0" b="0"/>
        </a:effectRef>
        <a:fontRef idx="minor"/>
      </dsp:style>
    </dsp:sp>
    <dsp:sp modelId="{25959C3A-1B93-4241-925C-C2587FF4F4E3}">
      <dsp:nvSpPr>
        <dsp:cNvPr id="0" name=""/>
        <dsp:cNvSpPr/>
      </dsp:nvSpPr>
      <dsp:spPr>
        <a:xfrm>
          <a:off x="401089" y="102367"/>
          <a:ext cx="8021781" cy="515912"/>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533400">
            <a:lnSpc>
              <a:spcPct val="90000"/>
            </a:lnSpc>
            <a:spcBef>
              <a:spcPct val="0"/>
            </a:spcBef>
            <a:spcAft>
              <a:spcPct val="35000"/>
            </a:spcAft>
          </a:pPr>
          <a:r>
            <a:rPr lang="it-IT" sz="1200" b="1" i="0" kern="1200" dirty="0" smtClean="0">
              <a:solidFill>
                <a:schemeClr val="bg1"/>
              </a:solidFill>
              <a:effectLst>
                <a:outerShdw blurRad="38100" dist="38100" dir="2700000" algn="tl">
                  <a:srgbClr val="000000">
                    <a:alpha val="43137"/>
                  </a:srgbClr>
                </a:outerShdw>
              </a:effectLst>
            </a:rPr>
            <a:t>E’ un’imposta indiretta calcolata sul Valore Aggiunto (Vendite – Acquisti tassati)</a:t>
          </a:r>
          <a:endParaRPr lang="it-IT" sz="1200" b="1" i="0" kern="1200" dirty="0">
            <a:solidFill>
              <a:schemeClr val="bg1"/>
            </a:solidFill>
            <a:effectLst>
              <a:outerShdw blurRad="38100" dist="38100" dir="2700000" algn="tl">
                <a:srgbClr val="000000">
                  <a:alpha val="43137"/>
                </a:srgbClr>
              </a:outerShdw>
            </a:effectLst>
          </a:endParaRPr>
        </a:p>
      </dsp:txBody>
      <dsp:txXfrm>
        <a:off x="401089" y="102367"/>
        <a:ext cx="8021781" cy="515912"/>
      </dsp:txXfrm>
    </dsp:sp>
    <dsp:sp modelId="{B8FD8242-1C7C-4621-AE3E-9A4A566FD7CD}">
      <dsp:nvSpPr>
        <dsp:cNvPr id="0" name=""/>
        <dsp:cNvSpPr/>
      </dsp:nvSpPr>
      <dsp:spPr>
        <a:xfrm>
          <a:off x="0" y="1144992"/>
          <a:ext cx="8424936" cy="252000"/>
        </a:xfrm>
        <a:prstGeom prst="rect">
          <a:avLst/>
        </a:prstGeom>
        <a:solidFill>
          <a:schemeClr val="lt1">
            <a:alpha val="90000"/>
            <a:hueOff val="0"/>
            <a:satOff val="0"/>
            <a:lumOff val="0"/>
            <a:alphaOff val="0"/>
          </a:schemeClr>
        </a:solidFill>
        <a:ln w="25400" cap="flat" cmpd="sng" algn="ctr">
          <a:solidFill>
            <a:srgbClr val="00B050"/>
          </a:solidFill>
          <a:prstDash val="solid"/>
        </a:ln>
        <a:effectLst/>
        <a:sp3d prstMaterial="softEdge">
          <a:bevelT w="127000" prst="artDeco"/>
        </a:sp3d>
      </dsp:spPr>
      <dsp:style>
        <a:lnRef idx="2">
          <a:scrgbClr r="0" g="0" b="0"/>
        </a:lnRef>
        <a:fillRef idx="1">
          <a:scrgbClr r="0" g="0" b="0"/>
        </a:fillRef>
        <a:effectRef idx="0">
          <a:scrgbClr r="0" g="0" b="0"/>
        </a:effectRef>
        <a:fontRef idx="minor"/>
      </dsp:style>
    </dsp:sp>
    <dsp:sp modelId="{43E75C76-AC34-4B22-B6EA-602EBFDBE029}">
      <dsp:nvSpPr>
        <dsp:cNvPr id="0" name=""/>
        <dsp:cNvSpPr/>
      </dsp:nvSpPr>
      <dsp:spPr>
        <a:xfrm>
          <a:off x="401089" y="776680"/>
          <a:ext cx="8021781" cy="515912"/>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533400">
            <a:lnSpc>
              <a:spcPct val="90000"/>
            </a:lnSpc>
            <a:spcBef>
              <a:spcPct val="0"/>
            </a:spcBef>
            <a:spcAft>
              <a:spcPct val="35000"/>
            </a:spcAft>
          </a:pPr>
          <a:r>
            <a:rPr lang="it-IT" sz="1200" b="1" i="0" kern="1200" dirty="0" smtClean="0">
              <a:solidFill>
                <a:schemeClr val="bg1"/>
              </a:solidFill>
              <a:effectLst>
                <a:outerShdw blurRad="38100" dist="38100" dir="2700000" algn="tl">
                  <a:srgbClr val="000000">
                    <a:alpha val="43137"/>
                  </a:srgbClr>
                </a:outerShdw>
              </a:effectLst>
            </a:rPr>
            <a:t>Deve essere liquidata mensilmente o trimestralmente con conseguente versamento dell’IVA  a debito e riporto in deduzione dell’ IVA  a credito nei periodi di imposta successivi</a:t>
          </a:r>
          <a:endParaRPr lang="it-IT" sz="1200" b="1" i="0" kern="1200" dirty="0">
            <a:solidFill>
              <a:schemeClr val="bg1"/>
            </a:solidFill>
            <a:effectLst>
              <a:outerShdw blurRad="38100" dist="38100" dir="2700000" algn="tl">
                <a:srgbClr val="000000">
                  <a:alpha val="43137"/>
                </a:srgbClr>
              </a:outerShdw>
            </a:effectLst>
          </a:endParaRPr>
        </a:p>
      </dsp:txBody>
      <dsp:txXfrm>
        <a:off x="401089" y="776680"/>
        <a:ext cx="8021781" cy="515912"/>
      </dsp:txXfrm>
    </dsp:sp>
    <dsp:sp modelId="{AEFDB06D-918F-4AFA-96F7-9BA7C1715509}">
      <dsp:nvSpPr>
        <dsp:cNvPr id="0" name=""/>
        <dsp:cNvSpPr/>
      </dsp:nvSpPr>
      <dsp:spPr>
        <a:xfrm>
          <a:off x="0" y="1819304"/>
          <a:ext cx="8424936" cy="252000"/>
        </a:xfrm>
        <a:prstGeom prst="rect">
          <a:avLst/>
        </a:prstGeom>
        <a:solidFill>
          <a:schemeClr val="lt1">
            <a:alpha val="90000"/>
            <a:hueOff val="0"/>
            <a:satOff val="0"/>
            <a:lumOff val="0"/>
            <a:alphaOff val="0"/>
          </a:schemeClr>
        </a:solidFill>
        <a:ln w="25400" cap="flat" cmpd="sng" algn="ctr">
          <a:solidFill>
            <a:srgbClr val="00B050"/>
          </a:solidFill>
          <a:prstDash val="solid"/>
        </a:ln>
        <a:effectLst/>
        <a:sp3d prstMaterial="softEdge">
          <a:bevelT w="127000" prst="artDeco"/>
        </a:sp3d>
      </dsp:spPr>
      <dsp:style>
        <a:lnRef idx="2">
          <a:scrgbClr r="0" g="0" b="0"/>
        </a:lnRef>
        <a:fillRef idx="1">
          <a:scrgbClr r="0" g="0" b="0"/>
        </a:fillRef>
        <a:effectRef idx="0">
          <a:scrgbClr r="0" g="0" b="0"/>
        </a:effectRef>
        <a:fontRef idx="minor"/>
      </dsp:style>
    </dsp:sp>
    <dsp:sp modelId="{E981780F-A919-44ED-88BE-98D2D198C851}">
      <dsp:nvSpPr>
        <dsp:cNvPr id="0" name=""/>
        <dsp:cNvSpPr/>
      </dsp:nvSpPr>
      <dsp:spPr>
        <a:xfrm>
          <a:off x="401089" y="1450992"/>
          <a:ext cx="8021781" cy="515912"/>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533400">
            <a:lnSpc>
              <a:spcPct val="90000"/>
            </a:lnSpc>
            <a:spcBef>
              <a:spcPct val="0"/>
            </a:spcBef>
            <a:spcAft>
              <a:spcPct val="35000"/>
            </a:spcAft>
          </a:pPr>
          <a:r>
            <a:rPr lang="it-IT" sz="1200" b="1" i="0" kern="1200" dirty="0" smtClean="0">
              <a:solidFill>
                <a:schemeClr val="bg1"/>
              </a:solidFill>
              <a:effectLst>
                <a:outerShdw blurRad="38100" dist="38100" dir="2700000" algn="tl">
                  <a:srgbClr val="000000">
                    <a:alpha val="43137"/>
                  </a:srgbClr>
                </a:outerShdw>
              </a:effectLst>
            </a:rPr>
            <a:t>Il  soggetto passivo è tenuto alla presentazione della dichiarazione IVA annuale tra il 1 Febbraio ed il 31 Luglio del periodo di imposta successivo</a:t>
          </a:r>
          <a:endParaRPr lang="it-IT" sz="1200" b="1" i="0" kern="1200" dirty="0">
            <a:solidFill>
              <a:schemeClr val="bg1"/>
            </a:solidFill>
            <a:effectLst>
              <a:outerShdw blurRad="38100" dist="38100" dir="2700000" algn="tl">
                <a:srgbClr val="000000">
                  <a:alpha val="43137"/>
                </a:srgbClr>
              </a:outerShdw>
            </a:effectLst>
          </a:endParaRPr>
        </a:p>
      </dsp:txBody>
      <dsp:txXfrm>
        <a:off x="401089" y="1450992"/>
        <a:ext cx="8021781" cy="515912"/>
      </dsp:txXfrm>
    </dsp:sp>
    <dsp:sp modelId="{97FFFE8D-EAA5-447A-AACA-2B9DCF4CD5C5}">
      <dsp:nvSpPr>
        <dsp:cNvPr id="0" name=""/>
        <dsp:cNvSpPr/>
      </dsp:nvSpPr>
      <dsp:spPr>
        <a:xfrm>
          <a:off x="0" y="2469720"/>
          <a:ext cx="8424936" cy="252000"/>
        </a:xfrm>
        <a:prstGeom prst="rect">
          <a:avLst/>
        </a:prstGeom>
        <a:solidFill>
          <a:schemeClr val="lt1">
            <a:alpha val="90000"/>
            <a:hueOff val="0"/>
            <a:satOff val="0"/>
            <a:lumOff val="0"/>
            <a:alphaOff val="0"/>
          </a:schemeClr>
        </a:solidFill>
        <a:ln w="25400" cap="flat" cmpd="sng" algn="ctr">
          <a:solidFill>
            <a:srgbClr val="00B050"/>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653869" tIns="208280" rIns="653869" bIns="71120" numCol="1" spcCol="1270" anchor="t" anchorCtr="0">
          <a:noAutofit/>
        </a:bodyPr>
        <a:lstStyle/>
        <a:p>
          <a:pPr marL="57150" lvl="1" indent="-57150" algn="l" defTabSz="444500">
            <a:lnSpc>
              <a:spcPct val="90000"/>
            </a:lnSpc>
            <a:spcBef>
              <a:spcPct val="0"/>
            </a:spcBef>
            <a:spcAft>
              <a:spcPct val="15000"/>
            </a:spcAft>
            <a:buChar char="••"/>
          </a:pPr>
          <a:endParaRPr lang="it-IT" sz="1000" kern="1200" dirty="0"/>
        </a:p>
      </dsp:txBody>
      <dsp:txXfrm>
        <a:off x="0" y="2469720"/>
        <a:ext cx="8424936" cy="252000"/>
      </dsp:txXfrm>
    </dsp:sp>
    <dsp:sp modelId="{857DFCAF-E151-40E7-941A-A19804ED8799}">
      <dsp:nvSpPr>
        <dsp:cNvPr id="0" name=""/>
        <dsp:cNvSpPr/>
      </dsp:nvSpPr>
      <dsp:spPr>
        <a:xfrm>
          <a:off x="401089" y="2125304"/>
          <a:ext cx="8021781" cy="492015"/>
        </a:xfrm>
        <a:prstGeom prst="roundRect">
          <a:avLst/>
        </a:prstGeom>
        <a:solidFill>
          <a:srgbClr val="00B05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533400">
            <a:lnSpc>
              <a:spcPct val="90000"/>
            </a:lnSpc>
            <a:spcBef>
              <a:spcPct val="0"/>
            </a:spcBef>
            <a:spcAft>
              <a:spcPct val="35000"/>
            </a:spcAft>
          </a:pPr>
          <a:r>
            <a:rPr lang="it-IT" sz="1200" b="1" i="0" kern="1200" dirty="0" smtClean="0">
              <a:solidFill>
                <a:schemeClr val="bg1"/>
              </a:solidFill>
              <a:effectLst>
                <a:outerShdw blurRad="38100" dist="38100" dir="2700000" algn="tl">
                  <a:srgbClr val="000000">
                    <a:alpha val="43137"/>
                  </a:srgbClr>
                </a:outerShdw>
              </a:effectLst>
            </a:rPr>
            <a:t>L’IVA ai fini dell’investimento è un esborso secco che deve essere anch’esso finanziato. Il contribuente ha tuttavia la facoltà di richiedere il rimborso IVA anticipato per un importo massimo pari a </a:t>
          </a:r>
          <a:r>
            <a:rPr lang="it-IT" sz="1200" b="1" kern="1200" dirty="0" smtClean="0"/>
            <a:t>516.456,90 euro annui.</a:t>
          </a:r>
          <a:endParaRPr lang="it-IT" sz="1200" b="1" i="0" kern="1200" dirty="0">
            <a:solidFill>
              <a:schemeClr val="bg1"/>
            </a:solidFill>
            <a:effectLst>
              <a:outerShdw blurRad="38100" dist="38100" dir="2700000" algn="tl">
                <a:srgbClr val="000000">
                  <a:alpha val="43137"/>
                </a:srgbClr>
              </a:outerShdw>
            </a:effectLst>
          </a:endParaRPr>
        </a:p>
      </dsp:txBody>
      <dsp:txXfrm>
        <a:off x="401089" y="2125304"/>
        <a:ext cx="8021781" cy="492015"/>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C0B8E-B309-4903-8D1D-DA8D5D12C88F}" type="datetimeFigureOut">
              <a:rPr lang="it-IT" smtClean="0"/>
              <a:pPr/>
              <a:t>04/05/2012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F2709-F8E3-4EC5-8611-353F4FE54BF9}" type="slidenum">
              <a:rPr lang="it-IT" smtClean="0"/>
              <a:pPr/>
              <a:t>‹N›</a:t>
            </a:fld>
            <a:endParaRPr lang="it-IT"/>
          </a:p>
        </p:txBody>
      </p:sp>
    </p:spTree>
    <p:extLst>
      <p:ext uri="{BB962C8B-B14F-4D97-AF65-F5344CB8AC3E}">
        <p14:creationId xmlns="" xmlns:p14="http://schemas.microsoft.com/office/powerpoint/2010/main" val="240570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a:ln/>
        </p:spPr>
      </p:sp>
      <p:sp>
        <p:nvSpPr>
          <p:cNvPr id="12291" name="Segnaposto note 2"/>
          <p:cNvSpPr>
            <a:spLocks noGrp="1"/>
          </p:cNvSpPr>
          <p:nvPr>
            <p:ph type="body" idx="1"/>
          </p:nvPr>
        </p:nvSpPr>
        <p:spPr>
          <a:noFill/>
          <a:ln/>
        </p:spPr>
        <p:txBody>
          <a:bodyPr/>
          <a:lstStyle/>
          <a:p>
            <a:pPr eaLnBrk="1" hangingPunct="1"/>
            <a:endParaRPr lang="it-IT" smtClean="0"/>
          </a:p>
        </p:txBody>
      </p:sp>
      <p:sp>
        <p:nvSpPr>
          <p:cNvPr id="12292" name="Segnaposto numero diapositiva 3"/>
          <p:cNvSpPr>
            <a:spLocks noGrp="1"/>
          </p:cNvSpPr>
          <p:nvPr>
            <p:ph type="sldNum" sz="quarter" idx="5"/>
          </p:nvPr>
        </p:nvSpPr>
        <p:spPr>
          <a:noFill/>
        </p:spPr>
        <p:txBody>
          <a:bodyPr/>
          <a:lstStyle/>
          <a:p>
            <a:fld id="{9D65F330-87ED-433F-8001-75BA3C3BD0FF}" type="slidenum">
              <a:rPr lang="it-IT" smtClean="0"/>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2BF2709-F8E3-4EC5-8611-353F4FE54BF9}" type="slidenum">
              <a:rPr lang="it-IT" smtClean="0"/>
              <a:pPr/>
              <a:t>38</a:t>
            </a:fld>
            <a:endParaRPr lang="it-IT"/>
          </a:p>
        </p:txBody>
      </p:sp>
    </p:spTree>
    <p:extLst>
      <p:ext uri="{BB962C8B-B14F-4D97-AF65-F5344CB8AC3E}">
        <p14:creationId xmlns="" xmlns:p14="http://schemas.microsoft.com/office/powerpoint/2010/main" val="92883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2BF2709-F8E3-4EC5-8611-353F4FE54BF9}" type="slidenum">
              <a:rPr lang="it-IT" smtClean="0"/>
              <a:pPr/>
              <a:t>40</a:t>
            </a:fld>
            <a:endParaRPr lang="it-IT"/>
          </a:p>
        </p:txBody>
      </p:sp>
    </p:spTree>
    <p:extLst>
      <p:ext uri="{BB962C8B-B14F-4D97-AF65-F5344CB8AC3E}">
        <p14:creationId xmlns="" xmlns:p14="http://schemas.microsoft.com/office/powerpoint/2010/main" val="92883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a:ln/>
        </p:spPr>
      </p:sp>
      <p:sp>
        <p:nvSpPr>
          <p:cNvPr id="12291" name="Segnaposto note 2"/>
          <p:cNvSpPr>
            <a:spLocks noGrp="1"/>
          </p:cNvSpPr>
          <p:nvPr>
            <p:ph type="body" idx="1"/>
          </p:nvPr>
        </p:nvSpPr>
        <p:spPr>
          <a:noFill/>
          <a:ln/>
        </p:spPr>
        <p:txBody>
          <a:bodyPr/>
          <a:lstStyle/>
          <a:p>
            <a:pPr eaLnBrk="1" hangingPunct="1"/>
            <a:endParaRPr lang="it-IT" smtClean="0"/>
          </a:p>
        </p:txBody>
      </p:sp>
      <p:sp>
        <p:nvSpPr>
          <p:cNvPr id="12292" name="Segnaposto numero diapositiva 3"/>
          <p:cNvSpPr>
            <a:spLocks noGrp="1"/>
          </p:cNvSpPr>
          <p:nvPr>
            <p:ph type="sldNum" sz="quarter" idx="5"/>
          </p:nvPr>
        </p:nvSpPr>
        <p:spPr>
          <a:noFill/>
        </p:spPr>
        <p:txBody>
          <a:bodyPr/>
          <a:lstStyle/>
          <a:p>
            <a:fld id="{9D65F330-87ED-433F-8001-75BA3C3BD0FF}" type="slidenum">
              <a:rPr lang="it-IT" smtClean="0"/>
              <a:pPr/>
              <a:t>47</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2BF2709-F8E3-4EC5-8611-353F4FE54BF9}" type="slidenum">
              <a:rPr lang="it-IT" smtClean="0"/>
              <a:pPr/>
              <a:t>33</a:t>
            </a:fld>
            <a:endParaRPr lang="it-IT"/>
          </a:p>
        </p:txBody>
      </p:sp>
    </p:spTree>
    <p:extLst>
      <p:ext uri="{BB962C8B-B14F-4D97-AF65-F5344CB8AC3E}">
        <p14:creationId xmlns="" xmlns:p14="http://schemas.microsoft.com/office/powerpoint/2010/main" val="92883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2BF2709-F8E3-4EC5-8611-353F4FE54BF9}" type="slidenum">
              <a:rPr lang="it-IT" smtClean="0"/>
              <a:pPr/>
              <a:t>34</a:t>
            </a:fld>
            <a:endParaRPr lang="it-IT"/>
          </a:p>
        </p:txBody>
      </p:sp>
    </p:spTree>
    <p:extLst>
      <p:ext uri="{BB962C8B-B14F-4D97-AF65-F5344CB8AC3E}">
        <p14:creationId xmlns="" xmlns:p14="http://schemas.microsoft.com/office/powerpoint/2010/main" val="92883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2BF2709-F8E3-4EC5-8611-353F4FE54BF9}" type="slidenum">
              <a:rPr lang="it-IT" smtClean="0"/>
              <a:pPr/>
              <a:t>36</a:t>
            </a:fld>
            <a:endParaRPr lang="it-IT"/>
          </a:p>
        </p:txBody>
      </p:sp>
    </p:spTree>
    <p:extLst>
      <p:ext uri="{BB962C8B-B14F-4D97-AF65-F5344CB8AC3E}">
        <p14:creationId xmlns="" xmlns:p14="http://schemas.microsoft.com/office/powerpoint/2010/main" val="92883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2BF2709-F8E3-4EC5-8611-353F4FE54BF9}" type="slidenum">
              <a:rPr lang="it-IT" smtClean="0"/>
              <a:pPr/>
              <a:t>37</a:t>
            </a:fld>
            <a:endParaRPr lang="it-IT"/>
          </a:p>
        </p:txBody>
      </p:sp>
    </p:spTree>
    <p:extLst>
      <p:ext uri="{BB962C8B-B14F-4D97-AF65-F5344CB8AC3E}">
        <p14:creationId xmlns="" xmlns:p14="http://schemas.microsoft.com/office/powerpoint/2010/main" val="92883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ABFA7C8-BEC5-46FB-8EDE-271A5D6EB12C}" type="datetimeFigureOut">
              <a:rPr lang="it-IT" smtClean="0"/>
              <a:pPr/>
              <a:t>04/05/2012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9729C17-8706-484A-8695-03722EDAD0F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FA7C8-BEC5-46FB-8EDE-271A5D6EB12C}" type="datetimeFigureOut">
              <a:rPr lang="it-IT" smtClean="0"/>
              <a:pPr/>
              <a:t>04/05/2012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29C17-8706-484A-8695-03722EDAD0F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Cartella_di_lavoro_con_attivazione_macro_di_Microsoft_Office_Excel3.xlsm"/><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hyperlink" Target="file:///C:\Users\Gillo\Desktop\Valutazione%20Investimenti%20(Excel%202007).xlsm" TargetMode="Externa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Cartella_di_lavoro_con_attivazione_macro_di_Microsoft_Office_Excel1.xlsm"/><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package" Target="../embeddings/Cartella_di_lavoro_con_attivazione_macro_di_Microsoft_Office_Excel2.xlsm"/><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950" y="0"/>
            <a:ext cx="9251950" cy="6858000"/>
            <a:chOff x="-6010" y="0"/>
            <a:chExt cx="5828" cy="4320"/>
          </a:xfrm>
        </p:grpSpPr>
        <p:sp>
          <p:nvSpPr>
            <p:cNvPr id="4107" name="Text Box 3"/>
            <p:cNvSpPr txBox="1">
              <a:spLocks noChangeArrowheads="1"/>
            </p:cNvSpPr>
            <p:nvPr/>
          </p:nvSpPr>
          <p:spPr bwMode="auto">
            <a:xfrm>
              <a:off x="-5963" y="0"/>
              <a:ext cx="5760" cy="4320"/>
            </a:xfrm>
            <a:prstGeom prst="rect">
              <a:avLst/>
            </a:prstGeom>
            <a:solidFill>
              <a:srgbClr val="646957">
                <a:alpha val="87057"/>
              </a:srgbClr>
            </a:solidFill>
            <a:ln w="9525" algn="ctr">
              <a:noFill/>
              <a:miter lim="800000"/>
              <a:headEnd/>
              <a:tailEnd/>
            </a:ln>
          </p:spPr>
          <p:txBody>
            <a:bodyPr/>
            <a:lstStyle/>
            <a:p>
              <a:endParaRPr lang="it-IT"/>
            </a:p>
          </p:txBody>
        </p:sp>
        <p:grpSp>
          <p:nvGrpSpPr>
            <p:cNvPr id="5" name="Group 4"/>
            <p:cNvGrpSpPr>
              <a:grpSpLocks/>
            </p:cNvGrpSpPr>
            <p:nvPr/>
          </p:nvGrpSpPr>
          <p:grpSpPr bwMode="auto">
            <a:xfrm>
              <a:off x="-2742" y="0"/>
              <a:ext cx="2517" cy="4320"/>
              <a:chOff x="-6464" y="0"/>
              <a:chExt cx="2517" cy="4320"/>
            </a:xfrm>
          </p:grpSpPr>
          <p:sp>
            <p:nvSpPr>
              <p:cNvPr id="4138" name="Line 5"/>
              <p:cNvSpPr>
                <a:spLocks noChangeShapeType="1"/>
              </p:cNvSpPr>
              <p:nvPr/>
            </p:nvSpPr>
            <p:spPr bwMode="auto">
              <a:xfrm>
                <a:off x="-6464" y="1752"/>
                <a:ext cx="2517" cy="2568"/>
              </a:xfrm>
              <a:prstGeom prst="line">
                <a:avLst/>
              </a:prstGeom>
              <a:noFill/>
              <a:ln w="38100">
                <a:solidFill>
                  <a:srgbClr val="4B4E44"/>
                </a:solidFill>
                <a:round/>
                <a:headEnd/>
                <a:tailEnd/>
              </a:ln>
            </p:spPr>
            <p:txBody>
              <a:bodyPr/>
              <a:lstStyle/>
              <a:p>
                <a:endParaRPr lang="it-IT"/>
              </a:p>
            </p:txBody>
          </p:sp>
          <p:sp>
            <p:nvSpPr>
              <p:cNvPr id="4139" name="Line 6"/>
              <p:cNvSpPr>
                <a:spLocks noChangeShapeType="1"/>
              </p:cNvSpPr>
              <p:nvPr/>
            </p:nvSpPr>
            <p:spPr bwMode="auto">
              <a:xfrm>
                <a:off x="-6464" y="1752"/>
                <a:ext cx="2517" cy="2086"/>
              </a:xfrm>
              <a:prstGeom prst="line">
                <a:avLst/>
              </a:prstGeom>
              <a:noFill/>
              <a:ln w="9525">
                <a:solidFill>
                  <a:srgbClr val="4B4E44"/>
                </a:solidFill>
                <a:round/>
                <a:headEnd/>
                <a:tailEnd/>
              </a:ln>
            </p:spPr>
            <p:txBody>
              <a:bodyPr/>
              <a:lstStyle/>
              <a:p>
                <a:endParaRPr lang="it-IT"/>
              </a:p>
            </p:txBody>
          </p:sp>
          <p:sp>
            <p:nvSpPr>
              <p:cNvPr id="4140" name="Line 7"/>
              <p:cNvSpPr>
                <a:spLocks noChangeShapeType="1"/>
              </p:cNvSpPr>
              <p:nvPr/>
            </p:nvSpPr>
            <p:spPr bwMode="auto">
              <a:xfrm>
                <a:off x="-6464" y="1752"/>
                <a:ext cx="2517" cy="1587"/>
              </a:xfrm>
              <a:prstGeom prst="line">
                <a:avLst/>
              </a:prstGeom>
              <a:noFill/>
              <a:ln w="9525">
                <a:solidFill>
                  <a:srgbClr val="4B4E44"/>
                </a:solidFill>
                <a:round/>
                <a:headEnd/>
                <a:tailEnd/>
              </a:ln>
            </p:spPr>
            <p:txBody>
              <a:bodyPr/>
              <a:lstStyle/>
              <a:p>
                <a:endParaRPr lang="it-IT"/>
              </a:p>
            </p:txBody>
          </p:sp>
          <p:sp>
            <p:nvSpPr>
              <p:cNvPr id="4141" name="Line 8"/>
              <p:cNvSpPr>
                <a:spLocks noChangeShapeType="1"/>
              </p:cNvSpPr>
              <p:nvPr/>
            </p:nvSpPr>
            <p:spPr bwMode="auto">
              <a:xfrm>
                <a:off x="-6464" y="1752"/>
                <a:ext cx="2517" cy="1179"/>
              </a:xfrm>
              <a:prstGeom prst="line">
                <a:avLst/>
              </a:prstGeom>
              <a:noFill/>
              <a:ln w="28575">
                <a:solidFill>
                  <a:srgbClr val="4B4E44"/>
                </a:solidFill>
                <a:round/>
                <a:headEnd/>
                <a:tailEnd/>
              </a:ln>
            </p:spPr>
            <p:txBody>
              <a:bodyPr/>
              <a:lstStyle/>
              <a:p>
                <a:endParaRPr lang="it-IT"/>
              </a:p>
            </p:txBody>
          </p:sp>
          <p:sp>
            <p:nvSpPr>
              <p:cNvPr id="4142" name="Line 9"/>
              <p:cNvSpPr>
                <a:spLocks noChangeShapeType="1"/>
              </p:cNvSpPr>
              <p:nvPr/>
            </p:nvSpPr>
            <p:spPr bwMode="auto">
              <a:xfrm>
                <a:off x="-6464" y="1752"/>
                <a:ext cx="2517" cy="816"/>
              </a:xfrm>
              <a:prstGeom prst="line">
                <a:avLst/>
              </a:prstGeom>
              <a:noFill/>
              <a:ln w="9525">
                <a:solidFill>
                  <a:srgbClr val="4B4E44"/>
                </a:solidFill>
                <a:round/>
                <a:headEnd/>
                <a:tailEnd/>
              </a:ln>
            </p:spPr>
            <p:txBody>
              <a:bodyPr/>
              <a:lstStyle/>
              <a:p>
                <a:endParaRPr lang="it-IT"/>
              </a:p>
            </p:txBody>
          </p:sp>
          <p:sp>
            <p:nvSpPr>
              <p:cNvPr id="4143" name="Line 10"/>
              <p:cNvSpPr>
                <a:spLocks noChangeShapeType="1"/>
              </p:cNvSpPr>
              <p:nvPr/>
            </p:nvSpPr>
            <p:spPr bwMode="auto">
              <a:xfrm>
                <a:off x="-6464" y="1752"/>
                <a:ext cx="2517" cy="499"/>
              </a:xfrm>
              <a:prstGeom prst="line">
                <a:avLst/>
              </a:prstGeom>
              <a:noFill/>
              <a:ln w="34925">
                <a:solidFill>
                  <a:srgbClr val="4B4E44"/>
                </a:solidFill>
                <a:round/>
                <a:headEnd/>
                <a:tailEnd/>
              </a:ln>
            </p:spPr>
            <p:txBody>
              <a:bodyPr/>
              <a:lstStyle/>
              <a:p>
                <a:endParaRPr lang="it-IT"/>
              </a:p>
            </p:txBody>
          </p:sp>
          <p:sp>
            <p:nvSpPr>
              <p:cNvPr id="4144" name="Line 11"/>
              <p:cNvSpPr>
                <a:spLocks noChangeShapeType="1"/>
              </p:cNvSpPr>
              <p:nvPr/>
            </p:nvSpPr>
            <p:spPr bwMode="auto">
              <a:xfrm>
                <a:off x="-6464" y="1752"/>
                <a:ext cx="2517" cy="272"/>
              </a:xfrm>
              <a:prstGeom prst="line">
                <a:avLst/>
              </a:prstGeom>
              <a:noFill/>
              <a:ln w="9525">
                <a:solidFill>
                  <a:srgbClr val="4B4E44"/>
                </a:solidFill>
                <a:round/>
                <a:headEnd/>
                <a:tailEnd/>
              </a:ln>
            </p:spPr>
            <p:txBody>
              <a:bodyPr/>
              <a:lstStyle/>
              <a:p>
                <a:endParaRPr lang="it-IT"/>
              </a:p>
            </p:txBody>
          </p:sp>
          <p:sp>
            <p:nvSpPr>
              <p:cNvPr id="4145" name="Line 12"/>
              <p:cNvSpPr>
                <a:spLocks noChangeShapeType="1"/>
              </p:cNvSpPr>
              <p:nvPr/>
            </p:nvSpPr>
            <p:spPr bwMode="auto">
              <a:xfrm>
                <a:off x="-6464" y="1752"/>
                <a:ext cx="2517" cy="45"/>
              </a:xfrm>
              <a:prstGeom prst="line">
                <a:avLst/>
              </a:prstGeom>
              <a:noFill/>
              <a:ln w="3175">
                <a:solidFill>
                  <a:srgbClr val="4B4E44"/>
                </a:solidFill>
                <a:round/>
                <a:headEnd/>
                <a:tailEnd/>
              </a:ln>
            </p:spPr>
            <p:txBody>
              <a:bodyPr/>
              <a:lstStyle/>
              <a:p>
                <a:endParaRPr lang="it-IT"/>
              </a:p>
            </p:txBody>
          </p:sp>
          <p:sp>
            <p:nvSpPr>
              <p:cNvPr id="4146" name="Line 13"/>
              <p:cNvSpPr>
                <a:spLocks noChangeShapeType="1"/>
              </p:cNvSpPr>
              <p:nvPr/>
            </p:nvSpPr>
            <p:spPr bwMode="auto">
              <a:xfrm flipV="1">
                <a:off x="-6464" y="1570"/>
                <a:ext cx="2517" cy="182"/>
              </a:xfrm>
              <a:prstGeom prst="line">
                <a:avLst/>
              </a:prstGeom>
              <a:noFill/>
              <a:ln w="22225">
                <a:solidFill>
                  <a:srgbClr val="4B4E44"/>
                </a:solidFill>
                <a:round/>
                <a:headEnd/>
                <a:tailEnd/>
              </a:ln>
            </p:spPr>
            <p:txBody>
              <a:bodyPr/>
              <a:lstStyle/>
              <a:p>
                <a:endParaRPr lang="it-IT"/>
              </a:p>
            </p:txBody>
          </p:sp>
          <p:sp>
            <p:nvSpPr>
              <p:cNvPr id="4147" name="Line 14"/>
              <p:cNvSpPr>
                <a:spLocks noChangeShapeType="1"/>
              </p:cNvSpPr>
              <p:nvPr/>
            </p:nvSpPr>
            <p:spPr bwMode="auto">
              <a:xfrm flipV="1">
                <a:off x="-6464" y="1344"/>
                <a:ext cx="2517" cy="408"/>
              </a:xfrm>
              <a:prstGeom prst="line">
                <a:avLst/>
              </a:prstGeom>
              <a:noFill/>
              <a:ln w="34925">
                <a:solidFill>
                  <a:srgbClr val="4B4E44"/>
                </a:solidFill>
                <a:round/>
                <a:headEnd/>
                <a:tailEnd/>
              </a:ln>
            </p:spPr>
            <p:txBody>
              <a:bodyPr/>
              <a:lstStyle/>
              <a:p>
                <a:endParaRPr lang="it-IT"/>
              </a:p>
            </p:txBody>
          </p:sp>
          <p:sp>
            <p:nvSpPr>
              <p:cNvPr id="4148" name="Line 15"/>
              <p:cNvSpPr>
                <a:spLocks noChangeShapeType="1"/>
              </p:cNvSpPr>
              <p:nvPr/>
            </p:nvSpPr>
            <p:spPr bwMode="auto">
              <a:xfrm flipV="1">
                <a:off x="-6464" y="1117"/>
                <a:ext cx="2517" cy="635"/>
              </a:xfrm>
              <a:prstGeom prst="line">
                <a:avLst/>
              </a:prstGeom>
              <a:noFill/>
              <a:ln w="9525">
                <a:solidFill>
                  <a:srgbClr val="4B4E44"/>
                </a:solidFill>
                <a:round/>
                <a:headEnd/>
                <a:tailEnd/>
              </a:ln>
            </p:spPr>
            <p:txBody>
              <a:bodyPr/>
              <a:lstStyle/>
              <a:p>
                <a:endParaRPr lang="it-IT"/>
              </a:p>
            </p:txBody>
          </p:sp>
          <p:sp>
            <p:nvSpPr>
              <p:cNvPr id="4149" name="Line 16"/>
              <p:cNvSpPr>
                <a:spLocks noChangeShapeType="1"/>
              </p:cNvSpPr>
              <p:nvPr/>
            </p:nvSpPr>
            <p:spPr bwMode="auto">
              <a:xfrm flipV="1">
                <a:off x="-6464" y="890"/>
                <a:ext cx="2517" cy="862"/>
              </a:xfrm>
              <a:prstGeom prst="line">
                <a:avLst/>
              </a:prstGeom>
              <a:noFill/>
              <a:ln w="9525">
                <a:solidFill>
                  <a:srgbClr val="4B4E44"/>
                </a:solidFill>
                <a:round/>
                <a:headEnd/>
                <a:tailEnd/>
              </a:ln>
            </p:spPr>
            <p:txBody>
              <a:bodyPr/>
              <a:lstStyle/>
              <a:p>
                <a:endParaRPr lang="it-IT"/>
              </a:p>
            </p:txBody>
          </p:sp>
          <p:sp>
            <p:nvSpPr>
              <p:cNvPr id="4150" name="Line 17"/>
              <p:cNvSpPr>
                <a:spLocks noChangeShapeType="1"/>
              </p:cNvSpPr>
              <p:nvPr/>
            </p:nvSpPr>
            <p:spPr bwMode="auto">
              <a:xfrm flipV="1">
                <a:off x="-6464" y="436"/>
                <a:ext cx="2517" cy="1316"/>
              </a:xfrm>
              <a:prstGeom prst="line">
                <a:avLst/>
              </a:prstGeom>
              <a:noFill/>
              <a:ln w="22225">
                <a:solidFill>
                  <a:srgbClr val="4B4E44"/>
                </a:solidFill>
                <a:round/>
                <a:headEnd/>
                <a:tailEnd/>
              </a:ln>
            </p:spPr>
            <p:txBody>
              <a:bodyPr/>
              <a:lstStyle/>
              <a:p>
                <a:endParaRPr lang="it-IT"/>
              </a:p>
            </p:txBody>
          </p:sp>
          <p:sp>
            <p:nvSpPr>
              <p:cNvPr id="4151" name="Line 18"/>
              <p:cNvSpPr>
                <a:spLocks noChangeShapeType="1"/>
              </p:cNvSpPr>
              <p:nvPr/>
            </p:nvSpPr>
            <p:spPr bwMode="auto">
              <a:xfrm flipV="1">
                <a:off x="-6464" y="0"/>
                <a:ext cx="2041" cy="1752"/>
              </a:xfrm>
              <a:prstGeom prst="line">
                <a:avLst/>
              </a:prstGeom>
              <a:noFill/>
              <a:ln w="22225">
                <a:solidFill>
                  <a:srgbClr val="4B4E44"/>
                </a:solidFill>
                <a:round/>
                <a:headEnd/>
                <a:tailEnd/>
              </a:ln>
            </p:spPr>
            <p:txBody>
              <a:bodyPr/>
              <a:lstStyle/>
              <a:p>
                <a:endParaRPr lang="it-IT"/>
              </a:p>
            </p:txBody>
          </p:sp>
          <p:sp>
            <p:nvSpPr>
              <p:cNvPr id="4152" name="Line 19"/>
              <p:cNvSpPr>
                <a:spLocks noChangeShapeType="1"/>
              </p:cNvSpPr>
              <p:nvPr/>
            </p:nvSpPr>
            <p:spPr bwMode="auto">
              <a:xfrm flipH="1">
                <a:off x="-6464" y="0"/>
                <a:ext cx="1179" cy="1752"/>
              </a:xfrm>
              <a:prstGeom prst="line">
                <a:avLst/>
              </a:prstGeom>
              <a:noFill/>
              <a:ln w="41275">
                <a:solidFill>
                  <a:srgbClr val="4B4E44"/>
                </a:solidFill>
                <a:round/>
                <a:headEnd/>
                <a:tailEnd/>
              </a:ln>
            </p:spPr>
            <p:txBody>
              <a:bodyPr/>
              <a:lstStyle/>
              <a:p>
                <a:endParaRPr lang="it-IT"/>
              </a:p>
            </p:txBody>
          </p:sp>
          <p:sp>
            <p:nvSpPr>
              <p:cNvPr id="4153" name="Line 20"/>
              <p:cNvSpPr>
                <a:spLocks noChangeShapeType="1"/>
              </p:cNvSpPr>
              <p:nvPr/>
            </p:nvSpPr>
            <p:spPr bwMode="auto">
              <a:xfrm>
                <a:off x="-6464" y="1752"/>
                <a:ext cx="1905" cy="2568"/>
              </a:xfrm>
              <a:prstGeom prst="line">
                <a:avLst/>
              </a:prstGeom>
              <a:noFill/>
              <a:ln w="22225">
                <a:solidFill>
                  <a:srgbClr val="4B4E44"/>
                </a:solidFill>
                <a:round/>
                <a:headEnd/>
                <a:tailEnd/>
              </a:ln>
            </p:spPr>
            <p:txBody>
              <a:bodyPr/>
              <a:lstStyle/>
              <a:p>
                <a:endParaRPr lang="it-IT"/>
              </a:p>
            </p:txBody>
          </p:sp>
          <p:sp>
            <p:nvSpPr>
              <p:cNvPr id="4154" name="Line 21"/>
              <p:cNvSpPr>
                <a:spLocks noChangeShapeType="1"/>
              </p:cNvSpPr>
              <p:nvPr/>
            </p:nvSpPr>
            <p:spPr bwMode="auto">
              <a:xfrm>
                <a:off x="-6464" y="1752"/>
                <a:ext cx="1043" cy="2568"/>
              </a:xfrm>
              <a:prstGeom prst="line">
                <a:avLst/>
              </a:prstGeom>
              <a:noFill/>
              <a:ln w="25400">
                <a:solidFill>
                  <a:srgbClr val="4B4E44"/>
                </a:solidFill>
                <a:round/>
                <a:headEnd/>
                <a:tailEnd/>
              </a:ln>
            </p:spPr>
            <p:txBody>
              <a:bodyPr/>
              <a:lstStyle/>
              <a:p>
                <a:endParaRPr lang="it-IT"/>
              </a:p>
            </p:txBody>
          </p:sp>
        </p:grpSp>
        <p:sp>
          <p:nvSpPr>
            <p:cNvPr id="4109" name="Line 22"/>
            <p:cNvSpPr>
              <a:spLocks noChangeShapeType="1"/>
            </p:cNvSpPr>
            <p:nvPr/>
          </p:nvSpPr>
          <p:spPr bwMode="auto">
            <a:xfrm flipH="1">
              <a:off x="-5192" y="1752"/>
              <a:ext cx="2517" cy="2568"/>
            </a:xfrm>
            <a:prstGeom prst="line">
              <a:avLst/>
            </a:prstGeom>
            <a:noFill/>
            <a:ln w="38100">
              <a:solidFill>
                <a:srgbClr val="4B4E44"/>
              </a:solidFill>
              <a:round/>
              <a:headEnd/>
              <a:tailEnd/>
            </a:ln>
          </p:spPr>
          <p:txBody>
            <a:bodyPr/>
            <a:lstStyle/>
            <a:p>
              <a:endParaRPr lang="it-IT"/>
            </a:p>
          </p:txBody>
        </p:sp>
        <p:sp>
          <p:nvSpPr>
            <p:cNvPr id="4110" name="Line 23"/>
            <p:cNvSpPr>
              <a:spLocks noChangeShapeType="1"/>
            </p:cNvSpPr>
            <p:nvPr/>
          </p:nvSpPr>
          <p:spPr bwMode="auto">
            <a:xfrm flipH="1">
              <a:off x="-5700" y="1752"/>
              <a:ext cx="3025" cy="2532"/>
            </a:xfrm>
            <a:prstGeom prst="line">
              <a:avLst/>
            </a:prstGeom>
            <a:noFill/>
            <a:ln w="9525">
              <a:solidFill>
                <a:srgbClr val="4B4E44"/>
              </a:solidFill>
              <a:round/>
              <a:headEnd/>
              <a:tailEnd/>
            </a:ln>
          </p:spPr>
          <p:txBody>
            <a:bodyPr/>
            <a:lstStyle/>
            <a:p>
              <a:endParaRPr lang="it-IT"/>
            </a:p>
          </p:txBody>
        </p:sp>
        <p:sp>
          <p:nvSpPr>
            <p:cNvPr id="4111" name="Line 24"/>
            <p:cNvSpPr>
              <a:spLocks noChangeShapeType="1"/>
            </p:cNvSpPr>
            <p:nvPr/>
          </p:nvSpPr>
          <p:spPr bwMode="auto">
            <a:xfrm flipH="1">
              <a:off x="-5963" y="1752"/>
              <a:ext cx="3288" cy="2086"/>
            </a:xfrm>
            <a:prstGeom prst="line">
              <a:avLst/>
            </a:prstGeom>
            <a:noFill/>
            <a:ln w="25400">
              <a:solidFill>
                <a:srgbClr val="4B4E44"/>
              </a:solidFill>
              <a:round/>
              <a:headEnd/>
              <a:tailEnd/>
            </a:ln>
          </p:spPr>
          <p:txBody>
            <a:bodyPr/>
            <a:lstStyle/>
            <a:p>
              <a:endParaRPr lang="it-IT"/>
            </a:p>
          </p:txBody>
        </p:sp>
        <p:sp>
          <p:nvSpPr>
            <p:cNvPr id="4112" name="Line 25"/>
            <p:cNvSpPr>
              <a:spLocks noChangeShapeType="1"/>
            </p:cNvSpPr>
            <p:nvPr/>
          </p:nvSpPr>
          <p:spPr bwMode="auto">
            <a:xfrm flipH="1">
              <a:off x="-5963" y="1752"/>
              <a:ext cx="3288" cy="1542"/>
            </a:xfrm>
            <a:prstGeom prst="line">
              <a:avLst/>
            </a:prstGeom>
            <a:noFill/>
            <a:ln w="38100">
              <a:solidFill>
                <a:srgbClr val="4B4E44"/>
              </a:solidFill>
              <a:round/>
              <a:headEnd/>
              <a:tailEnd/>
            </a:ln>
          </p:spPr>
          <p:txBody>
            <a:bodyPr/>
            <a:lstStyle/>
            <a:p>
              <a:endParaRPr lang="it-IT"/>
            </a:p>
          </p:txBody>
        </p:sp>
        <p:sp>
          <p:nvSpPr>
            <p:cNvPr id="4113" name="Line 26"/>
            <p:cNvSpPr>
              <a:spLocks noChangeShapeType="1"/>
            </p:cNvSpPr>
            <p:nvPr/>
          </p:nvSpPr>
          <p:spPr bwMode="auto">
            <a:xfrm flipH="1">
              <a:off x="-5963" y="1752"/>
              <a:ext cx="3288" cy="1088"/>
            </a:xfrm>
            <a:prstGeom prst="line">
              <a:avLst/>
            </a:prstGeom>
            <a:noFill/>
            <a:ln w="9525">
              <a:solidFill>
                <a:srgbClr val="4B4E44"/>
              </a:solidFill>
              <a:round/>
              <a:headEnd/>
              <a:tailEnd/>
            </a:ln>
          </p:spPr>
          <p:txBody>
            <a:bodyPr/>
            <a:lstStyle/>
            <a:p>
              <a:endParaRPr lang="it-IT"/>
            </a:p>
          </p:txBody>
        </p:sp>
        <p:sp>
          <p:nvSpPr>
            <p:cNvPr id="4114" name="Line 27"/>
            <p:cNvSpPr>
              <a:spLocks noChangeShapeType="1"/>
            </p:cNvSpPr>
            <p:nvPr/>
          </p:nvSpPr>
          <p:spPr bwMode="auto">
            <a:xfrm flipH="1">
              <a:off x="-5963" y="1752"/>
              <a:ext cx="3288" cy="363"/>
            </a:xfrm>
            <a:prstGeom prst="line">
              <a:avLst/>
            </a:prstGeom>
            <a:noFill/>
            <a:ln w="9525">
              <a:solidFill>
                <a:srgbClr val="4B4E44"/>
              </a:solidFill>
              <a:round/>
              <a:headEnd/>
              <a:tailEnd/>
            </a:ln>
          </p:spPr>
          <p:txBody>
            <a:bodyPr/>
            <a:lstStyle/>
            <a:p>
              <a:endParaRPr lang="it-IT"/>
            </a:p>
          </p:txBody>
        </p:sp>
        <p:sp>
          <p:nvSpPr>
            <p:cNvPr id="4115" name="Line 28"/>
            <p:cNvSpPr>
              <a:spLocks noChangeShapeType="1"/>
            </p:cNvSpPr>
            <p:nvPr/>
          </p:nvSpPr>
          <p:spPr bwMode="auto">
            <a:xfrm flipH="1" flipV="1">
              <a:off x="-5963" y="1207"/>
              <a:ext cx="3288" cy="545"/>
            </a:xfrm>
            <a:prstGeom prst="line">
              <a:avLst/>
            </a:prstGeom>
            <a:noFill/>
            <a:ln w="22225">
              <a:solidFill>
                <a:srgbClr val="4B4E44"/>
              </a:solidFill>
              <a:round/>
              <a:headEnd/>
              <a:tailEnd/>
            </a:ln>
          </p:spPr>
          <p:txBody>
            <a:bodyPr/>
            <a:lstStyle/>
            <a:p>
              <a:endParaRPr lang="it-IT"/>
            </a:p>
          </p:txBody>
        </p:sp>
        <p:sp>
          <p:nvSpPr>
            <p:cNvPr id="4116" name="Line 29"/>
            <p:cNvSpPr>
              <a:spLocks noChangeShapeType="1"/>
            </p:cNvSpPr>
            <p:nvPr/>
          </p:nvSpPr>
          <p:spPr bwMode="auto">
            <a:xfrm flipH="1" flipV="1">
              <a:off x="-5963" y="890"/>
              <a:ext cx="3288" cy="862"/>
            </a:xfrm>
            <a:prstGeom prst="line">
              <a:avLst/>
            </a:prstGeom>
            <a:noFill/>
            <a:ln w="9525">
              <a:solidFill>
                <a:srgbClr val="4B4E44"/>
              </a:solidFill>
              <a:round/>
              <a:headEnd/>
              <a:tailEnd/>
            </a:ln>
          </p:spPr>
          <p:txBody>
            <a:bodyPr/>
            <a:lstStyle/>
            <a:p>
              <a:endParaRPr lang="it-IT"/>
            </a:p>
          </p:txBody>
        </p:sp>
        <p:sp>
          <p:nvSpPr>
            <p:cNvPr id="4117" name="Line 30"/>
            <p:cNvSpPr>
              <a:spLocks noChangeShapeType="1"/>
            </p:cNvSpPr>
            <p:nvPr/>
          </p:nvSpPr>
          <p:spPr bwMode="auto">
            <a:xfrm flipH="1" flipV="1">
              <a:off x="-5891" y="630"/>
              <a:ext cx="3216" cy="1122"/>
            </a:xfrm>
            <a:prstGeom prst="line">
              <a:avLst/>
            </a:prstGeom>
            <a:noFill/>
            <a:ln w="9525">
              <a:solidFill>
                <a:srgbClr val="4B4E44"/>
              </a:solidFill>
              <a:round/>
              <a:headEnd/>
              <a:tailEnd/>
            </a:ln>
          </p:spPr>
          <p:txBody>
            <a:bodyPr/>
            <a:lstStyle/>
            <a:p>
              <a:endParaRPr lang="it-IT"/>
            </a:p>
          </p:txBody>
        </p:sp>
        <p:sp>
          <p:nvSpPr>
            <p:cNvPr id="4118" name="Line 31"/>
            <p:cNvSpPr>
              <a:spLocks noChangeShapeType="1"/>
            </p:cNvSpPr>
            <p:nvPr/>
          </p:nvSpPr>
          <p:spPr bwMode="auto">
            <a:xfrm flipH="1" flipV="1">
              <a:off x="-5963" y="210"/>
              <a:ext cx="3288" cy="1542"/>
            </a:xfrm>
            <a:prstGeom prst="line">
              <a:avLst/>
            </a:prstGeom>
            <a:noFill/>
            <a:ln w="38100">
              <a:solidFill>
                <a:srgbClr val="4B4E44"/>
              </a:solidFill>
              <a:round/>
              <a:headEnd/>
              <a:tailEnd/>
            </a:ln>
          </p:spPr>
          <p:txBody>
            <a:bodyPr/>
            <a:lstStyle/>
            <a:p>
              <a:endParaRPr lang="it-IT"/>
            </a:p>
          </p:txBody>
        </p:sp>
        <p:sp>
          <p:nvSpPr>
            <p:cNvPr id="4119" name="Line 32"/>
            <p:cNvSpPr>
              <a:spLocks noChangeShapeType="1"/>
            </p:cNvSpPr>
            <p:nvPr/>
          </p:nvSpPr>
          <p:spPr bwMode="auto">
            <a:xfrm flipH="1" flipV="1">
              <a:off x="-3921" y="0"/>
              <a:ext cx="1224" cy="1752"/>
            </a:xfrm>
            <a:prstGeom prst="line">
              <a:avLst/>
            </a:prstGeom>
            <a:noFill/>
            <a:ln w="41275">
              <a:solidFill>
                <a:srgbClr val="4B4E44"/>
              </a:solidFill>
              <a:round/>
              <a:headEnd/>
              <a:tailEnd/>
            </a:ln>
          </p:spPr>
          <p:txBody>
            <a:bodyPr/>
            <a:lstStyle/>
            <a:p>
              <a:endParaRPr lang="it-IT"/>
            </a:p>
          </p:txBody>
        </p:sp>
        <p:sp>
          <p:nvSpPr>
            <p:cNvPr id="4120" name="Line 33"/>
            <p:cNvSpPr>
              <a:spLocks noChangeShapeType="1"/>
            </p:cNvSpPr>
            <p:nvPr/>
          </p:nvSpPr>
          <p:spPr bwMode="auto">
            <a:xfrm>
              <a:off x="-4693" y="0"/>
              <a:ext cx="1996" cy="1752"/>
            </a:xfrm>
            <a:prstGeom prst="line">
              <a:avLst/>
            </a:prstGeom>
            <a:noFill/>
            <a:ln w="22225">
              <a:solidFill>
                <a:srgbClr val="4B4E44"/>
              </a:solidFill>
              <a:round/>
              <a:headEnd/>
              <a:tailEnd/>
            </a:ln>
          </p:spPr>
          <p:txBody>
            <a:bodyPr/>
            <a:lstStyle/>
            <a:p>
              <a:endParaRPr lang="it-IT"/>
            </a:p>
          </p:txBody>
        </p:sp>
        <p:sp>
          <p:nvSpPr>
            <p:cNvPr id="4121" name="Line 34"/>
            <p:cNvSpPr>
              <a:spLocks noChangeShapeType="1"/>
            </p:cNvSpPr>
            <p:nvPr/>
          </p:nvSpPr>
          <p:spPr bwMode="auto">
            <a:xfrm flipH="1">
              <a:off x="-4783" y="1752"/>
              <a:ext cx="2086" cy="2568"/>
            </a:xfrm>
            <a:prstGeom prst="line">
              <a:avLst/>
            </a:prstGeom>
            <a:noFill/>
            <a:ln w="25400">
              <a:solidFill>
                <a:srgbClr val="4B4E44"/>
              </a:solidFill>
              <a:round/>
              <a:headEnd/>
              <a:tailEnd/>
            </a:ln>
          </p:spPr>
          <p:txBody>
            <a:bodyPr/>
            <a:lstStyle/>
            <a:p>
              <a:endParaRPr lang="it-IT"/>
            </a:p>
          </p:txBody>
        </p:sp>
        <p:sp>
          <p:nvSpPr>
            <p:cNvPr id="4122" name="Line 35"/>
            <p:cNvSpPr>
              <a:spLocks noChangeShapeType="1"/>
            </p:cNvSpPr>
            <p:nvPr/>
          </p:nvSpPr>
          <p:spPr bwMode="auto">
            <a:xfrm flipH="1">
              <a:off x="-4351" y="1752"/>
              <a:ext cx="1654" cy="2496"/>
            </a:xfrm>
            <a:prstGeom prst="line">
              <a:avLst/>
            </a:prstGeom>
            <a:noFill/>
            <a:ln w="28575">
              <a:solidFill>
                <a:srgbClr val="4B4E44"/>
              </a:solidFill>
              <a:round/>
              <a:headEnd/>
              <a:tailEnd/>
            </a:ln>
          </p:spPr>
          <p:txBody>
            <a:bodyPr/>
            <a:lstStyle/>
            <a:p>
              <a:endParaRPr lang="it-IT"/>
            </a:p>
          </p:txBody>
        </p:sp>
        <p:sp>
          <p:nvSpPr>
            <p:cNvPr id="4123" name="Line 36"/>
            <p:cNvSpPr>
              <a:spLocks noChangeShapeType="1"/>
            </p:cNvSpPr>
            <p:nvPr/>
          </p:nvSpPr>
          <p:spPr bwMode="auto">
            <a:xfrm flipH="1">
              <a:off x="-5841" y="1752"/>
              <a:ext cx="3120" cy="620"/>
            </a:xfrm>
            <a:prstGeom prst="line">
              <a:avLst/>
            </a:prstGeom>
            <a:noFill/>
            <a:ln w="3175">
              <a:solidFill>
                <a:srgbClr val="4B4E44"/>
              </a:solidFill>
              <a:round/>
              <a:headEnd/>
              <a:tailEnd/>
            </a:ln>
          </p:spPr>
          <p:txBody>
            <a:bodyPr/>
            <a:lstStyle/>
            <a:p>
              <a:endParaRPr lang="it-IT"/>
            </a:p>
          </p:txBody>
        </p:sp>
        <p:sp>
          <p:nvSpPr>
            <p:cNvPr id="4124" name="Line 37"/>
            <p:cNvSpPr>
              <a:spLocks noChangeShapeType="1"/>
            </p:cNvSpPr>
            <p:nvPr/>
          </p:nvSpPr>
          <p:spPr bwMode="auto">
            <a:xfrm flipH="1">
              <a:off x="-5961" y="1752"/>
              <a:ext cx="3240" cy="45"/>
            </a:xfrm>
            <a:prstGeom prst="line">
              <a:avLst/>
            </a:prstGeom>
            <a:noFill/>
            <a:ln w="3175">
              <a:solidFill>
                <a:srgbClr val="4B4E44"/>
              </a:solidFill>
              <a:round/>
              <a:headEnd/>
              <a:tailEnd/>
            </a:ln>
          </p:spPr>
          <p:txBody>
            <a:bodyPr/>
            <a:lstStyle/>
            <a:p>
              <a:endParaRPr lang="it-IT"/>
            </a:p>
          </p:txBody>
        </p:sp>
        <p:sp>
          <p:nvSpPr>
            <p:cNvPr id="4125" name="Line 38"/>
            <p:cNvSpPr>
              <a:spLocks noChangeShapeType="1"/>
            </p:cNvSpPr>
            <p:nvPr/>
          </p:nvSpPr>
          <p:spPr bwMode="auto">
            <a:xfrm flipH="1" flipV="1">
              <a:off x="-5901" y="1570"/>
              <a:ext cx="3180" cy="182"/>
            </a:xfrm>
            <a:prstGeom prst="line">
              <a:avLst/>
            </a:prstGeom>
            <a:noFill/>
            <a:ln w="41275">
              <a:solidFill>
                <a:srgbClr val="4B4E44"/>
              </a:solidFill>
              <a:round/>
              <a:headEnd/>
              <a:tailEnd/>
            </a:ln>
          </p:spPr>
          <p:txBody>
            <a:bodyPr/>
            <a:lstStyle/>
            <a:p>
              <a:endParaRPr lang="it-IT"/>
            </a:p>
          </p:txBody>
        </p:sp>
        <p:sp>
          <p:nvSpPr>
            <p:cNvPr id="4126" name="Line 39"/>
            <p:cNvSpPr>
              <a:spLocks noChangeShapeType="1"/>
            </p:cNvSpPr>
            <p:nvPr/>
          </p:nvSpPr>
          <p:spPr bwMode="auto">
            <a:xfrm flipH="1" flipV="1">
              <a:off x="-2834" y="46"/>
              <a:ext cx="104" cy="1660"/>
            </a:xfrm>
            <a:prstGeom prst="line">
              <a:avLst/>
            </a:prstGeom>
            <a:noFill/>
            <a:ln w="41275">
              <a:solidFill>
                <a:srgbClr val="4B4E44"/>
              </a:solidFill>
              <a:round/>
              <a:headEnd/>
              <a:tailEnd/>
            </a:ln>
          </p:spPr>
          <p:txBody>
            <a:bodyPr/>
            <a:lstStyle/>
            <a:p>
              <a:endParaRPr lang="it-IT"/>
            </a:p>
          </p:txBody>
        </p:sp>
        <p:sp>
          <p:nvSpPr>
            <p:cNvPr id="4127" name="Line 40"/>
            <p:cNvSpPr>
              <a:spLocks noChangeShapeType="1"/>
            </p:cNvSpPr>
            <p:nvPr/>
          </p:nvSpPr>
          <p:spPr bwMode="auto">
            <a:xfrm rot="-278465" flipH="1" flipV="1">
              <a:off x="-5970" y="2551"/>
              <a:ext cx="5736" cy="163"/>
            </a:xfrm>
            <a:prstGeom prst="line">
              <a:avLst/>
            </a:prstGeom>
            <a:noFill/>
            <a:ln w="3175">
              <a:solidFill>
                <a:srgbClr val="747969"/>
              </a:solidFill>
              <a:round/>
              <a:headEnd/>
              <a:tailEnd/>
            </a:ln>
          </p:spPr>
          <p:txBody>
            <a:bodyPr/>
            <a:lstStyle/>
            <a:p>
              <a:endParaRPr lang="it-IT"/>
            </a:p>
          </p:txBody>
        </p:sp>
        <p:sp>
          <p:nvSpPr>
            <p:cNvPr id="4128" name="Line 42"/>
            <p:cNvSpPr>
              <a:spLocks noChangeShapeType="1"/>
            </p:cNvSpPr>
            <p:nvPr/>
          </p:nvSpPr>
          <p:spPr bwMode="auto">
            <a:xfrm rot="21321535" flipH="1">
              <a:off x="-5952" y="2723"/>
              <a:ext cx="5754" cy="980"/>
            </a:xfrm>
            <a:prstGeom prst="line">
              <a:avLst/>
            </a:prstGeom>
            <a:noFill/>
            <a:ln w="9525">
              <a:solidFill>
                <a:srgbClr val="747969"/>
              </a:solidFill>
              <a:round/>
              <a:headEnd/>
              <a:tailEnd/>
            </a:ln>
          </p:spPr>
          <p:txBody>
            <a:bodyPr/>
            <a:lstStyle/>
            <a:p>
              <a:endParaRPr lang="it-IT"/>
            </a:p>
          </p:txBody>
        </p:sp>
        <p:sp>
          <p:nvSpPr>
            <p:cNvPr id="4129" name="Line 43"/>
            <p:cNvSpPr>
              <a:spLocks noChangeShapeType="1"/>
            </p:cNvSpPr>
            <p:nvPr/>
          </p:nvSpPr>
          <p:spPr bwMode="auto">
            <a:xfrm rot="21321535" flipH="1">
              <a:off x="-5937" y="2723"/>
              <a:ext cx="5730" cy="757"/>
            </a:xfrm>
            <a:prstGeom prst="line">
              <a:avLst/>
            </a:prstGeom>
            <a:noFill/>
            <a:ln w="9525">
              <a:solidFill>
                <a:srgbClr val="747969"/>
              </a:solidFill>
              <a:round/>
              <a:headEnd/>
              <a:tailEnd/>
            </a:ln>
          </p:spPr>
          <p:txBody>
            <a:bodyPr/>
            <a:lstStyle/>
            <a:p>
              <a:endParaRPr lang="it-IT"/>
            </a:p>
          </p:txBody>
        </p:sp>
        <p:sp>
          <p:nvSpPr>
            <p:cNvPr id="4130" name="Line 44"/>
            <p:cNvSpPr>
              <a:spLocks noChangeShapeType="1"/>
            </p:cNvSpPr>
            <p:nvPr/>
          </p:nvSpPr>
          <p:spPr bwMode="auto">
            <a:xfrm rot="21321535" flipH="1">
              <a:off x="-5962" y="2722"/>
              <a:ext cx="5743" cy="483"/>
            </a:xfrm>
            <a:prstGeom prst="line">
              <a:avLst/>
            </a:prstGeom>
            <a:noFill/>
            <a:ln w="9525">
              <a:solidFill>
                <a:srgbClr val="747969"/>
              </a:solidFill>
              <a:round/>
              <a:headEnd/>
              <a:tailEnd/>
            </a:ln>
          </p:spPr>
          <p:txBody>
            <a:bodyPr/>
            <a:lstStyle/>
            <a:p>
              <a:endParaRPr lang="it-IT"/>
            </a:p>
          </p:txBody>
        </p:sp>
        <p:sp>
          <p:nvSpPr>
            <p:cNvPr id="4131" name="Line 45"/>
            <p:cNvSpPr>
              <a:spLocks noChangeShapeType="1"/>
            </p:cNvSpPr>
            <p:nvPr/>
          </p:nvSpPr>
          <p:spPr bwMode="auto">
            <a:xfrm rot="21321535" flipH="1">
              <a:off x="-5953" y="2724"/>
              <a:ext cx="5721" cy="151"/>
            </a:xfrm>
            <a:prstGeom prst="line">
              <a:avLst/>
            </a:prstGeom>
            <a:noFill/>
            <a:ln w="38100">
              <a:solidFill>
                <a:srgbClr val="747969"/>
              </a:solidFill>
              <a:round/>
              <a:headEnd/>
              <a:tailEnd/>
            </a:ln>
          </p:spPr>
          <p:txBody>
            <a:bodyPr/>
            <a:lstStyle/>
            <a:p>
              <a:endParaRPr lang="it-IT"/>
            </a:p>
          </p:txBody>
        </p:sp>
        <p:sp>
          <p:nvSpPr>
            <p:cNvPr id="4132" name="Line 46"/>
            <p:cNvSpPr>
              <a:spLocks noChangeShapeType="1"/>
            </p:cNvSpPr>
            <p:nvPr/>
          </p:nvSpPr>
          <p:spPr bwMode="auto">
            <a:xfrm rot="-278465" flipH="1" flipV="1">
              <a:off x="-5948" y="2364"/>
              <a:ext cx="5695" cy="359"/>
            </a:xfrm>
            <a:prstGeom prst="line">
              <a:avLst/>
            </a:prstGeom>
            <a:noFill/>
            <a:ln w="9525">
              <a:solidFill>
                <a:srgbClr val="747969"/>
              </a:solidFill>
              <a:round/>
              <a:headEnd/>
              <a:tailEnd/>
            </a:ln>
          </p:spPr>
          <p:txBody>
            <a:bodyPr/>
            <a:lstStyle/>
            <a:p>
              <a:endParaRPr lang="it-IT"/>
            </a:p>
          </p:txBody>
        </p:sp>
        <p:sp>
          <p:nvSpPr>
            <p:cNvPr id="4133" name="Line 47"/>
            <p:cNvSpPr>
              <a:spLocks noChangeShapeType="1"/>
            </p:cNvSpPr>
            <p:nvPr/>
          </p:nvSpPr>
          <p:spPr bwMode="auto">
            <a:xfrm rot="-278465" flipH="1" flipV="1">
              <a:off x="-5920" y="2179"/>
              <a:ext cx="5659" cy="544"/>
            </a:xfrm>
            <a:prstGeom prst="line">
              <a:avLst/>
            </a:prstGeom>
            <a:noFill/>
            <a:ln w="9525">
              <a:solidFill>
                <a:srgbClr val="747969"/>
              </a:solidFill>
              <a:round/>
              <a:headEnd/>
              <a:tailEnd/>
            </a:ln>
          </p:spPr>
          <p:txBody>
            <a:bodyPr/>
            <a:lstStyle/>
            <a:p>
              <a:endParaRPr lang="it-IT"/>
            </a:p>
          </p:txBody>
        </p:sp>
        <p:sp>
          <p:nvSpPr>
            <p:cNvPr id="4134" name="Line 48"/>
            <p:cNvSpPr>
              <a:spLocks noChangeShapeType="1"/>
            </p:cNvSpPr>
            <p:nvPr/>
          </p:nvSpPr>
          <p:spPr bwMode="auto">
            <a:xfrm rot="-278465" flipH="1" flipV="1">
              <a:off x="-5952" y="1924"/>
              <a:ext cx="5680" cy="798"/>
            </a:xfrm>
            <a:prstGeom prst="line">
              <a:avLst/>
            </a:prstGeom>
            <a:noFill/>
            <a:ln w="31750">
              <a:solidFill>
                <a:srgbClr val="747969"/>
              </a:solidFill>
              <a:round/>
              <a:headEnd/>
              <a:tailEnd/>
            </a:ln>
          </p:spPr>
          <p:txBody>
            <a:bodyPr/>
            <a:lstStyle/>
            <a:p>
              <a:endParaRPr lang="it-IT"/>
            </a:p>
          </p:txBody>
        </p:sp>
        <p:sp>
          <p:nvSpPr>
            <p:cNvPr id="4135" name="Line 49"/>
            <p:cNvSpPr>
              <a:spLocks noChangeShapeType="1"/>
            </p:cNvSpPr>
            <p:nvPr/>
          </p:nvSpPr>
          <p:spPr bwMode="auto">
            <a:xfrm rot="-278465">
              <a:off x="-5911" y="1356"/>
              <a:ext cx="5617" cy="1365"/>
            </a:xfrm>
            <a:prstGeom prst="line">
              <a:avLst/>
            </a:prstGeom>
            <a:noFill/>
            <a:ln w="22225">
              <a:solidFill>
                <a:srgbClr val="747969"/>
              </a:solidFill>
              <a:round/>
              <a:headEnd/>
              <a:tailEnd/>
            </a:ln>
          </p:spPr>
          <p:txBody>
            <a:bodyPr/>
            <a:lstStyle/>
            <a:p>
              <a:endParaRPr lang="it-IT"/>
            </a:p>
          </p:txBody>
        </p:sp>
        <p:sp>
          <p:nvSpPr>
            <p:cNvPr id="4136" name="Line 50"/>
            <p:cNvSpPr>
              <a:spLocks noChangeShapeType="1"/>
            </p:cNvSpPr>
            <p:nvPr/>
          </p:nvSpPr>
          <p:spPr bwMode="auto">
            <a:xfrm rot="21321535" flipH="1">
              <a:off x="-6010" y="2724"/>
              <a:ext cx="5825" cy="1316"/>
            </a:xfrm>
            <a:prstGeom prst="line">
              <a:avLst/>
            </a:prstGeom>
            <a:noFill/>
            <a:ln w="41275">
              <a:solidFill>
                <a:srgbClr val="747969"/>
              </a:solidFill>
              <a:round/>
              <a:headEnd/>
              <a:tailEnd/>
            </a:ln>
          </p:spPr>
          <p:txBody>
            <a:bodyPr/>
            <a:lstStyle/>
            <a:p>
              <a:endParaRPr lang="it-IT"/>
            </a:p>
          </p:txBody>
        </p:sp>
        <p:sp>
          <p:nvSpPr>
            <p:cNvPr id="4137" name="Line 51"/>
            <p:cNvSpPr>
              <a:spLocks noChangeShapeType="1"/>
            </p:cNvSpPr>
            <p:nvPr/>
          </p:nvSpPr>
          <p:spPr bwMode="auto">
            <a:xfrm rot="21321535" flipH="1">
              <a:off x="-5158" y="2685"/>
              <a:ext cx="4976" cy="1404"/>
            </a:xfrm>
            <a:prstGeom prst="line">
              <a:avLst/>
            </a:prstGeom>
            <a:noFill/>
            <a:ln w="22225">
              <a:solidFill>
                <a:srgbClr val="747969"/>
              </a:solidFill>
              <a:round/>
              <a:headEnd/>
              <a:tailEnd/>
            </a:ln>
          </p:spPr>
          <p:txBody>
            <a:bodyPr/>
            <a:lstStyle/>
            <a:p>
              <a:endParaRPr lang="it-IT"/>
            </a:p>
          </p:txBody>
        </p:sp>
      </p:grpSp>
      <p:sp>
        <p:nvSpPr>
          <p:cNvPr id="4099" name="Rectangle 2"/>
          <p:cNvSpPr>
            <a:spLocks noGrp="1" noChangeArrowheads="1"/>
          </p:cNvSpPr>
          <p:nvPr>
            <p:ph type="ctrTitle"/>
          </p:nvPr>
        </p:nvSpPr>
        <p:spPr>
          <a:xfrm>
            <a:off x="250825" y="2565400"/>
            <a:ext cx="8642350" cy="1727200"/>
          </a:xfrm>
        </p:spPr>
        <p:txBody>
          <a:bodyPr/>
          <a:lstStyle/>
          <a:p>
            <a:pPr algn="l" eaLnBrk="1" hangingPunct="1"/>
            <a:r>
              <a:rPr lang="it-IT" sz="2800" smtClean="0"/>
              <a:t>Modelli e metodi per la valutazione di un investimento</a:t>
            </a:r>
          </a:p>
        </p:txBody>
      </p:sp>
      <p:sp>
        <p:nvSpPr>
          <p:cNvPr id="2" name="Rectangle 3"/>
          <p:cNvSpPr>
            <a:spLocks noGrp="1" noChangeArrowheads="1"/>
          </p:cNvSpPr>
          <p:nvPr>
            <p:ph type="subTitle" idx="1"/>
          </p:nvPr>
        </p:nvSpPr>
        <p:spPr>
          <a:xfrm>
            <a:off x="1285875" y="6065838"/>
            <a:ext cx="6400800" cy="792162"/>
          </a:xfrm>
        </p:spPr>
        <p:txBody>
          <a:bodyPr rtlCol="0">
            <a:normAutofit/>
          </a:bodyPr>
          <a:lstStyle/>
          <a:p>
            <a:pPr eaLnBrk="1" fontAlgn="auto" hangingPunct="1">
              <a:lnSpc>
                <a:spcPct val="80000"/>
              </a:lnSpc>
              <a:spcAft>
                <a:spcPts val="0"/>
              </a:spcAft>
              <a:buFont typeface="Arial" pitchFamily="34" charset="0"/>
              <a:buNone/>
              <a:defRPr/>
            </a:pPr>
            <a:endParaRPr lang="it-IT" sz="2000" dirty="0" smtClean="0"/>
          </a:p>
          <a:p>
            <a:pPr eaLnBrk="1" fontAlgn="auto" hangingPunct="1">
              <a:lnSpc>
                <a:spcPct val="80000"/>
              </a:lnSpc>
              <a:spcAft>
                <a:spcPts val="0"/>
              </a:spcAft>
              <a:buFont typeface="Arial" pitchFamily="34" charset="0"/>
              <a:buNone/>
              <a:defRPr/>
            </a:pPr>
            <a:r>
              <a:rPr lang="it-IT" sz="1400" i="1" dirty="0" smtClean="0"/>
              <a:t>Relatore: Dott. Ing. Gilberto Grana</a:t>
            </a:r>
          </a:p>
        </p:txBody>
      </p:sp>
      <p:pic>
        <p:nvPicPr>
          <p:cNvPr id="4101" name="Picture 4" descr="logo_ordine"/>
          <p:cNvPicPr>
            <a:picLocks noChangeAspect="1" noChangeArrowheads="1"/>
          </p:cNvPicPr>
          <p:nvPr/>
        </p:nvPicPr>
        <p:blipFill>
          <a:blip r:embed="rId3" cstate="print"/>
          <a:srcRect/>
          <a:stretch>
            <a:fillRect/>
          </a:stretch>
        </p:blipFill>
        <p:spPr bwMode="auto">
          <a:xfrm>
            <a:off x="285750" y="285750"/>
            <a:ext cx="828675" cy="1366838"/>
          </a:xfrm>
          <a:prstGeom prst="rect">
            <a:avLst/>
          </a:prstGeom>
          <a:noFill/>
          <a:ln w="9525">
            <a:noFill/>
            <a:miter lim="800000"/>
            <a:headEnd/>
            <a:tailEnd/>
          </a:ln>
        </p:spPr>
      </p:pic>
      <p:sp>
        <p:nvSpPr>
          <p:cNvPr id="4102" name="Text Box 9"/>
          <p:cNvSpPr txBox="1">
            <a:spLocks noChangeArrowheads="1"/>
          </p:cNvSpPr>
          <p:nvPr/>
        </p:nvSpPr>
        <p:spPr bwMode="auto">
          <a:xfrm>
            <a:off x="2627313" y="4941888"/>
            <a:ext cx="3673475" cy="396875"/>
          </a:xfrm>
          <a:prstGeom prst="rect">
            <a:avLst/>
          </a:prstGeom>
          <a:noFill/>
          <a:ln w="9525">
            <a:noFill/>
            <a:miter lim="800000"/>
            <a:headEnd/>
            <a:tailEnd/>
          </a:ln>
        </p:spPr>
        <p:txBody>
          <a:bodyPr>
            <a:spAutoFit/>
          </a:bodyPr>
          <a:lstStyle/>
          <a:p>
            <a:pPr algn="ctr"/>
            <a:r>
              <a:rPr lang="it-IT" sz="2000"/>
              <a:t>RIMINI, 4 Maggio 2012</a:t>
            </a:r>
            <a:endParaRPr lang="it-IT" sz="2000">
              <a:latin typeface="Arial" charset="0"/>
            </a:endParaRPr>
          </a:p>
        </p:txBody>
      </p:sp>
      <p:sp>
        <p:nvSpPr>
          <p:cNvPr id="3" name="Rectangle 6"/>
          <p:cNvSpPr>
            <a:spLocks noChangeArrowheads="1"/>
          </p:cNvSpPr>
          <p:nvPr/>
        </p:nvSpPr>
        <p:spPr bwMode="auto">
          <a:xfrm>
            <a:off x="1071563" y="428625"/>
            <a:ext cx="8072437" cy="1296988"/>
          </a:xfrm>
          <a:prstGeom prst="rect">
            <a:avLst/>
          </a:prstGeom>
          <a:noFill/>
          <a:ln w="9525">
            <a:noFill/>
            <a:miter lim="800000"/>
            <a:headEnd/>
            <a:tailEnd/>
          </a:ln>
          <a:effectLst/>
        </p:spPr>
        <p:txBody>
          <a:bodyPr/>
          <a:lstStyle/>
          <a:p>
            <a:pPr algn="ctr">
              <a:lnSpc>
                <a:spcPct val="80000"/>
              </a:lnSpc>
              <a:spcBef>
                <a:spcPct val="20000"/>
              </a:spcBef>
              <a:buClr>
                <a:schemeClr val="tx2"/>
              </a:buClr>
              <a:buSzPct val="60000"/>
              <a:buFont typeface="Wingdings" pitchFamily="2" charset="2"/>
              <a:buNone/>
              <a:defRPr/>
            </a:pPr>
            <a:r>
              <a:rPr lang="it-IT" dirty="0">
                <a:effectLst>
                  <a:outerShdw blurRad="38100" dist="38100" dir="2700000" algn="tl">
                    <a:srgbClr val="000000"/>
                  </a:outerShdw>
                </a:effectLst>
              </a:rPr>
              <a:t>ORDINE degli INGEGNERI della Provincia di RIMINI</a:t>
            </a:r>
            <a:endParaRPr lang="it-IT" sz="2000" dirty="0">
              <a:latin typeface="Arial" charset="0"/>
            </a:endParaRPr>
          </a:p>
          <a:p>
            <a:pPr algn="ctr">
              <a:spcBef>
                <a:spcPct val="0"/>
              </a:spcBef>
              <a:defRPr/>
            </a:pPr>
            <a:endParaRPr lang="it-IT" dirty="0">
              <a:latin typeface="Arial" charset="0"/>
            </a:endParaRPr>
          </a:p>
          <a:p>
            <a:pPr algn="ctr">
              <a:spcBef>
                <a:spcPct val="0"/>
              </a:spcBef>
              <a:defRPr/>
            </a:pPr>
            <a:endParaRPr lang="it-IT" dirty="0">
              <a:latin typeface="Arial" charset="0"/>
            </a:endParaRPr>
          </a:p>
          <a:p>
            <a:pPr algn="ctr">
              <a:spcBef>
                <a:spcPct val="0"/>
              </a:spcBef>
              <a:defRPr/>
            </a:pPr>
            <a:r>
              <a:rPr lang="it-IT" sz="1200" dirty="0">
                <a:effectLst>
                  <a:outerShdw blurRad="38100" dist="38100" dir="2700000" algn="tl">
                    <a:srgbClr val="000000"/>
                  </a:outerShdw>
                </a:effectLst>
              </a:rPr>
              <a:t> COMMISSIONE INFORMATICA,ELETTRONICA,TELECOMUNICAZIONI, GESTIONALE ed AUTOMAZIONE</a:t>
            </a:r>
            <a:endParaRPr lang="it-IT" sz="1200" dirty="0">
              <a:latin typeface="Arial" charset="0"/>
            </a:endParaRPr>
          </a:p>
          <a:p>
            <a:pPr>
              <a:spcBef>
                <a:spcPct val="0"/>
              </a:spcBef>
              <a:defRPr/>
            </a:pPr>
            <a:endParaRPr lang="it-IT" sz="1200" dirty="0">
              <a:latin typeface="Arial" charset="0"/>
            </a:endParaRPr>
          </a:p>
        </p:txBody>
      </p:sp>
      <p:sp>
        <p:nvSpPr>
          <p:cNvPr id="4104" name="Line 134"/>
          <p:cNvSpPr>
            <a:spLocks noChangeShapeType="1"/>
          </p:cNvSpPr>
          <p:nvPr/>
        </p:nvSpPr>
        <p:spPr bwMode="auto">
          <a:xfrm>
            <a:off x="2166938" y="981075"/>
            <a:ext cx="6192837" cy="0"/>
          </a:xfrm>
          <a:prstGeom prst="line">
            <a:avLst/>
          </a:prstGeom>
          <a:noFill/>
          <a:ln w="9525">
            <a:solidFill>
              <a:schemeClr val="tx1"/>
            </a:solidFill>
            <a:round/>
            <a:headEnd/>
            <a:tailEnd/>
          </a:ln>
        </p:spPr>
        <p:txBody>
          <a:bodyPr/>
          <a:lstStyle/>
          <a:p>
            <a:endParaRPr lang="it-IT"/>
          </a:p>
        </p:txBody>
      </p:sp>
      <p:sp>
        <p:nvSpPr>
          <p:cNvPr id="2184" name="Text Box 136"/>
          <p:cNvSpPr txBox="1">
            <a:spLocks noChangeArrowheads="1"/>
          </p:cNvSpPr>
          <p:nvPr/>
        </p:nvSpPr>
        <p:spPr bwMode="auto">
          <a:xfrm>
            <a:off x="3492500" y="1700213"/>
            <a:ext cx="2374900" cy="366712"/>
          </a:xfrm>
          <a:prstGeom prst="rect">
            <a:avLst/>
          </a:prstGeom>
          <a:noFill/>
          <a:ln w="9525" algn="ctr">
            <a:noFill/>
            <a:miter lim="800000"/>
            <a:headEnd/>
            <a:tailEnd/>
          </a:ln>
          <a:effectLst/>
        </p:spPr>
        <p:txBody>
          <a:bodyPr>
            <a:spAutoFit/>
          </a:bodyPr>
          <a:lstStyle/>
          <a:p>
            <a:pPr algn="ctr">
              <a:defRPr/>
            </a:pPr>
            <a:r>
              <a:rPr lang="it-IT" i="1" dirty="0">
                <a:solidFill>
                  <a:srgbClr val="E2E2E2"/>
                </a:solidFill>
                <a:effectLst>
                  <a:outerShdw blurRad="38100" dist="38100" dir="2700000" algn="tl">
                    <a:srgbClr val="000000"/>
                  </a:outerShdw>
                </a:effectLst>
              </a:rPr>
              <a:t>SEMINARIO </a:t>
            </a:r>
          </a:p>
        </p:txBody>
      </p:sp>
      <p:sp>
        <p:nvSpPr>
          <p:cNvPr id="61" name="Text Box 136"/>
          <p:cNvSpPr txBox="1">
            <a:spLocks noChangeArrowheads="1"/>
          </p:cNvSpPr>
          <p:nvPr/>
        </p:nvSpPr>
        <p:spPr bwMode="auto">
          <a:xfrm>
            <a:off x="1214438" y="5357813"/>
            <a:ext cx="6786562" cy="784225"/>
          </a:xfrm>
          <a:prstGeom prst="rect">
            <a:avLst/>
          </a:prstGeom>
          <a:noFill/>
          <a:ln w="9525" algn="ctr">
            <a:noFill/>
            <a:miter lim="800000"/>
            <a:headEnd/>
            <a:tailEnd/>
          </a:ln>
          <a:effectLst/>
        </p:spPr>
        <p:txBody>
          <a:bodyPr>
            <a:spAutoFit/>
          </a:bodyPr>
          <a:lstStyle/>
          <a:p>
            <a:pPr algn="ctr">
              <a:defRPr/>
            </a:pPr>
            <a:r>
              <a:rPr lang="it-IT" b="1" i="1" dirty="0">
                <a:solidFill>
                  <a:srgbClr val="E2E2E2"/>
                </a:solidFill>
                <a:effectLst>
                  <a:outerShdw blurRad="38100" dist="38100" dir="2700000" algn="tl">
                    <a:srgbClr val="000000"/>
                  </a:outerShdw>
                </a:effectLst>
              </a:rPr>
              <a:t>INCONTRI TEMATICI “PILLOLE </a:t>
            </a:r>
            <a:r>
              <a:rPr lang="it-IT" b="1" i="1" dirty="0" err="1">
                <a:solidFill>
                  <a:srgbClr val="E2E2E2"/>
                </a:solidFill>
                <a:effectLst>
                  <a:outerShdw blurRad="38100" dist="38100" dir="2700000" algn="tl">
                    <a:srgbClr val="000000"/>
                  </a:outerShdw>
                </a:effectLst>
              </a:rPr>
              <a:t>DI</a:t>
            </a:r>
            <a:r>
              <a:rPr lang="it-IT" b="1" i="1" dirty="0">
                <a:solidFill>
                  <a:srgbClr val="E2E2E2"/>
                </a:solidFill>
                <a:effectLst>
                  <a:outerShdw blurRad="38100" dist="38100" dir="2700000" algn="tl">
                    <a:srgbClr val="000000"/>
                  </a:outerShdw>
                </a:effectLst>
              </a:rPr>
              <a:t> INGEGNERIA”</a:t>
            </a:r>
          </a:p>
          <a:p>
            <a:pPr algn="ctr">
              <a:defRPr/>
            </a:pPr>
            <a:r>
              <a:rPr lang="it-IT" b="1" i="1" dirty="0">
                <a:solidFill>
                  <a:srgbClr val="E2E2E2"/>
                </a:solidFill>
                <a:effectLst>
                  <a:outerShdw blurRad="38100" dist="38100" dir="2700000" algn="tl">
                    <a:srgbClr val="000000"/>
                  </a:outerShdw>
                </a:effectLst>
              </a:rPr>
              <a:t>_________________________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valore residuo di un investimento</a:t>
            </a:r>
            <a:endParaRPr lang="it-IT" sz="2400" b="1" i="1" dirty="0">
              <a:latin typeface="Times New Roman" pitchFamily="18" charset="0"/>
              <a:cs typeface="Times New Roman" pitchFamily="18" charset="0"/>
            </a:endParaRPr>
          </a:p>
        </p:txBody>
      </p:sp>
      <p:sp>
        <p:nvSpPr>
          <p:cNvPr id="2052"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grpSp>
        <p:nvGrpSpPr>
          <p:cNvPr id="18" name="Gruppo 17"/>
          <p:cNvGrpSpPr/>
          <p:nvPr/>
        </p:nvGrpSpPr>
        <p:grpSpPr>
          <a:xfrm>
            <a:off x="323528" y="1484784"/>
            <a:ext cx="7488832" cy="936104"/>
            <a:chOff x="539552" y="1340768"/>
            <a:chExt cx="7488832" cy="936104"/>
          </a:xfrm>
        </p:grpSpPr>
        <p:cxnSp>
          <p:nvCxnSpPr>
            <p:cNvPr id="10" name="Connettore 2 9"/>
            <p:cNvCxnSpPr/>
            <p:nvPr/>
          </p:nvCxnSpPr>
          <p:spPr>
            <a:xfrm>
              <a:off x="539552" y="1844824"/>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39552" y="1988840"/>
              <a:ext cx="720080" cy="288032"/>
            </a:xfrm>
            <a:prstGeom prst="rect">
              <a:avLst/>
            </a:prstGeom>
            <a:noFill/>
          </p:spPr>
          <p:txBody>
            <a:bodyPr wrap="square" rtlCol="0">
              <a:spAutoFit/>
            </a:bodyPr>
            <a:lstStyle/>
            <a:p>
              <a:r>
                <a:rPr lang="it-IT" sz="1200" b="1" dirty="0" smtClean="0"/>
                <a:t>Anno 1</a:t>
              </a:r>
              <a:endParaRPr lang="it-IT" sz="1200" b="1" dirty="0"/>
            </a:p>
          </p:txBody>
        </p:sp>
        <p:sp>
          <p:nvSpPr>
            <p:cNvPr id="12" name="CasellaDiTesto 11"/>
            <p:cNvSpPr txBox="1"/>
            <p:nvPr/>
          </p:nvSpPr>
          <p:spPr>
            <a:xfrm>
              <a:off x="1475656" y="1988840"/>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3" name="CasellaDiTesto 12"/>
            <p:cNvSpPr txBox="1"/>
            <p:nvPr/>
          </p:nvSpPr>
          <p:spPr>
            <a:xfrm>
              <a:off x="2339752" y="1988840"/>
              <a:ext cx="720080" cy="288032"/>
            </a:xfrm>
            <a:prstGeom prst="rect">
              <a:avLst/>
            </a:prstGeom>
            <a:noFill/>
          </p:spPr>
          <p:txBody>
            <a:bodyPr wrap="square" rtlCol="0">
              <a:spAutoFit/>
            </a:bodyPr>
            <a:lstStyle/>
            <a:p>
              <a:r>
                <a:rPr lang="it-IT" sz="1200" b="1" dirty="0" smtClean="0"/>
                <a:t>Anno 3</a:t>
              </a:r>
              <a:endParaRPr lang="it-IT" sz="1200" b="1" dirty="0"/>
            </a:p>
          </p:txBody>
        </p:sp>
        <p:sp>
          <p:nvSpPr>
            <p:cNvPr id="14" name="CasellaDiTesto 13"/>
            <p:cNvSpPr txBox="1"/>
            <p:nvPr/>
          </p:nvSpPr>
          <p:spPr>
            <a:xfrm>
              <a:off x="3203848" y="1994357"/>
              <a:ext cx="720080" cy="276999"/>
            </a:xfrm>
            <a:prstGeom prst="rect">
              <a:avLst/>
            </a:prstGeom>
            <a:noFill/>
          </p:spPr>
          <p:txBody>
            <a:bodyPr wrap="square" rtlCol="0">
              <a:spAutoFit/>
            </a:bodyPr>
            <a:lstStyle/>
            <a:p>
              <a:r>
                <a:rPr lang="it-IT" sz="1200" b="1" dirty="0" smtClean="0"/>
                <a:t>Anno 4</a:t>
              </a:r>
            </a:p>
          </p:txBody>
        </p:sp>
        <p:sp>
          <p:nvSpPr>
            <p:cNvPr id="15" name="CasellaDiTesto 14"/>
            <p:cNvSpPr txBox="1"/>
            <p:nvPr/>
          </p:nvSpPr>
          <p:spPr>
            <a:xfrm>
              <a:off x="4067944" y="1988840"/>
              <a:ext cx="720080" cy="288032"/>
            </a:xfrm>
            <a:prstGeom prst="rect">
              <a:avLst/>
            </a:prstGeom>
            <a:noFill/>
          </p:spPr>
          <p:txBody>
            <a:bodyPr wrap="square" rtlCol="0">
              <a:spAutoFit/>
            </a:bodyPr>
            <a:lstStyle/>
            <a:p>
              <a:r>
                <a:rPr lang="it-IT" sz="1200" b="1" dirty="0" smtClean="0"/>
                <a:t>Anno 5</a:t>
              </a:r>
              <a:endParaRPr lang="it-IT" sz="1200" b="1" dirty="0"/>
            </a:p>
          </p:txBody>
        </p:sp>
        <p:sp>
          <p:nvSpPr>
            <p:cNvPr id="16" name="Freccia in giù 15"/>
            <p:cNvSpPr/>
            <p:nvPr/>
          </p:nvSpPr>
          <p:spPr>
            <a:xfrm>
              <a:off x="4211960" y="1340768"/>
              <a:ext cx="288032" cy="43204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17" name="CasellaDiTesto 16"/>
            <p:cNvSpPr txBox="1"/>
            <p:nvPr/>
          </p:nvSpPr>
          <p:spPr>
            <a:xfrm>
              <a:off x="539552" y="1412776"/>
              <a:ext cx="720080" cy="288032"/>
            </a:xfrm>
            <a:prstGeom prst="rect">
              <a:avLst/>
            </a:prstGeom>
            <a:noFill/>
          </p:spPr>
          <p:txBody>
            <a:bodyPr wrap="square" rtlCol="0">
              <a:spAutoFit/>
            </a:bodyPr>
            <a:lstStyle/>
            <a:p>
              <a:r>
                <a:rPr lang="it-IT" sz="1200" b="1" dirty="0"/>
                <a:t>t</a:t>
              </a:r>
            </a:p>
          </p:txBody>
        </p:sp>
      </p:grpSp>
      <p:sp>
        <p:nvSpPr>
          <p:cNvPr id="19" name="CasellaDiTesto 18"/>
          <p:cNvSpPr txBox="1"/>
          <p:nvPr/>
        </p:nvSpPr>
        <p:spPr>
          <a:xfrm>
            <a:off x="323528" y="908720"/>
            <a:ext cx="7920880" cy="584775"/>
          </a:xfrm>
          <a:prstGeom prst="rect">
            <a:avLst/>
          </a:prstGeom>
          <a:noFill/>
        </p:spPr>
        <p:txBody>
          <a:bodyPr wrap="square" rtlCol="0">
            <a:spAutoFit/>
          </a:bodyPr>
          <a:lstStyle/>
          <a:p>
            <a:r>
              <a:rPr lang="it-IT" sz="1600" b="1" dirty="0" smtClean="0"/>
              <a:t>Supponiamo di prevedere la cessione di un cespite oggetto di investimento dopo cinque anni dal suo acquisto:</a:t>
            </a:r>
            <a:endParaRPr lang="it-IT" sz="1600" b="1" dirty="0"/>
          </a:p>
        </p:txBody>
      </p:sp>
      <p:sp>
        <p:nvSpPr>
          <p:cNvPr id="20" name="CasellaDiTesto 19"/>
          <p:cNvSpPr txBox="1"/>
          <p:nvPr/>
        </p:nvSpPr>
        <p:spPr>
          <a:xfrm>
            <a:off x="323528" y="2564904"/>
            <a:ext cx="7920880" cy="1077218"/>
          </a:xfrm>
          <a:prstGeom prst="rect">
            <a:avLst/>
          </a:prstGeom>
          <a:noFill/>
        </p:spPr>
        <p:txBody>
          <a:bodyPr wrap="square" rtlCol="0">
            <a:spAutoFit/>
          </a:bodyPr>
          <a:lstStyle/>
          <a:p>
            <a:r>
              <a:rPr lang="it-IT" sz="1600" b="1" dirty="0" smtClean="0"/>
              <a:t>Due sono gli aspetti di cruciale importanza:</a:t>
            </a:r>
          </a:p>
          <a:p>
            <a:endParaRPr lang="it-IT" sz="1600" b="1" dirty="0"/>
          </a:p>
          <a:p>
            <a:r>
              <a:rPr lang="it-IT" sz="1600" b="1" dirty="0" smtClean="0"/>
              <a:t>1)  Quale è il valore residuo del cespite ?</a:t>
            </a:r>
          </a:p>
          <a:p>
            <a:endParaRPr lang="it-IT" sz="1600" b="1" dirty="0" smtClean="0"/>
          </a:p>
        </p:txBody>
      </p:sp>
      <p:grpSp>
        <p:nvGrpSpPr>
          <p:cNvPr id="25" name="Gruppo 24"/>
          <p:cNvGrpSpPr/>
          <p:nvPr/>
        </p:nvGrpSpPr>
        <p:grpSpPr>
          <a:xfrm>
            <a:off x="323528" y="4005064"/>
            <a:ext cx="3456384" cy="1296144"/>
            <a:chOff x="899592" y="4293096"/>
            <a:chExt cx="3456384" cy="1800200"/>
          </a:xfrm>
        </p:grpSpPr>
        <p:sp>
          <p:nvSpPr>
            <p:cNvPr id="8" name="Rettangolo 7"/>
            <p:cNvSpPr/>
            <p:nvPr/>
          </p:nvSpPr>
          <p:spPr>
            <a:xfrm>
              <a:off x="899592" y="573325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5</a:t>
              </a:r>
              <a:endParaRPr lang="it-IT" sz="1400" b="1" dirty="0">
                <a:effectLst>
                  <a:outerShdw blurRad="38100" dist="38100" dir="2700000" algn="tl">
                    <a:srgbClr val="000000">
                      <a:alpha val="43137"/>
                    </a:srgbClr>
                  </a:outerShdw>
                </a:effectLst>
              </a:endParaRPr>
            </a:p>
          </p:txBody>
        </p:sp>
        <p:sp>
          <p:nvSpPr>
            <p:cNvPr id="21" name="Rettangolo 20"/>
            <p:cNvSpPr/>
            <p:nvPr/>
          </p:nvSpPr>
          <p:spPr>
            <a:xfrm>
              <a:off x="899592" y="537321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4</a:t>
              </a:r>
              <a:endParaRPr lang="it-IT" sz="1400" b="1" dirty="0">
                <a:effectLst>
                  <a:outerShdw blurRad="38100" dist="38100" dir="2700000" algn="tl">
                    <a:srgbClr val="000000">
                      <a:alpha val="43137"/>
                    </a:srgbClr>
                  </a:outerShdw>
                </a:effectLst>
              </a:endParaRPr>
            </a:p>
          </p:txBody>
        </p:sp>
        <p:sp>
          <p:nvSpPr>
            <p:cNvPr id="22" name="Rettangolo 21"/>
            <p:cNvSpPr/>
            <p:nvPr/>
          </p:nvSpPr>
          <p:spPr>
            <a:xfrm>
              <a:off x="899592" y="465313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2</a:t>
              </a:r>
              <a:endParaRPr lang="it-IT" sz="1400" b="1" dirty="0">
                <a:effectLst>
                  <a:outerShdw blurRad="38100" dist="38100" dir="2700000" algn="tl">
                    <a:srgbClr val="000000">
                      <a:alpha val="43137"/>
                    </a:srgbClr>
                  </a:outerShdw>
                </a:effectLst>
              </a:endParaRPr>
            </a:p>
          </p:txBody>
        </p:sp>
        <p:sp>
          <p:nvSpPr>
            <p:cNvPr id="23" name="Rettangolo 22"/>
            <p:cNvSpPr/>
            <p:nvPr/>
          </p:nvSpPr>
          <p:spPr>
            <a:xfrm>
              <a:off x="899592" y="501317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3</a:t>
              </a:r>
              <a:endParaRPr lang="it-IT" sz="1400" b="1" dirty="0">
                <a:effectLst>
                  <a:outerShdw blurRad="38100" dist="38100" dir="2700000" algn="tl">
                    <a:srgbClr val="000000">
                      <a:alpha val="43137"/>
                    </a:srgbClr>
                  </a:outerShdw>
                </a:effectLst>
              </a:endParaRPr>
            </a:p>
          </p:txBody>
        </p:sp>
        <p:sp>
          <p:nvSpPr>
            <p:cNvPr id="24" name="Rettangolo 23"/>
            <p:cNvSpPr/>
            <p:nvPr/>
          </p:nvSpPr>
          <p:spPr>
            <a:xfrm>
              <a:off x="899592" y="429309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1</a:t>
              </a:r>
              <a:endParaRPr lang="it-IT" sz="1400" b="1" dirty="0">
                <a:effectLst>
                  <a:outerShdw blurRad="38100" dist="38100" dir="2700000" algn="tl">
                    <a:srgbClr val="000000">
                      <a:alpha val="43137"/>
                    </a:srgbClr>
                  </a:outerShdw>
                </a:effectLst>
              </a:endParaRPr>
            </a:p>
          </p:txBody>
        </p:sp>
      </p:grpSp>
      <p:sp>
        <p:nvSpPr>
          <p:cNvPr id="39" name="Freccia a destra 38"/>
          <p:cNvSpPr/>
          <p:nvPr/>
        </p:nvSpPr>
        <p:spPr>
          <a:xfrm>
            <a:off x="3923928" y="4581128"/>
            <a:ext cx="432048"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2" name="Gruppo 41"/>
          <p:cNvGrpSpPr/>
          <p:nvPr/>
        </p:nvGrpSpPr>
        <p:grpSpPr>
          <a:xfrm>
            <a:off x="4572000" y="4005064"/>
            <a:ext cx="3456384" cy="1915413"/>
            <a:chOff x="4932040" y="4005064"/>
            <a:chExt cx="3456384" cy="1915413"/>
          </a:xfrm>
        </p:grpSpPr>
        <p:grpSp>
          <p:nvGrpSpPr>
            <p:cNvPr id="33" name="Gruppo 32"/>
            <p:cNvGrpSpPr/>
            <p:nvPr/>
          </p:nvGrpSpPr>
          <p:grpSpPr>
            <a:xfrm>
              <a:off x="4932040" y="4005064"/>
              <a:ext cx="3456384" cy="1296144"/>
              <a:chOff x="899592" y="4293096"/>
              <a:chExt cx="3456384" cy="1800200"/>
            </a:xfrm>
          </p:grpSpPr>
          <p:sp>
            <p:nvSpPr>
              <p:cNvPr id="34" name="Rettangolo 33"/>
              <p:cNvSpPr/>
              <p:nvPr/>
            </p:nvSpPr>
            <p:spPr>
              <a:xfrm>
                <a:off x="899592" y="573325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5</a:t>
                </a:r>
                <a:endParaRPr lang="it-IT" sz="1400" b="1" dirty="0">
                  <a:effectLst>
                    <a:outerShdw blurRad="38100" dist="38100" dir="2700000" algn="tl">
                      <a:srgbClr val="000000">
                        <a:alpha val="43137"/>
                      </a:srgbClr>
                    </a:outerShdw>
                  </a:effectLst>
                </a:endParaRPr>
              </a:p>
            </p:txBody>
          </p:sp>
          <p:sp>
            <p:nvSpPr>
              <p:cNvPr id="35" name="Rettangolo 34"/>
              <p:cNvSpPr/>
              <p:nvPr/>
            </p:nvSpPr>
            <p:spPr>
              <a:xfrm>
                <a:off x="899592" y="537321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4</a:t>
                </a:r>
                <a:endParaRPr lang="it-IT" sz="1400" b="1" dirty="0">
                  <a:effectLst>
                    <a:outerShdw blurRad="38100" dist="38100" dir="2700000" algn="tl">
                      <a:srgbClr val="000000">
                        <a:alpha val="43137"/>
                      </a:srgbClr>
                    </a:outerShdw>
                  </a:effectLst>
                </a:endParaRPr>
              </a:p>
            </p:txBody>
          </p:sp>
          <p:sp>
            <p:nvSpPr>
              <p:cNvPr id="36" name="Rettangolo 35"/>
              <p:cNvSpPr/>
              <p:nvPr/>
            </p:nvSpPr>
            <p:spPr>
              <a:xfrm>
                <a:off x="899592" y="465313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2</a:t>
                </a:r>
                <a:endParaRPr lang="it-IT" sz="1400" b="1" dirty="0">
                  <a:effectLst>
                    <a:outerShdw blurRad="38100" dist="38100" dir="2700000" algn="tl">
                      <a:srgbClr val="000000">
                        <a:alpha val="43137"/>
                      </a:srgbClr>
                    </a:outerShdw>
                  </a:effectLst>
                </a:endParaRPr>
              </a:p>
            </p:txBody>
          </p:sp>
          <p:sp>
            <p:nvSpPr>
              <p:cNvPr id="37" name="Rettangolo 36"/>
              <p:cNvSpPr/>
              <p:nvPr/>
            </p:nvSpPr>
            <p:spPr>
              <a:xfrm>
                <a:off x="899592" y="501317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3</a:t>
                </a:r>
                <a:endParaRPr lang="it-IT" sz="1400" b="1" dirty="0">
                  <a:effectLst>
                    <a:outerShdw blurRad="38100" dist="38100" dir="2700000" algn="tl">
                      <a:srgbClr val="000000">
                        <a:alpha val="43137"/>
                      </a:srgbClr>
                    </a:outerShdw>
                  </a:effectLst>
                </a:endParaRPr>
              </a:p>
            </p:txBody>
          </p:sp>
          <p:sp>
            <p:nvSpPr>
              <p:cNvPr id="38" name="Rettangolo 37"/>
              <p:cNvSpPr/>
              <p:nvPr/>
            </p:nvSpPr>
            <p:spPr>
              <a:xfrm>
                <a:off x="899592" y="4293096"/>
                <a:ext cx="3456384"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Quota ammortamento anno 1</a:t>
                </a:r>
                <a:endParaRPr lang="it-IT" sz="1400" b="1" dirty="0">
                  <a:effectLst>
                    <a:outerShdw blurRad="38100" dist="38100" dir="2700000" algn="tl">
                      <a:srgbClr val="000000">
                        <a:alpha val="43137"/>
                      </a:srgbClr>
                    </a:outerShdw>
                  </a:effectLst>
                </a:endParaRPr>
              </a:p>
            </p:txBody>
          </p:sp>
        </p:grpSp>
        <p:sp>
          <p:nvSpPr>
            <p:cNvPr id="40" name="Rettangolo 39"/>
            <p:cNvSpPr/>
            <p:nvPr/>
          </p:nvSpPr>
          <p:spPr>
            <a:xfrm>
              <a:off x="4932040" y="5301208"/>
              <a:ext cx="3456384" cy="619269"/>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Valore residuo (70.000€)</a:t>
              </a:r>
              <a:endParaRPr lang="it-IT" sz="1400" b="1" dirty="0">
                <a:effectLst>
                  <a:outerShdw blurRad="38100" dist="38100" dir="2700000" algn="tl">
                    <a:srgbClr val="000000">
                      <a:alpha val="43137"/>
                    </a:srgbClr>
                  </a:outerShdw>
                </a:effectLst>
              </a:endParaRPr>
            </a:p>
          </p:txBody>
        </p:sp>
      </p:grpSp>
      <p:sp>
        <p:nvSpPr>
          <p:cNvPr id="43" name="CasellaDiTesto 42"/>
          <p:cNvSpPr txBox="1"/>
          <p:nvPr/>
        </p:nvSpPr>
        <p:spPr>
          <a:xfrm>
            <a:off x="7998767" y="4005064"/>
            <a:ext cx="461665" cy="2004035"/>
          </a:xfrm>
          <a:prstGeom prst="rect">
            <a:avLst/>
          </a:prstGeom>
          <a:noFill/>
        </p:spPr>
        <p:txBody>
          <a:bodyPr vert="vert270" wrap="square" rtlCol="0">
            <a:spAutoFit/>
          </a:bodyPr>
          <a:lstStyle/>
          <a:p>
            <a:pPr algn="ctr"/>
            <a:r>
              <a:rPr lang="it-IT" b="1" dirty="0" smtClean="0">
                <a:effectLst>
                  <a:outerShdw blurRad="38100" dist="38100" dir="2700000" algn="tl">
                    <a:srgbClr val="000000">
                      <a:alpha val="43137"/>
                    </a:srgbClr>
                  </a:outerShdw>
                </a:effectLst>
              </a:rPr>
              <a:t>Costo d’acquisto</a:t>
            </a:r>
            <a:endParaRPr lang="it-IT" b="1" dirty="0">
              <a:effectLst>
                <a:outerShdw blurRad="38100" dist="38100" dir="2700000" algn="tl">
                  <a:srgbClr val="000000">
                    <a:alpha val="43137"/>
                  </a:srgbClr>
                </a:outerShdw>
              </a:effectLst>
            </a:endParaRPr>
          </a:p>
        </p:txBody>
      </p:sp>
      <p:sp>
        <p:nvSpPr>
          <p:cNvPr id="44" name="Parentesi graffa chiusa 43"/>
          <p:cNvSpPr/>
          <p:nvPr/>
        </p:nvSpPr>
        <p:spPr>
          <a:xfrm>
            <a:off x="8100392" y="4005064"/>
            <a:ext cx="611560" cy="19442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19" grpId="0"/>
      <p:bldP spid="20" grpId="0"/>
      <p:bldP spid="39" grpId="0" animBg="1"/>
      <p:bldP spid="43"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valore residuo di un investimento</a:t>
            </a:r>
            <a:endParaRPr lang="it-IT" sz="2400" b="1" i="1" dirty="0">
              <a:latin typeface="Times New Roman" pitchFamily="18" charset="0"/>
              <a:cs typeface="Times New Roman" pitchFamily="18" charset="0"/>
            </a:endParaRPr>
          </a:p>
        </p:txBody>
      </p:sp>
      <p:sp>
        <p:nvSpPr>
          <p:cNvPr id="2052"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grpSp>
        <p:nvGrpSpPr>
          <p:cNvPr id="2" name="Gruppo 17"/>
          <p:cNvGrpSpPr/>
          <p:nvPr/>
        </p:nvGrpSpPr>
        <p:grpSpPr>
          <a:xfrm>
            <a:off x="323528" y="1484784"/>
            <a:ext cx="7488832" cy="936104"/>
            <a:chOff x="539552" y="1340768"/>
            <a:chExt cx="7488832" cy="936104"/>
          </a:xfrm>
        </p:grpSpPr>
        <p:cxnSp>
          <p:nvCxnSpPr>
            <p:cNvPr id="10" name="Connettore 2 9"/>
            <p:cNvCxnSpPr/>
            <p:nvPr/>
          </p:nvCxnSpPr>
          <p:spPr>
            <a:xfrm>
              <a:off x="539552" y="1844824"/>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39552" y="1988840"/>
              <a:ext cx="720080" cy="288032"/>
            </a:xfrm>
            <a:prstGeom prst="rect">
              <a:avLst/>
            </a:prstGeom>
            <a:noFill/>
          </p:spPr>
          <p:txBody>
            <a:bodyPr wrap="square" rtlCol="0">
              <a:spAutoFit/>
            </a:bodyPr>
            <a:lstStyle/>
            <a:p>
              <a:r>
                <a:rPr lang="it-IT" sz="1200" b="1" dirty="0" smtClean="0"/>
                <a:t>Anno 1</a:t>
              </a:r>
              <a:endParaRPr lang="it-IT" sz="1200" b="1" dirty="0"/>
            </a:p>
          </p:txBody>
        </p:sp>
        <p:sp>
          <p:nvSpPr>
            <p:cNvPr id="12" name="CasellaDiTesto 11"/>
            <p:cNvSpPr txBox="1"/>
            <p:nvPr/>
          </p:nvSpPr>
          <p:spPr>
            <a:xfrm>
              <a:off x="1475656" y="1988840"/>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3" name="CasellaDiTesto 12"/>
            <p:cNvSpPr txBox="1"/>
            <p:nvPr/>
          </p:nvSpPr>
          <p:spPr>
            <a:xfrm>
              <a:off x="2339752" y="1988840"/>
              <a:ext cx="720080" cy="288032"/>
            </a:xfrm>
            <a:prstGeom prst="rect">
              <a:avLst/>
            </a:prstGeom>
            <a:noFill/>
          </p:spPr>
          <p:txBody>
            <a:bodyPr wrap="square" rtlCol="0">
              <a:spAutoFit/>
            </a:bodyPr>
            <a:lstStyle/>
            <a:p>
              <a:r>
                <a:rPr lang="it-IT" sz="1200" b="1" dirty="0" smtClean="0"/>
                <a:t>Anno 3</a:t>
              </a:r>
              <a:endParaRPr lang="it-IT" sz="1200" b="1" dirty="0"/>
            </a:p>
          </p:txBody>
        </p:sp>
        <p:sp>
          <p:nvSpPr>
            <p:cNvPr id="14" name="CasellaDiTesto 13"/>
            <p:cNvSpPr txBox="1"/>
            <p:nvPr/>
          </p:nvSpPr>
          <p:spPr>
            <a:xfrm>
              <a:off x="3203848" y="1994357"/>
              <a:ext cx="720080" cy="276999"/>
            </a:xfrm>
            <a:prstGeom prst="rect">
              <a:avLst/>
            </a:prstGeom>
            <a:noFill/>
          </p:spPr>
          <p:txBody>
            <a:bodyPr wrap="square" rtlCol="0">
              <a:spAutoFit/>
            </a:bodyPr>
            <a:lstStyle/>
            <a:p>
              <a:r>
                <a:rPr lang="it-IT" sz="1200" b="1" dirty="0" smtClean="0"/>
                <a:t>Anno 4</a:t>
              </a:r>
            </a:p>
          </p:txBody>
        </p:sp>
        <p:sp>
          <p:nvSpPr>
            <p:cNvPr id="15" name="CasellaDiTesto 14"/>
            <p:cNvSpPr txBox="1"/>
            <p:nvPr/>
          </p:nvSpPr>
          <p:spPr>
            <a:xfrm>
              <a:off x="4067944" y="1988840"/>
              <a:ext cx="720080" cy="288032"/>
            </a:xfrm>
            <a:prstGeom prst="rect">
              <a:avLst/>
            </a:prstGeom>
            <a:noFill/>
          </p:spPr>
          <p:txBody>
            <a:bodyPr wrap="square" rtlCol="0">
              <a:spAutoFit/>
            </a:bodyPr>
            <a:lstStyle/>
            <a:p>
              <a:r>
                <a:rPr lang="it-IT" sz="1200" b="1" dirty="0" smtClean="0"/>
                <a:t>Anno 5</a:t>
              </a:r>
              <a:endParaRPr lang="it-IT" sz="1200" b="1" dirty="0"/>
            </a:p>
          </p:txBody>
        </p:sp>
        <p:sp>
          <p:nvSpPr>
            <p:cNvPr id="16" name="Freccia in giù 15"/>
            <p:cNvSpPr/>
            <p:nvPr/>
          </p:nvSpPr>
          <p:spPr>
            <a:xfrm>
              <a:off x="4211960" y="1340768"/>
              <a:ext cx="288032" cy="43204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17" name="CasellaDiTesto 16"/>
            <p:cNvSpPr txBox="1"/>
            <p:nvPr/>
          </p:nvSpPr>
          <p:spPr>
            <a:xfrm>
              <a:off x="539552" y="1412776"/>
              <a:ext cx="720080" cy="288032"/>
            </a:xfrm>
            <a:prstGeom prst="rect">
              <a:avLst/>
            </a:prstGeom>
            <a:noFill/>
          </p:spPr>
          <p:txBody>
            <a:bodyPr wrap="square" rtlCol="0">
              <a:spAutoFit/>
            </a:bodyPr>
            <a:lstStyle/>
            <a:p>
              <a:r>
                <a:rPr lang="it-IT" sz="1200" b="1" dirty="0"/>
                <a:t>t</a:t>
              </a:r>
            </a:p>
          </p:txBody>
        </p:sp>
      </p:grpSp>
      <p:sp>
        <p:nvSpPr>
          <p:cNvPr id="19" name="CasellaDiTesto 18"/>
          <p:cNvSpPr txBox="1"/>
          <p:nvPr/>
        </p:nvSpPr>
        <p:spPr>
          <a:xfrm>
            <a:off x="323528" y="908720"/>
            <a:ext cx="7920880" cy="584775"/>
          </a:xfrm>
          <a:prstGeom prst="rect">
            <a:avLst/>
          </a:prstGeom>
          <a:noFill/>
        </p:spPr>
        <p:txBody>
          <a:bodyPr wrap="square" rtlCol="0">
            <a:spAutoFit/>
          </a:bodyPr>
          <a:lstStyle/>
          <a:p>
            <a:r>
              <a:rPr lang="it-IT" sz="1600" b="1" dirty="0" smtClean="0"/>
              <a:t>Supponiamo di prevedere la cessione di un cespite oggetto di investimento dopo cinque anni dal suo acquisto:</a:t>
            </a:r>
            <a:endParaRPr lang="it-IT" sz="1600" b="1" dirty="0"/>
          </a:p>
        </p:txBody>
      </p:sp>
      <p:sp>
        <p:nvSpPr>
          <p:cNvPr id="20" name="CasellaDiTesto 19"/>
          <p:cNvSpPr txBox="1"/>
          <p:nvPr/>
        </p:nvSpPr>
        <p:spPr>
          <a:xfrm>
            <a:off x="323528" y="2564904"/>
            <a:ext cx="7920880" cy="830997"/>
          </a:xfrm>
          <a:prstGeom prst="rect">
            <a:avLst/>
          </a:prstGeom>
          <a:noFill/>
        </p:spPr>
        <p:txBody>
          <a:bodyPr wrap="square" rtlCol="0">
            <a:spAutoFit/>
          </a:bodyPr>
          <a:lstStyle/>
          <a:p>
            <a:r>
              <a:rPr lang="it-IT" sz="1600" b="1" dirty="0" smtClean="0"/>
              <a:t>Due sono gli aspetti di cruciale importanza:</a:t>
            </a:r>
          </a:p>
          <a:p>
            <a:endParaRPr lang="it-IT" sz="1600" b="1" dirty="0" smtClean="0"/>
          </a:p>
          <a:p>
            <a:r>
              <a:rPr lang="it-IT" sz="1600" b="1" dirty="0" smtClean="0"/>
              <a:t>2) Quale fattore ha effetto sulla redditività dell’investimento iniziale?</a:t>
            </a:r>
            <a:endParaRPr lang="it-IT" sz="1600" b="1" dirty="0"/>
          </a:p>
        </p:txBody>
      </p:sp>
      <p:sp>
        <p:nvSpPr>
          <p:cNvPr id="40" name="Rettangolo 39"/>
          <p:cNvSpPr/>
          <p:nvPr/>
        </p:nvSpPr>
        <p:spPr>
          <a:xfrm>
            <a:off x="2987824" y="3573016"/>
            <a:ext cx="1728192" cy="619269"/>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Valore residuo (70.000€)</a:t>
            </a:r>
            <a:endParaRPr lang="it-IT" sz="1400" b="1" dirty="0">
              <a:effectLst>
                <a:outerShdw blurRad="38100" dist="38100" dir="2700000" algn="tl">
                  <a:srgbClr val="000000">
                    <a:alpha val="43137"/>
                  </a:srgbClr>
                </a:outerShdw>
              </a:effectLst>
            </a:endParaRPr>
          </a:p>
        </p:txBody>
      </p:sp>
      <p:sp>
        <p:nvSpPr>
          <p:cNvPr id="32" name="Rettangolo 31"/>
          <p:cNvSpPr/>
          <p:nvPr/>
        </p:nvSpPr>
        <p:spPr>
          <a:xfrm>
            <a:off x="395536" y="3573016"/>
            <a:ext cx="1728192" cy="61926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Incasso (50.000€)</a:t>
            </a:r>
            <a:endParaRPr lang="it-IT" sz="1400" b="1" dirty="0">
              <a:effectLst>
                <a:outerShdw blurRad="38100" dist="38100" dir="2700000" algn="tl">
                  <a:srgbClr val="000000">
                    <a:alpha val="43137"/>
                  </a:srgbClr>
                </a:outerShdw>
              </a:effectLst>
            </a:endParaRPr>
          </a:p>
        </p:txBody>
      </p:sp>
      <p:sp>
        <p:nvSpPr>
          <p:cNvPr id="33" name="Rettangolo 32"/>
          <p:cNvSpPr/>
          <p:nvPr/>
        </p:nvSpPr>
        <p:spPr>
          <a:xfrm>
            <a:off x="5580112" y="3573016"/>
            <a:ext cx="1728192" cy="61926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Minusvalenza (20.000€)</a:t>
            </a:r>
            <a:endParaRPr lang="it-IT" sz="1400" b="1" dirty="0">
              <a:effectLst>
                <a:outerShdw blurRad="38100" dist="38100" dir="2700000" algn="tl">
                  <a:srgbClr val="000000">
                    <a:alpha val="43137"/>
                  </a:srgbClr>
                </a:outerShdw>
              </a:effectLst>
            </a:endParaRPr>
          </a:p>
        </p:txBody>
      </p:sp>
      <p:sp>
        <p:nvSpPr>
          <p:cNvPr id="41" name="Freccia a destra 40"/>
          <p:cNvSpPr/>
          <p:nvPr/>
        </p:nvSpPr>
        <p:spPr>
          <a:xfrm>
            <a:off x="2339752" y="3789040"/>
            <a:ext cx="432048" cy="1440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42" name="Freccia a destra 41"/>
          <p:cNvSpPr/>
          <p:nvPr/>
        </p:nvSpPr>
        <p:spPr>
          <a:xfrm>
            <a:off x="4932040" y="3789040"/>
            <a:ext cx="432048" cy="1440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45" name="Rettangolo 44"/>
          <p:cNvSpPr/>
          <p:nvPr/>
        </p:nvSpPr>
        <p:spPr>
          <a:xfrm>
            <a:off x="3131840" y="3573016"/>
            <a:ext cx="1728192" cy="619269"/>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Valore residuo (70.000€)</a:t>
            </a:r>
            <a:endParaRPr lang="it-IT" sz="1400" b="1" dirty="0">
              <a:effectLst>
                <a:outerShdw blurRad="38100" dist="38100" dir="2700000" algn="tl">
                  <a:srgbClr val="000000">
                    <a:alpha val="43137"/>
                  </a:srgbClr>
                </a:outerShdw>
              </a:effectLst>
            </a:endParaRPr>
          </a:p>
        </p:txBody>
      </p:sp>
      <p:sp>
        <p:nvSpPr>
          <p:cNvPr id="46" name="Rettangolo 45"/>
          <p:cNvSpPr/>
          <p:nvPr/>
        </p:nvSpPr>
        <p:spPr>
          <a:xfrm>
            <a:off x="539552" y="3573016"/>
            <a:ext cx="1728192" cy="61926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Incasso (80.000€)</a:t>
            </a:r>
            <a:endParaRPr lang="it-IT" sz="1400" b="1" dirty="0">
              <a:effectLst>
                <a:outerShdw blurRad="38100" dist="38100" dir="2700000" algn="tl">
                  <a:srgbClr val="000000">
                    <a:alpha val="43137"/>
                  </a:srgbClr>
                </a:outerShdw>
              </a:effectLst>
            </a:endParaRPr>
          </a:p>
        </p:txBody>
      </p:sp>
      <p:sp>
        <p:nvSpPr>
          <p:cNvPr id="47" name="Rettangolo 46"/>
          <p:cNvSpPr/>
          <p:nvPr/>
        </p:nvSpPr>
        <p:spPr>
          <a:xfrm>
            <a:off x="5724128" y="3573016"/>
            <a:ext cx="1728192" cy="61926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400" b="1" dirty="0" smtClean="0">
                <a:effectLst>
                  <a:outerShdw blurRad="38100" dist="38100" dir="2700000" algn="tl">
                    <a:srgbClr val="000000">
                      <a:alpha val="43137"/>
                    </a:srgbClr>
                  </a:outerShdw>
                </a:effectLst>
              </a:rPr>
              <a:t>Plusvalenza (10.000€)</a:t>
            </a:r>
            <a:endParaRPr lang="it-IT" sz="1400" b="1" dirty="0">
              <a:effectLst>
                <a:outerShdw blurRad="38100" dist="38100" dir="2700000" algn="tl">
                  <a:srgbClr val="000000">
                    <a:alpha val="43137"/>
                  </a:srgbClr>
                </a:outerShdw>
              </a:effectLst>
            </a:endParaRPr>
          </a:p>
        </p:txBody>
      </p:sp>
      <p:sp>
        <p:nvSpPr>
          <p:cNvPr id="48" name="Freccia a destra 47"/>
          <p:cNvSpPr/>
          <p:nvPr/>
        </p:nvSpPr>
        <p:spPr>
          <a:xfrm>
            <a:off x="2483768" y="3789040"/>
            <a:ext cx="432048" cy="1440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49" name="Freccia a destra 48"/>
          <p:cNvSpPr/>
          <p:nvPr/>
        </p:nvSpPr>
        <p:spPr>
          <a:xfrm>
            <a:off x="5076056" y="3789040"/>
            <a:ext cx="432048" cy="1440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graphicFrame>
        <p:nvGraphicFramePr>
          <p:cNvPr id="50" name="Diagramma 49"/>
          <p:cNvGraphicFramePr/>
          <p:nvPr/>
        </p:nvGraphicFramePr>
        <p:xfrm>
          <a:off x="395536" y="4509120"/>
          <a:ext cx="7200800" cy="210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42"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1"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par>
                                <p:cTn id="19" presetID="42" presetClass="entr" presetSubtype="0" fill="hold" grpId="1"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par>
                                <p:cTn id="24" presetID="42" presetClass="entr" presetSubtype="0" fill="hold" grpId="1"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par>
                                <p:cTn id="29" presetID="42" presetClass="entr" presetSubtype="0" fill="hold" grpId="1"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0"/>
                                        </p:tgtEl>
                                      </p:cBhvr>
                                    </p:animEffect>
                                    <p:set>
                                      <p:cBhvr>
                                        <p:cTn id="44" dur="1" fill="hold">
                                          <p:stCondLst>
                                            <p:cond delay="499"/>
                                          </p:stCondLst>
                                        </p:cTn>
                                        <p:tgtEl>
                                          <p:spTgt spid="40"/>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42"/>
                                        </p:tgtEl>
                                      </p:cBhvr>
                                    </p:animEffect>
                                    <p:set>
                                      <p:cBhvr>
                                        <p:cTn id="47" dur="1" fill="hold">
                                          <p:stCondLst>
                                            <p:cond delay="499"/>
                                          </p:stCondLst>
                                        </p:cTn>
                                        <p:tgtEl>
                                          <p:spTgt spid="4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1000"/>
                                        <p:tgtEl>
                                          <p:spTgt spid="49"/>
                                        </p:tgtEl>
                                      </p:cBhvr>
                                    </p:animEffect>
                                    <p:anim calcmode="lin" valueType="num">
                                      <p:cBhvr>
                                        <p:cTn id="70" dur="1000" fill="hold"/>
                                        <p:tgtEl>
                                          <p:spTgt spid="49"/>
                                        </p:tgtEl>
                                        <p:attrNameLst>
                                          <p:attrName>ppt_x</p:attrName>
                                        </p:attrNameLst>
                                      </p:cBhvr>
                                      <p:tavLst>
                                        <p:tav tm="0">
                                          <p:val>
                                            <p:strVal val="#ppt_x"/>
                                          </p:val>
                                        </p:tav>
                                        <p:tav tm="100000">
                                          <p:val>
                                            <p:strVal val="#ppt_x"/>
                                          </p:val>
                                        </p:tav>
                                      </p:tavLst>
                                    </p:anim>
                                    <p:anim calcmode="lin" valueType="num">
                                      <p:cBhvr>
                                        <p:cTn id="71" dur="1000" fill="hold"/>
                                        <p:tgtEl>
                                          <p:spTgt spid="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1000"/>
                                        <p:tgtEl>
                                          <p:spTgt spid="47"/>
                                        </p:tgtEl>
                                      </p:cBhvr>
                                    </p:animEffect>
                                    <p:anim calcmode="lin" valueType="num">
                                      <p:cBhvr>
                                        <p:cTn id="75" dur="1000" fill="hold"/>
                                        <p:tgtEl>
                                          <p:spTgt spid="47"/>
                                        </p:tgtEl>
                                        <p:attrNameLst>
                                          <p:attrName>ppt_x</p:attrName>
                                        </p:attrNameLst>
                                      </p:cBhvr>
                                      <p:tavLst>
                                        <p:tav tm="0">
                                          <p:val>
                                            <p:strVal val="#ppt_x"/>
                                          </p:val>
                                        </p:tav>
                                        <p:tav tm="100000">
                                          <p:val>
                                            <p:strVal val="#ppt_x"/>
                                          </p:val>
                                        </p:tav>
                                      </p:tavLst>
                                    </p:anim>
                                    <p:anim calcmode="lin" valueType="num">
                                      <p:cBhvr>
                                        <p:cTn id="76" dur="1000" fill="hold"/>
                                        <p:tgtEl>
                                          <p:spTgt spid="47"/>
                                        </p:tgtEl>
                                        <p:attrNameLst>
                                          <p:attrName>ppt_y</p:attrName>
                                        </p:attrNameLst>
                                      </p:cBhvr>
                                      <p:tavLst>
                                        <p:tav tm="0">
                                          <p:val>
                                            <p:strVal val="#ppt_y+.1"/>
                                          </p:val>
                                        </p:tav>
                                        <p:tav tm="100000">
                                          <p:val>
                                            <p:strVal val="#ppt_y"/>
                                          </p:val>
                                        </p:tav>
                                      </p:tavLst>
                                    </p:anim>
                                  </p:childTnLst>
                                </p:cTn>
                              </p:par>
                            </p:childTnLst>
                          </p:cTn>
                        </p:par>
                        <p:par>
                          <p:cTn id="77" fill="hold">
                            <p:stCondLst>
                              <p:cond delay="1500"/>
                            </p:stCondLst>
                            <p:childTnLst>
                              <p:par>
                                <p:cTn id="78" presetID="42" presetClass="entr" presetSubtype="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1000"/>
                                        <p:tgtEl>
                                          <p:spTgt spid="50"/>
                                        </p:tgtEl>
                                      </p:cBhvr>
                                    </p:animEffect>
                                    <p:anim calcmode="lin" valueType="num">
                                      <p:cBhvr>
                                        <p:cTn id="81" dur="1000" fill="hold"/>
                                        <p:tgtEl>
                                          <p:spTgt spid="50"/>
                                        </p:tgtEl>
                                        <p:attrNameLst>
                                          <p:attrName>ppt_x</p:attrName>
                                        </p:attrNameLst>
                                      </p:cBhvr>
                                      <p:tavLst>
                                        <p:tav tm="0">
                                          <p:val>
                                            <p:strVal val="#ppt_x"/>
                                          </p:val>
                                        </p:tav>
                                        <p:tav tm="100000">
                                          <p:val>
                                            <p:strVal val="#ppt_x"/>
                                          </p:val>
                                        </p:tav>
                                      </p:tavLst>
                                    </p:anim>
                                    <p:anim calcmode="lin" valueType="num">
                                      <p:cBhvr>
                                        <p:cTn id="8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animBg="1"/>
      <p:bldP spid="40" grpId="1" animBg="1"/>
      <p:bldP spid="32" grpId="0" animBg="1"/>
      <p:bldP spid="32" grpId="1" animBg="1"/>
      <p:bldP spid="33" grpId="0" animBg="1"/>
      <p:bldP spid="33" grpId="1" animBg="1"/>
      <p:bldP spid="41" grpId="0" animBg="1"/>
      <p:bldP spid="41" grpId="1" animBg="1"/>
      <p:bldP spid="42" grpId="0" animBg="1"/>
      <p:bldP spid="42" grpId="1" animBg="1"/>
      <p:bldP spid="45" grpId="0" animBg="1"/>
      <p:bldP spid="46" grpId="0" animBg="1"/>
      <p:bldP spid="47" grpId="0" animBg="1"/>
      <p:bldP spid="48" grpId="0" animBg="1"/>
      <p:bldP spid="49" grpId="0" animBg="1"/>
      <p:bldGraphic spid="5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Le fonti di finanziamento</a:t>
            </a:r>
          </a:p>
        </p:txBody>
      </p:sp>
      <p:sp>
        <p:nvSpPr>
          <p:cNvPr id="2052"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graphicFrame>
        <p:nvGraphicFramePr>
          <p:cNvPr id="6" name="Diagramma 5"/>
          <p:cNvGraphicFramePr/>
          <p:nvPr/>
        </p:nvGraphicFramePr>
        <p:xfrm>
          <a:off x="611560" y="980728"/>
          <a:ext cx="748883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0" y="214290"/>
            <a:ext cx="9144000" cy="707886"/>
          </a:xfrm>
          <a:prstGeom prst="rect">
            <a:avLst/>
          </a:prstGeom>
          <a:noFill/>
        </p:spPr>
        <p:txBody>
          <a:bodyPr wrap="square" rtlCol="0">
            <a:spAutoFit/>
          </a:bodyPr>
          <a:lstStyle/>
          <a:p>
            <a:pPr algn="ctr"/>
            <a:r>
              <a:rPr lang="it-IT" sz="4000" b="1" dirty="0" smtClean="0">
                <a:solidFill>
                  <a:schemeClr val="bg1"/>
                </a:solidFill>
                <a:latin typeface="Garamond" pitchFamily="18" charset="0"/>
              </a:rPr>
              <a:t>Le fonti di finanziamento</a:t>
            </a:r>
            <a:endParaRPr lang="it-IT" sz="4000" b="1" dirty="0">
              <a:solidFill>
                <a:schemeClr val="bg1"/>
              </a:solidFill>
              <a:latin typeface="Garamond" pitchFamily="18" charset="0"/>
            </a:endParaRPr>
          </a:p>
        </p:txBody>
      </p:sp>
      <p:graphicFrame>
        <p:nvGraphicFramePr>
          <p:cNvPr id="6" name="Diagramma 5"/>
          <p:cNvGraphicFramePr/>
          <p:nvPr/>
        </p:nvGraphicFramePr>
        <p:xfrm>
          <a:off x="323528" y="1052736"/>
          <a:ext cx="842493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Le fonti di finanziamento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Valutare l’investimento: da dove cominciare? </a:t>
            </a:r>
            <a:endParaRPr lang="it-IT" sz="2400" b="1" i="1" dirty="0">
              <a:latin typeface="Times New Roman" pitchFamily="18" charset="0"/>
              <a:cs typeface="Times New Roman" pitchFamily="18" charset="0"/>
            </a:endParaRPr>
          </a:p>
        </p:txBody>
      </p:sp>
      <p:sp>
        <p:nvSpPr>
          <p:cNvPr id="2052"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sp>
        <p:nvSpPr>
          <p:cNvPr id="7" name="Rettangolo arrotondato 6"/>
          <p:cNvSpPr/>
          <p:nvPr/>
        </p:nvSpPr>
        <p:spPr>
          <a:xfrm>
            <a:off x="971600" y="1052736"/>
            <a:ext cx="3096344" cy="108012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it-IT" b="1" dirty="0">
                <a:solidFill>
                  <a:schemeClr val="bg1"/>
                </a:solidFill>
                <a:effectLst>
                  <a:outerShdw blurRad="38100" dist="38100" dir="2700000" algn="tl">
                    <a:srgbClr val="000000">
                      <a:alpha val="43137"/>
                    </a:srgbClr>
                  </a:outerShdw>
                </a:effectLst>
              </a:rPr>
              <a:t>Quali risultati otterrei </a:t>
            </a:r>
            <a:endParaRPr lang="it-IT" b="1" dirty="0" smtClean="0">
              <a:solidFill>
                <a:schemeClr val="bg1"/>
              </a:solidFill>
              <a:effectLst>
                <a:outerShdw blurRad="38100" dist="38100" dir="2700000" algn="tl">
                  <a:srgbClr val="000000">
                    <a:alpha val="43137"/>
                  </a:srgbClr>
                </a:outerShdw>
              </a:effectLst>
            </a:endParaRPr>
          </a:p>
          <a:p>
            <a:pPr algn="ctr"/>
            <a:r>
              <a:rPr lang="it-IT" b="1" dirty="0" smtClean="0">
                <a:solidFill>
                  <a:schemeClr val="tx1"/>
                </a:solidFill>
                <a:effectLst>
                  <a:outerShdw blurRad="38100" dist="38100" dir="2700000" algn="tl">
                    <a:srgbClr val="000000">
                      <a:alpha val="43137"/>
                    </a:srgbClr>
                  </a:outerShdw>
                </a:effectLst>
              </a:rPr>
              <a:t>NON </a:t>
            </a:r>
            <a:r>
              <a:rPr lang="it-IT" b="1" dirty="0">
                <a:solidFill>
                  <a:schemeClr val="tx1"/>
                </a:solidFill>
                <a:effectLst>
                  <a:outerShdw blurRad="38100" dist="38100" dir="2700000" algn="tl">
                    <a:srgbClr val="000000">
                      <a:alpha val="43137"/>
                    </a:srgbClr>
                  </a:outerShdw>
                </a:effectLst>
              </a:rPr>
              <a:t>EFFETTUANDO </a:t>
            </a:r>
            <a:r>
              <a:rPr lang="it-IT" b="1" dirty="0">
                <a:solidFill>
                  <a:schemeClr val="bg1"/>
                </a:solidFill>
                <a:effectLst>
                  <a:outerShdw blurRad="38100" dist="38100" dir="2700000" algn="tl">
                    <a:srgbClr val="000000">
                      <a:alpha val="43137"/>
                    </a:srgbClr>
                  </a:outerShdw>
                </a:effectLst>
              </a:rPr>
              <a:t>l‘investimento? </a:t>
            </a:r>
          </a:p>
        </p:txBody>
      </p:sp>
      <p:sp>
        <p:nvSpPr>
          <p:cNvPr id="8" name="Rettangolo arrotondato 7"/>
          <p:cNvSpPr/>
          <p:nvPr/>
        </p:nvSpPr>
        <p:spPr>
          <a:xfrm>
            <a:off x="5004048" y="1052736"/>
            <a:ext cx="3096344" cy="108012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it-IT" b="1" dirty="0" smtClean="0">
                <a:solidFill>
                  <a:schemeClr val="bg1"/>
                </a:solidFill>
                <a:effectLst>
                  <a:outerShdw blurRad="38100" dist="38100" dir="2700000" algn="tl">
                    <a:srgbClr val="000000">
                      <a:alpha val="43137"/>
                    </a:srgbClr>
                  </a:outerShdw>
                </a:effectLst>
              </a:rPr>
              <a:t>Quali risultati otterrei </a:t>
            </a:r>
            <a:r>
              <a:rPr lang="it-IT" b="1" dirty="0" smtClean="0">
                <a:solidFill>
                  <a:schemeClr val="tx1"/>
                </a:solidFill>
                <a:effectLst>
                  <a:outerShdw blurRad="38100" dist="38100" dir="2700000" algn="tl">
                    <a:srgbClr val="000000">
                      <a:alpha val="43137"/>
                    </a:srgbClr>
                  </a:outerShdw>
                </a:effectLst>
              </a:rPr>
              <a:t>EFFETTUANDO </a:t>
            </a:r>
            <a:r>
              <a:rPr lang="it-IT" b="1" dirty="0" smtClean="0">
                <a:solidFill>
                  <a:schemeClr val="bg1"/>
                </a:solidFill>
                <a:effectLst>
                  <a:outerShdw blurRad="38100" dist="38100" dir="2700000" algn="tl">
                    <a:srgbClr val="000000">
                      <a:alpha val="43137"/>
                    </a:srgbClr>
                  </a:outerShdw>
                </a:effectLst>
              </a:rPr>
              <a:t>l‘investimento? </a:t>
            </a:r>
            <a:endParaRPr lang="it-IT" b="1" dirty="0">
              <a:solidFill>
                <a:schemeClr val="bg1"/>
              </a:solidFill>
              <a:effectLst>
                <a:outerShdw blurRad="38100" dist="38100" dir="2700000" algn="tl">
                  <a:srgbClr val="000000">
                    <a:alpha val="43137"/>
                  </a:srgbClr>
                </a:outerShdw>
              </a:effectLst>
            </a:endParaRPr>
          </a:p>
        </p:txBody>
      </p:sp>
      <p:sp>
        <p:nvSpPr>
          <p:cNvPr id="9" name="Freccia a destra 8"/>
          <p:cNvSpPr/>
          <p:nvPr/>
        </p:nvSpPr>
        <p:spPr>
          <a:xfrm rot="5400000">
            <a:off x="4067944" y="2564904"/>
            <a:ext cx="1080120" cy="648072"/>
          </a:xfrm>
          <a:prstGeom prst="rightArrow">
            <a:avLst/>
          </a:prstGeom>
          <a:solidFill>
            <a:schemeClr val="tx1">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chemeClr val="bg1"/>
              </a:solidFill>
              <a:effectLst>
                <a:outerShdw blurRad="38100" dist="38100" dir="2700000" algn="tl">
                  <a:srgbClr val="000000">
                    <a:alpha val="43137"/>
                  </a:srgbClr>
                </a:outerShdw>
              </a:effectLst>
            </a:endParaRPr>
          </a:p>
        </p:txBody>
      </p:sp>
      <p:sp>
        <p:nvSpPr>
          <p:cNvPr id="10" name="Rettangolo arrotondato 9"/>
          <p:cNvSpPr/>
          <p:nvPr/>
        </p:nvSpPr>
        <p:spPr>
          <a:xfrm>
            <a:off x="3059832" y="3717032"/>
            <a:ext cx="3096344" cy="108012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it-IT" b="1" dirty="0" smtClean="0">
                <a:solidFill>
                  <a:schemeClr val="bg1"/>
                </a:solidFill>
                <a:effectLst>
                  <a:outerShdw blurRad="38100" dist="38100" dir="2700000" algn="tl">
                    <a:srgbClr val="000000">
                      <a:alpha val="43137"/>
                    </a:srgbClr>
                  </a:outerShdw>
                </a:effectLst>
              </a:rPr>
              <a:t>Conto economico differenziale</a:t>
            </a:r>
            <a:endParaRPr lang="it-IT" b="1" dirty="0">
              <a:solidFill>
                <a:schemeClr val="bg1"/>
              </a:solidFill>
              <a:effectLst>
                <a:outerShdw blurRad="38100" dist="38100" dir="2700000" algn="tl">
                  <a:srgbClr val="000000">
                    <a:alpha val="43137"/>
                  </a:srgbClr>
                </a:outerShdw>
              </a:effectLst>
            </a:endParaRPr>
          </a:p>
        </p:txBody>
      </p:sp>
      <p:pic>
        <p:nvPicPr>
          <p:cNvPr id="14" name="Picture 28" descr="http://www.comune.catania.it/il_comune/organizzazione/uffici_comunali/direzioni/mobility-manager/attivit/allegati/omino_strategie_225x225.jpg"/>
          <p:cNvPicPr>
            <a:picLocks noChangeAspect="1" noChangeArrowheads="1"/>
          </p:cNvPicPr>
          <p:nvPr/>
        </p:nvPicPr>
        <p:blipFill>
          <a:blip r:embed="rId2" cstate="print"/>
          <a:srcRect/>
          <a:stretch>
            <a:fillRect/>
          </a:stretch>
        </p:blipFill>
        <p:spPr bwMode="auto">
          <a:xfrm>
            <a:off x="570168" y="2847547"/>
            <a:ext cx="1949604" cy="19496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par>
                          <p:cTn id="26" fill="hold">
                            <p:stCondLst>
                              <p:cond delay="3500"/>
                            </p:stCondLst>
                            <p:childTnLst>
                              <p:par>
                                <p:cTn id="27" presetID="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conto economico previsionale dello «Status Quo»</a:t>
            </a:r>
            <a:endParaRPr lang="it-IT" sz="2400" b="1" i="1" dirty="0">
              <a:latin typeface="Times New Roman" pitchFamily="18" charset="0"/>
              <a:cs typeface="Times New Roman" pitchFamily="18" charset="0"/>
            </a:endParaRPr>
          </a:p>
        </p:txBody>
      </p:sp>
      <p:sp>
        <p:nvSpPr>
          <p:cNvPr id="2052"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graphicFrame>
        <p:nvGraphicFramePr>
          <p:cNvPr id="3" name="Oggetto 2"/>
          <p:cNvGraphicFramePr>
            <a:graphicFrameLocks noChangeAspect="1"/>
          </p:cNvGraphicFramePr>
          <p:nvPr>
            <p:extLst>
              <p:ext uri="{D42A27DB-BD31-4B8C-83A1-F6EECF244321}">
                <p14:modId xmlns="" xmlns:p14="http://schemas.microsoft.com/office/powerpoint/2010/main" val="602998759"/>
              </p:ext>
            </p:extLst>
          </p:nvPr>
        </p:nvGraphicFramePr>
        <p:xfrm>
          <a:off x="1260475" y="692151"/>
          <a:ext cx="7029450" cy="5833194"/>
        </p:xfrm>
        <a:graphic>
          <a:graphicData uri="http://schemas.openxmlformats.org/presentationml/2006/ole">
            <p:oleObj spid="_x0000_s3113" name="Foglio di lavoro con attivazione macro" r:id="rId3" imgW="7019922" imgH="9191814" progId="Excel.SheetMacroEnabled.12">
              <p:embed/>
            </p:oleObj>
          </a:graphicData>
        </a:graphic>
      </p:graphicFrame>
    </p:spTree>
    <p:extLst>
      <p:ext uri="{BB962C8B-B14F-4D97-AF65-F5344CB8AC3E}">
        <p14:creationId xmlns="" xmlns:p14="http://schemas.microsoft.com/office/powerpoint/2010/main" val="40296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L’analisi del C.E. a Valore Aggiunto ed EBITDA</a:t>
            </a:r>
            <a:endParaRPr lang="it-IT" sz="2400" b="1" i="1" dirty="0">
              <a:latin typeface="Times New Roman" pitchFamily="18" charset="0"/>
              <a:cs typeface="Times New Roman" pitchFamily="18" charset="0"/>
            </a:endParaRPr>
          </a:p>
        </p:txBody>
      </p:sp>
      <p:graphicFrame>
        <p:nvGraphicFramePr>
          <p:cNvPr id="5" name="Tabella 4"/>
          <p:cNvGraphicFramePr>
            <a:graphicFrameLocks noGrp="1"/>
          </p:cNvGraphicFramePr>
          <p:nvPr>
            <p:extLst>
              <p:ext uri="{D42A27DB-BD31-4B8C-83A1-F6EECF244321}">
                <p14:modId xmlns="" xmlns:p14="http://schemas.microsoft.com/office/powerpoint/2010/main" val="1444072425"/>
              </p:ext>
            </p:extLst>
          </p:nvPr>
        </p:nvGraphicFramePr>
        <p:xfrm>
          <a:off x="355918" y="836712"/>
          <a:ext cx="8464554" cy="5760640"/>
        </p:xfrm>
        <a:graphic>
          <a:graphicData uri="http://schemas.openxmlformats.org/drawingml/2006/table">
            <a:tbl>
              <a:tblPr>
                <a:effectLst>
                  <a:outerShdw blurRad="152400" dist="317500" dir="5400000" sx="90000" sy="-19000" rotWithShape="0">
                    <a:prstClr val="black">
                      <a:alpha val="15000"/>
                    </a:prstClr>
                  </a:outerShdw>
                </a:effectLst>
              </a:tblPr>
              <a:tblGrid>
                <a:gridCol w="3669876"/>
                <a:gridCol w="4794678"/>
              </a:tblGrid>
              <a:tr h="353331">
                <a:tc>
                  <a:txBody>
                    <a:bodyPr/>
                    <a:lstStyle/>
                    <a:p>
                      <a:pPr algn="l" fontAlgn="ctr"/>
                      <a:r>
                        <a:rPr lang="it-IT" sz="1200" b="1" i="0" u="none" strike="noStrike" dirty="0" smtClean="0">
                          <a:solidFill>
                            <a:srgbClr val="000000"/>
                          </a:solidFill>
                          <a:effectLst/>
                          <a:latin typeface="Times New Roman"/>
                        </a:rPr>
                        <a:t> Variazione </a:t>
                      </a:r>
                      <a:r>
                        <a:rPr lang="it-IT" sz="1200" b="1" i="0" u="none" strike="noStrike" dirty="0">
                          <a:solidFill>
                            <a:srgbClr val="000000"/>
                          </a:solidFill>
                          <a:effectLst/>
                          <a:latin typeface="Times New Roman"/>
                        </a:rPr>
                        <a:t>rimanenze prodotti finiti e semilavorati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 Se </a:t>
                      </a:r>
                      <a:r>
                        <a:rPr lang="it-IT" sz="1200" b="0" i="0" u="none" strike="noStrike" dirty="0">
                          <a:solidFill>
                            <a:srgbClr val="000000"/>
                          </a:solidFill>
                          <a:effectLst/>
                          <a:latin typeface="Calibri"/>
                        </a:rPr>
                        <a:t>la variazione è positiva costituiscono un incremento dei ricavi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31">
                <a:tc>
                  <a:txBody>
                    <a:bodyPr/>
                    <a:lstStyle/>
                    <a:p>
                      <a:pPr algn="l" fontAlgn="ctr"/>
                      <a:r>
                        <a:rPr lang="it-IT" sz="1200" b="1" i="0" u="none" strike="noStrike" dirty="0" smtClean="0">
                          <a:solidFill>
                            <a:srgbClr val="000000"/>
                          </a:solidFill>
                          <a:effectLst/>
                          <a:latin typeface="Times New Roman"/>
                        </a:rPr>
                        <a:t> Valore</a:t>
                      </a:r>
                      <a:r>
                        <a:rPr lang="it-IT" sz="1200" b="1" i="0" u="none" strike="noStrike" baseline="0" dirty="0" smtClean="0">
                          <a:solidFill>
                            <a:srgbClr val="000000"/>
                          </a:solidFill>
                          <a:effectLst/>
                          <a:latin typeface="Times New Roman"/>
                        </a:rPr>
                        <a:t> della produzione</a:t>
                      </a:r>
                      <a:endParaRPr lang="it-IT"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 E</a:t>
                      </a:r>
                      <a:r>
                        <a:rPr lang="it-IT" sz="1200" b="0" i="0" u="none" strike="noStrike" dirty="0">
                          <a:solidFill>
                            <a:srgbClr val="000000"/>
                          </a:solidFill>
                          <a:effectLst/>
                          <a:latin typeface="Calibri"/>
                        </a:rPr>
                        <a:t>' costituita da Ricavi, Rettifiche ed Altri ricavi caratteristici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31">
                <a:tc>
                  <a:txBody>
                    <a:bodyPr/>
                    <a:lstStyle/>
                    <a:p>
                      <a:pPr algn="l" fontAlgn="ctr"/>
                      <a:r>
                        <a:rPr lang="it-IT" sz="1200" b="1" i="0" u="none" strike="noStrike" dirty="0" smtClean="0">
                          <a:solidFill>
                            <a:srgbClr val="000000"/>
                          </a:solidFill>
                          <a:effectLst/>
                          <a:latin typeface="Times New Roman"/>
                        </a:rPr>
                        <a:t> Variazione </a:t>
                      </a:r>
                      <a:r>
                        <a:rPr lang="it-IT" sz="1200" b="1" i="0" u="none" strike="noStrike" dirty="0">
                          <a:solidFill>
                            <a:srgbClr val="000000"/>
                          </a:solidFill>
                          <a:effectLst/>
                          <a:latin typeface="Times New Roman"/>
                        </a:rPr>
                        <a:t>Rimanenze di materie prime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 Se </a:t>
                      </a:r>
                      <a:r>
                        <a:rPr lang="it-IT" sz="1200" b="0" i="0" u="none" strike="noStrike" dirty="0">
                          <a:solidFill>
                            <a:srgbClr val="000000"/>
                          </a:solidFill>
                          <a:effectLst/>
                          <a:latin typeface="Calibri"/>
                        </a:rPr>
                        <a:t>la variazione è positiva costituiscono un decremento dei costi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6662">
                <a:tc>
                  <a:txBody>
                    <a:bodyPr/>
                    <a:lstStyle/>
                    <a:p>
                      <a:pPr algn="l" fontAlgn="ctr"/>
                      <a:r>
                        <a:rPr lang="it-IT" sz="1200" b="1" i="0" u="none" strike="noStrike" dirty="0" smtClean="0">
                          <a:solidFill>
                            <a:srgbClr val="000000"/>
                          </a:solidFill>
                          <a:effectLst/>
                          <a:latin typeface="Times New Roman"/>
                        </a:rPr>
                        <a:t> Valore Aggiunto</a:t>
                      </a:r>
                      <a:endParaRPr lang="it-IT"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Surplus </a:t>
                      </a:r>
                      <a:r>
                        <a:rPr lang="it-IT" sz="1200" b="0" i="0" u="none" strike="noStrike" dirty="0">
                          <a:solidFill>
                            <a:srgbClr val="000000"/>
                          </a:solidFill>
                          <a:effectLst/>
                          <a:latin typeface="Calibri"/>
                        </a:rPr>
                        <a:t>economico prodotto dall'azienda per remunerare il lavoro dei </a:t>
                      </a:r>
                      <a:r>
                        <a:rPr lang="it-IT" sz="1200" b="0" i="0" u="none" strike="noStrike" dirty="0" smtClean="0">
                          <a:solidFill>
                            <a:srgbClr val="000000"/>
                          </a:solidFill>
                          <a:effectLst/>
                          <a:latin typeface="Calibri"/>
                        </a:rPr>
                        <a:t> dipendenti</a:t>
                      </a:r>
                      <a:r>
                        <a:rPr lang="it-IT" sz="12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31">
                <a:tc>
                  <a:txBody>
                    <a:bodyPr/>
                    <a:lstStyle/>
                    <a:p>
                      <a:pPr algn="l" fontAlgn="ctr"/>
                      <a:r>
                        <a:rPr lang="it-IT" sz="1200" b="1" i="0" u="none" strike="noStrike" dirty="0" smtClean="0">
                          <a:solidFill>
                            <a:srgbClr val="000000"/>
                          </a:solidFill>
                          <a:effectLst/>
                          <a:latin typeface="Times New Roman"/>
                        </a:rPr>
                        <a:t> Margino Operativo Lordo (EBITDA)</a:t>
                      </a:r>
                      <a:endParaRPr lang="it-IT"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Reddito </a:t>
                      </a:r>
                      <a:r>
                        <a:rPr lang="it-IT" sz="1200" b="0" i="0" u="none" strike="noStrike" dirty="0">
                          <a:solidFill>
                            <a:srgbClr val="000000"/>
                          </a:solidFill>
                          <a:effectLst/>
                          <a:latin typeface="Calibri"/>
                        </a:rPr>
                        <a:t>prima degli interessi, imposte, ammortamenti e svalutazioni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7379">
                <a:tc>
                  <a:txBody>
                    <a:bodyPr/>
                    <a:lstStyle/>
                    <a:p>
                      <a:pPr algn="l" fontAlgn="ctr"/>
                      <a:r>
                        <a:rPr lang="it-IT" sz="1200" b="1" i="0" u="none" strike="noStrike" dirty="0" smtClean="0">
                          <a:solidFill>
                            <a:srgbClr val="000000"/>
                          </a:solidFill>
                          <a:effectLst/>
                          <a:latin typeface="Times New Roman"/>
                        </a:rPr>
                        <a:t> Interessi </a:t>
                      </a:r>
                      <a:r>
                        <a:rPr lang="it-IT" sz="1200" b="1" i="0" u="none" strike="noStrike" dirty="0">
                          <a:solidFill>
                            <a:srgbClr val="000000"/>
                          </a:solidFill>
                          <a:effectLst/>
                          <a:latin typeface="Times New Roman"/>
                        </a:rPr>
                        <a:t>figurativi su crediti clienti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Gli </a:t>
                      </a:r>
                      <a:r>
                        <a:rPr lang="it-IT" sz="1200" b="0" i="0" u="none" strike="noStrike" dirty="0">
                          <a:solidFill>
                            <a:srgbClr val="000000"/>
                          </a:solidFill>
                          <a:effectLst/>
                          <a:latin typeface="Calibri"/>
                        </a:rPr>
                        <a:t>interessi figurativi passivi sono calcolati come costo opportunità di investire il proprio denaro in modo alternativo rispetto all'immobilizzazione dei crediti vs. clienti, viceversa come interessi attivi nel caso dei debiti vs. fornitori.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206">
                <a:tc>
                  <a:txBody>
                    <a:bodyPr/>
                    <a:lstStyle/>
                    <a:p>
                      <a:pPr algn="l" fontAlgn="ctr"/>
                      <a:r>
                        <a:rPr lang="it-IT" sz="1200" b="1" i="0" u="none" strike="noStrike" dirty="0" smtClean="0">
                          <a:solidFill>
                            <a:srgbClr val="000000"/>
                          </a:solidFill>
                          <a:effectLst/>
                          <a:latin typeface="Times New Roman"/>
                        </a:rPr>
                        <a:t> Margine</a:t>
                      </a:r>
                      <a:r>
                        <a:rPr lang="it-IT" sz="1200" b="1" i="0" u="none" strike="noStrike" baseline="0" dirty="0" smtClean="0">
                          <a:solidFill>
                            <a:srgbClr val="000000"/>
                          </a:solidFill>
                          <a:effectLst/>
                          <a:latin typeface="Times New Roman"/>
                        </a:rPr>
                        <a:t> Operativo Netto</a:t>
                      </a:r>
                      <a:r>
                        <a:rPr lang="it-IT" sz="1200" b="1" i="0" u="none" strike="noStrike" dirty="0" smtClean="0">
                          <a:solidFill>
                            <a:srgbClr val="000000"/>
                          </a:solidFill>
                          <a:effectLst/>
                          <a:latin typeface="Times New Roman"/>
                        </a:rPr>
                        <a:t> </a:t>
                      </a:r>
                      <a:r>
                        <a:rPr lang="it-IT" sz="1200" b="1" i="0" u="none" strike="noStrike" dirty="0">
                          <a:solidFill>
                            <a:srgbClr val="000000"/>
                          </a:solidFill>
                          <a:effectLst/>
                          <a:latin typeface="Times New Roman"/>
                        </a:rPr>
                        <a:t>(MON)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Risultato </a:t>
                      </a:r>
                      <a:r>
                        <a:rPr lang="it-IT" sz="1200" b="0" i="0" u="none" strike="noStrike" dirty="0">
                          <a:solidFill>
                            <a:srgbClr val="000000"/>
                          </a:solidFill>
                          <a:effectLst/>
                          <a:latin typeface="Calibri"/>
                        </a:rPr>
                        <a:t>economico prodotto dalla sola gestione caratteristica </a:t>
                      </a:r>
                      <a:r>
                        <a:rPr lang="it-IT" sz="1200" b="0" i="0" u="none" strike="noStrike" dirty="0" smtClean="0">
                          <a:solidFill>
                            <a:srgbClr val="000000"/>
                          </a:solidFill>
                          <a:effectLst/>
                          <a:latin typeface="Calibri"/>
                        </a:rPr>
                        <a:t> dell'impresa</a:t>
                      </a:r>
                      <a:endParaRPr lang="it-IT"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414">
                <a:tc>
                  <a:txBody>
                    <a:bodyPr/>
                    <a:lstStyle/>
                    <a:p>
                      <a:pPr algn="l" fontAlgn="ctr"/>
                      <a:r>
                        <a:rPr lang="it-IT" sz="1200" b="1" i="0" u="none" strike="noStrike" dirty="0" smtClean="0">
                          <a:solidFill>
                            <a:srgbClr val="000000"/>
                          </a:solidFill>
                          <a:effectLst/>
                          <a:latin typeface="Times New Roman"/>
                        </a:rPr>
                        <a:t> Margine</a:t>
                      </a:r>
                      <a:r>
                        <a:rPr lang="it-IT" sz="1200" b="1" i="0" u="none" strike="noStrike" baseline="0" dirty="0" smtClean="0">
                          <a:solidFill>
                            <a:srgbClr val="000000"/>
                          </a:solidFill>
                          <a:effectLst/>
                          <a:latin typeface="Times New Roman"/>
                        </a:rPr>
                        <a:t> Operativo</a:t>
                      </a:r>
                      <a:r>
                        <a:rPr lang="it-IT" sz="1200" b="1" i="0" u="none" strike="noStrike" dirty="0" smtClean="0">
                          <a:solidFill>
                            <a:srgbClr val="000000"/>
                          </a:solidFill>
                          <a:effectLst/>
                          <a:latin typeface="Times New Roman"/>
                        </a:rPr>
                        <a:t> </a:t>
                      </a:r>
                      <a:r>
                        <a:rPr lang="it-IT" sz="1200" b="1" i="0" u="none" strike="noStrike" dirty="0">
                          <a:solidFill>
                            <a:srgbClr val="000000"/>
                          </a:solidFill>
                          <a:effectLst/>
                          <a:latin typeface="Times New Roman"/>
                        </a:rPr>
                        <a:t>(EBIT)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 Risultato </a:t>
                      </a:r>
                      <a:r>
                        <a:rPr lang="it-IT" sz="1200" b="0" i="0" u="none" strike="noStrike" dirty="0">
                          <a:solidFill>
                            <a:srgbClr val="000000"/>
                          </a:solidFill>
                          <a:effectLst/>
                          <a:latin typeface="Calibri"/>
                        </a:rPr>
                        <a:t>prodotto dalla gestione </a:t>
                      </a:r>
                      <a:r>
                        <a:rPr lang="it-IT" sz="1200" b="0" i="0" u="none" strike="noStrike" dirty="0" smtClean="0">
                          <a:solidFill>
                            <a:srgbClr val="000000"/>
                          </a:solidFill>
                          <a:effectLst/>
                          <a:latin typeface="Calibri"/>
                        </a:rPr>
                        <a:t>caratteristica </a:t>
                      </a:r>
                      <a:r>
                        <a:rPr lang="it-IT" sz="1200" b="0" i="0" u="none" strike="noStrike" dirty="0">
                          <a:solidFill>
                            <a:srgbClr val="000000"/>
                          </a:solidFill>
                          <a:effectLst/>
                          <a:latin typeface="Calibri"/>
                        </a:rPr>
                        <a:t>ed </a:t>
                      </a:r>
                      <a:r>
                        <a:rPr lang="it-IT" sz="1200" b="0" i="0" u="none" strike="noStrike" dirty="0" smtClean="0">
                          <a:solidFill>
                            <a:srgbClr val="000000"/>
                          </a:solidFill>
                          <a:effectLst/>
                          <a:latin typeface="Calibri"/>
                        </a:rPr>
                        <a:t>extra-caratteristica</a:t>
                      </a:r>
                      <a:endParaRPr lang="it-IT"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331">
                <a:tc>
                  <a:txBody>
                    <a:bodyPr/>
                    <a:lstStyle/>
                    <a:p>
                      <a:pPr algn="l" fontAlgn="ctr"/>
                      <a:r>
                        <a:rPr lang="it-IT" sz="1200" b="1" i="0" u="none" strike="noStrike" dirty="0" smtClean="0">
                          <a:solidFill>
                            <a:srgbClr val="000000"/>
                          </a:solidFill>
                          <a:effectLst/>
                          <a:latin typeface="Times New Roman"/>
                        </a:rPr>
                        <a:t> EBT</a:t>
                      </a:r>
                      <a:endParaRPr lang="it-IT"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 Reddito </a:t>
                      </a:r>
                      <a:r>
                        <a:rPr lang="it-IT" sz="1200" b="0" i="0" u="none" strike="noStrike" dirty="0">
                          <a:solidFill>
                            <a:srgbClr val="000000"/>
                          </a:solidFill>
                          <a:effectLst/>
                          <a:latin typeface="Calibri"/>
                        </a:rPr>
                        <a:t>netto dopo il calcolo degli interessi finanziari attivi e passivi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6662">
                <a:tc>
                  <a:txBody>
                    <a:bodyPr/>
                    <a:lstStyle/>
                    <a:p>
                      <a:pPr algn="l" fontAlgn="ctr"/>
                      <a:r>
                        <a:rPr lang="it-IT" sz="1200" b="1" i="0" u="none" strike="noStrike" dirty="0" smtClean="0">
                          <a:solidFill>
                            <a:srgbClr val="000000"/>
                          </a:solidFill>
                          <a:effectLst/>
                          <a:latin typeface="Times New Roman"/>
                        </a:rPr>
                        <a:t> Imposte </a:t>
                      </a:r>
                      <a:endParaRPr lang="it-IT"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L'importo </a:t>
                      </a:r>
                      <a:r>
                        <a:rPr lang="it-IT" sz="1200" b="0" i="0" u="none" strike="noStrike" dirty="0">
                          <a:solidFill>
                            <a:srgbClr val="000000"/>
                          </a:solidFill>
                          <a:effectLst/>
                          <a:latin typeface="Calibri"/>
                        </a:rPr>
                        <a:t>e la tipologia varia a secondo dell'impresa. Attenzione: nel C.E.  </a:t>
                      </a:r>
                      <a:r>
                        <a:rPr lang="it-IT" sz="1200" b="0" i="0" u="none" strike="noStrike" dirty="0" smtClean="0">
                          <a:solidFill>
                            <a:srgbClr val="000000"/>
                          </a:solidFill>
                          <a:effectLst/>
                          <a:latin typeface="Calibri"/>
                        </a:rPr>
                        <a:t> Sono </a:t>
                      </a:r>
                      <a:r>
                        <a:rPr lang="it-IT" sz="1200" b="0" i="0" u="none" strike="noStrike" dirty="0">
                          <a:solidFill>
                            <a:srgbClr val="000000"/>
                          </a:solidFill>
                          <a:effectLst/>
                          <a:latin typeface="Calibri"/>
                        </a:rPr>
                        <a:t>evidenziate le imposte di competenza.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6662">
                <a:tc>
                  <a:txBody>
                    <a:bodyPr/>
                    <a:lstStyle/>
                    <a:p>
                      <a:pPr algn="l" fontAlgn="ctr"/>
                      <a:r>
                        <a:rPr lang="it-IT" sz="1200" b="1" i="0" u="none" strike="noStrike" dirty="0" smtClean="0">
                          <a:solidFill>
                            <a:srgbClr val="000000"/>
                          </a:solidFill>
                          <a:effectLst/>
                          <a:latin typeface="Times New Roman"/>
                        </a:rPr>
                        <a:t> Reddito Netto</a:t>
                      </a:r>
                      <a:endParaRPr lang="it-IT" sz="1200" b="1" i="0" u="none" strike="noStrike" dirty="0">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just" fontAlgn="b"/>
                      <a:r>
                        <a:rPr lang="it-IT" sz="1200" b="0" i="0" u="none" strike="noStrike" dirty="0" smtClean="0">
                          <a:solidFill>
                            <a:srgbClr val="000000"/>
                          </a:solidFill>
                          <a:effectLst/>
                          <a:latin typeface="Calibri"/>
                        </a:rPr>
                        <a:t>Risultato </a:t>
                      </a:r>
                      <a:r>
                        <a:rPr lang="it-IT" sz="1200" b="0" i="0" u="none" strike="noStrike" dirty="0">
                          <a:solidFill>
                            <a:srgbClr val="000000"/>
                          </a:solidFill>
                          <a:effectLst/>
                          <a:latin typeface="Calibri"/>
                        </a:rPr>
                        <a:t>netto utile alla remunerazione del lavoro dell'imprenditore e dei </a:t>
                      </a:r>
                      <a:r>
                        <a:rPr lang="it-IT" sz="1200" b="0" i="0" u="none" strike="noStrike" dirty="0" smtClean="0">
                          <a:solidFill>
                            <a:srgbClr val="000000"/>
                          </a:solidFill>
                          <a:effectLst/>
                          <a:latin typeface="Calibri"/>
                        </a:rPr>
                        <a:t> soci</a:t>
                      </a:r>
                      <a:r>
                        <a:rPr lang="it-IT" sz="12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476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La pianificazione fiscale per le società d capitali</a:t>
            </a:r>
            <a:endParaRPr lang="it-IT" sz="2400" b="1" i="1" dirty="0">
              <a:latin typeface="Times New Roman" pitchFamily="18" charset="0"/>
              <a:cs typeface="Times New Roman" pitchFamily="18" charset="0"/>
            </a:endParaRPr>
          </a:p>
        </p:txBody>
      </p:sp>
      <p:graphicFrame>
        <p:nvGraphicFramePr>
          <p:cNvPr id="3" name="Diagramma 2"/>
          <p:cNvGraphicFramePr/>
          <p:nvPr>
            <p:extLst>
              <p:ext uri="{D42A27DB-BD31-4B8C-83A1-F6EECF244321}">
                <p14:modId xmlns="" xmlns:p14="http://schemas.microsoft.com/office/powerpoint/2010/main" val="2494959308"/>
              </p:ext>
            </p:extLst>
          </p:nvPr>
        </p:nvGraphicFramePr>
        <p:xfrm>
          <a:off x="323849" y="764704"/>
          <a:ext cx="8569325"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016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La pianificazione fiscale per le società di capitali</a:t>
            </a:r>
            <a:endParaRPr lang="it-IT" sz="2400" b="1" i="1" dirty="0">
              <a:latin typeface="Times New Roman" pitchFamily="18" charset="0"/>
              <a:cs typeface="Times New Roman" pitchFamily="18" charset="0"/>
            </a:endParaRPr>
          </a:p>
        </p:txBody>
      </p:sp>
      <p:graphicFrame>
        <p:nvGraphicFramePr>
          <p:cNvPr id="2" name="Diagramma 1"/>
          <p:cNvGraphicFramePr/>
          <p:nvPr>
            <p:extLst>
              <p:ext uri="{D42A27DB-BD31-4B8C-83A1-F6EECF244321}">
                <p14:modId xmlns="" xmlns:p14="http://schemas.microsoft.com/office/powerpoint/2010/main" val="1504438794"/>
              </p:ext>
            </p:extLst>
          </p:nvPr>
        </p:nvGraphicFramePr>
        <p:xfrm>
          <a:off x="251520" y="577850"/>
          <a:ext cx="6804248" cy="4939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no 8"/>
          <p:cNvSpPr/>
          <p:nvPr/>
        </p:nvSpPr>
        <p:spPr>
          <a:xfrm>
            <a:off x="4833283" y="3203092"/>
            <a:ext cx="606418" cy="288032"/>
          </a:xfrm>
          <a:prstGeom prst="mathMin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15" name="Croce 14"/>
          <p:cNvSpPr/>
          <p:nvPr/>
        </p:nvSpPr>
        <p:spPr>
          <a:xfrm>
            <a:off x="4887289" y="1484784"/>
            <a:ext cx="498406" cy="415576"/>
          </a:xfrm>
          <a:prstGeom prst="mathPl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16" name="Ovale 15"/>
          <p:cNvSpPr/>
          <p:nvPr/>
        </p:nvSpPr>
        <p:spPr>
          <a:xfrm>
            <a:off x="4408570" y="2047670"/>
            <a:ext cx="1455845"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400" dirty="0" smtClean="0"/>
              <a:t>Imposte differite</a:t>
            </a:r>
            <a:endParaRPr lang="it-IT" sz="1400" dirty="0"/>
          </a:p>
        </p:txBody>
      </p:sp>
      <p:sp>
        <p:nvSpPr>
          <p:cNvPr id="18" name="Ovale 17"/>
          <p:cNvSpPr/>
          <p:nvPr/>
        </p:nvSpPr>
        <p:spPr>
          <a:xfrm>
            <a:off x="4435827" y="3638434"/>
            <a:ext cx="1401331" cy="10081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1400" dirty="0" smtClean="0"/>
              <a:t>Imposte anticipate</a:t>
            </a:r>
            <a:endParaRPr lang="it-IT" sz="1400" dirty="0"/>
          </a:p>
        </p:txBody>
      </p:sp>
      <p:sp>
        <p:nvSpPr>
          <p:cNvPr id="17" name="Uguale 16"/>
          <p:cNvSpPr/>
          <p:nvPr/>
        </p:nvSpPr>
        <p:spPr>
          <a:xfrm>
            <a:off x="4761276" y="4793856"/>
            <a:ext cx="750433" cy="360040"/>
          </a:xfrm>
          <a:prstGeom prst="mathEqual">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dk1"/>
              </a:solidFill>
            </a:endParaRPr>
          </a:p>
        </p:txBody>
      </p:sp>
      <p:sp>
        <p:nvSpPr>
          <p:cNvPr id="19" name="Rettangolo 18"/>
          <p:cNvSpPr/>
          <p:nvPr/>
        </p:nvSpPr>
        <p:spPr>
          <a:xfrm>
            <a:off x="4211960" y="5301208"/>
            <a:ext cx="1849064" cy="4320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smtClean="0">
                <a:solidFill>
                  <a:schemeClr val="tx1"/>
                </a:solidFill>
                <a:effectLst>
                  <a:outerShdw blurRad="38100" dist="38100" dir="2700000" algn="tl">
                    <a:srgbClr val="000000">
                      <a:alpha val="43137"/>
                    </a:srgbClr>
                  </a:outerShdw>
                </a:effectLst>
              </a:rPr>
              <a:t>Imposte di competenza</a:t>
            </a:r>
            <a:endParaRPr lang="it-IT" sz="1400" b="1" dirty="0">
              <a:solidFill>
                <a:schemeClr val="tx1"/>
              </a:solidFill>
              <a:effectLst>
                <a:outerShdw blurRad="38100" dist="38100" dir="2700000" algn="tl">
                  <a:srgbClr val="000000">
                    <a:alpha val="43137"/>
                  </a:srgbClr>
                </a:outerShdw>
              </a:effectLst>
            </a:endParaRPr>
          </a:p>
        </p:txBody>
      </p:sp>
      <p:sp>
        <p:nvSpPr>
          <p:cNvPr id="20" name="Cilindro 19"/>
          <p:cNvSpPr/>
          <p:nvPr/>
        </p:nvSpPr>
        <p:spPr>
          <a:xfrm>
            <a:off x="6516216" y="1988840"/>
            <a:ext cx="1136872" cy="1085292"/>
          </a:xfrm>
          <a:prstGeom prst="can">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sz="1400" b="1" dirty="0" smtClean="0">
              <a:effectLst>
                <a:outerShdw blurRad="38100" dist="38100" dir="2700000" algn="tl">
                  <a:srgbClr val="000000">
                    <a:alpha val="43137"/>
                  </a:srgbClr>
                </a:outerShdw>
              </a:effectLst>
            </a:endParaRPr>
          </a:p>
          <a:p>
            <a:pPr algn="ctr"/>
            <a:r>
              <a:rPr lang="it-IT" sz="1400" b="1" dirty="0" smtClean="0">
                <a:effectLst>
                  <a:outerShdw blurRad="38100" dist="38100" dir="2700000" algn="tl">
                    <a:srgbClr val="000000">
                      <a:alpha val="43137"/>
                    </a:srgbClr>
                  </a:outerShdw>
                </a:effectLst>
              </a:rPr>
              <a:t>Riserve in  sospensione d’imposta</a:t>
            </a:r>
            <a:endParaRPr lang="it-IT" sz="1400" b="1" dirty="0">
              <a:effectLst>
                <a:outerShdw blurRad="38100" dist="38100" dir="2700000" algn="tl">
                  <a:srgbClr val="000000">
                    <a:alpha val="43137"/>
                  </a:srgbClr>
                </a:outerShdw>
              </a:effectLst>
            </a:endParaRPr>
          </a:p>
        </p:txBody>
      </p:sp>
      <p:sp>
        <p:nvSpPr>
          <p:cNvPr id="23" name="Cilindro 22"/>
          <p:cNvSpPr/>
          <p:nvPr/>
        </p:nvSpPr>
        <p:spPr>
          <a:xfrm>
            <a:off x="6516216" y="3501008"/>
            <a:ext cx="1136872" cy="1085292"/>
          </a:xfrm>
          <a:prstGeom prst="can">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it-IT" sz="1400" b="1" dirty="0" smtClean="0">
              <a:effectLst>
                <a:outerShdw blurRad="38100" dist="38100" dir="2700000" algn="tl">
                  <a:srgbClr val="000000">
                    <a:alpha val="43137"/>
                  </a:srgbClr>
                </a:outerShdw>
              </a:effectLst>
            </a:endParaRPr>
          </a:p>
          <a:p>
            <a:pPr algn="ctr"/>
            <a:r>
              <a:rPr lang="it-IT" sz="1400" b="1" dirty="0" smtClean="0">
                <a:effectLst>
                  <a:outerShdw blurRad="38100" dist="38100" dir="2700000" algn="tl">
                    <a:srgbClr val="000000">
                      <a:alpha val="43137"/>
                    </a:srgbClr>
                  </a:outerShdw>
                </a:effectLst>
              </a:rPr>
              <a:t>Fondi tassati</a:t>
            </a:r>
            <a:endParaRPr lang="it-IT" sz="1400" b="1" dirty="0">
              <a:effectLst>
                <a:outerShdw blurRad="38100" dist="38100" dir="2700000" algn="tl">
                  <a:srgbClr val="000000">
                    <a:alpha val="43137"/>
                  </a:srgbClr>
                </a:outerShdw>
              </a:effectLst>
            </a:endParaRPr>
          </a:p>
        </p:txBody>
      </p:sp>
      <p:cxnSp>
        <p:nvCxnSpPr>
          <p:cNvPr id="24" name="Connettore 2 23"/>
          <p:cNvCxnSpPr/>
          <p:nvPr/>
        </p:nvCxnSpPr>
        <p:spPr>
          <a:xfrm>
            <a:off x="5989016" y="2564904"/>
            <a:ext cx="45519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Connettore 2 25"/>
          <p:cNvCxnSpPr/>
          <p:nvPr/>
        </p:nvCxnSpPr>
        <p:spPr>
          <a:xfrm>
            <a:off x="5989016" y="4077072"/>
            <a:ext cx="45519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Parentesi graffa chiusa 24"/>
          <p:cNvSpPr/>
          <p:nvPr/>
        </p:nvSpPr>
        <p:spPr>
          <a:xfrm>
            <a:off x="7380312" y="1844824"/>
            <a:ext cx="864096" cy="2893496"/>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27" name="CasellaDiTesto 26"/>
          <p:cNvSpPr txBox="1"/>
          <p:nvPr/>
        </p:nvSpPr>
        <p:spPr>
          <a:xfrm rot="16200000">
            <a:off x="7126342" y="3163525"/>
            <a:ext cx="2749480" cy="400110"/>
          </a:xfrm>
          <a:prstGeom prst="rect">
            <a:avLst/>
          </a:prstGeom>
          <a:noFill/>
        </p:spPr>
        <p:txBody>
          <a:bodyPr vert="horz" wrap="square" rtlCol="0">
            <a:spAutoFit/>
          </a:bodyPr>
          <a:lstStyle/>
          <a:p>
            <a:pPr algn="ctr"/>
            <a:r>
              <a:rPr lang="it-IT" sz="2000" b="1" u="sng" dirty="0" smtClean="0">
                <a:effectLst>
                  <a:outerShdw blurRad="38100" dist="38100" dir="2700000" algn="tl">
                    <a:srgbClr val="000000">
                      <a:alpha val="43137"/>
                    </a:srgbClr>
                  </a:outerShdw>
                </a:effectLst>
              </a:rPr>
              <a:t>Fiscalità differita</a:t>
            </a:r>
            <a:endParaRPr lang="it-IT" sz="2000" b="1" u="sng"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7612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1000"/>
                                        <p:tgtEl>
                                          <p:spTgt spid="16"/>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000"/>
                                        <p:tgtEl>
                                          <p:spTgt spid="9"/>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1000"/>
                                        <p:tgtEl>
                                          <p:spTgt spid="18"/>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1000"/>
                                        <p:tgtEl>
                                          <p:spTgt spid="17"/>
                                        </p:tgtEl>
                                      </p:cBhvr>
                                    </p:animEffect>
                                  </p:childTnLst>
                                </p:cTn>
                              </p:par>
                            </p:childTnLst>
                          </p:cTn>
                        </p:par>
                        <p:par>
                          <p:cTn id="32" fill="hold">
                            <p:stCondLst>
                              <p:cond delay="7000"/>
                            </p:stCondLst>
                            <p:childTnLst>
                              <p:par>
                                <p:cTn id="33" presetID="6"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1000"/>
                                        <p:tgtEl>
                                          <p:spTgt spid="19"/>
                                        </p:tgtEl>
                                      </p:cBhvr>
                                    </p:animEffect>
                                  </p:childTnLst>
                                </p:cTn>
                              </p:par>
                            </p:childTnLst>
                          </p:cTn>
                        </p:par>
                        <p:par>
                          <p:cTn id="36" fill="hold">
                            <p:stCondLst>
                              <p:cond delay="8000"/>
                            </p:stCondLst>
                            <p:childTnLst>
                              <p:par>
                                <p:cTn id="37" presetID="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000" fill="hold"/>
                                        <p:tgtEl>
                                          <p:spTgt spid="24"/>
                                        </p:tgtEl>
                                        <p:attrNameLst>
                                          <p:attrName>ppt_x</p:attrName>
                                        </p:attrNameLst>
                                      </p:cBhvr>
                                      <p:tavLst>
                                        <p:tav tm="0">
                                          <p:val>
                                            <p:strVal val="#ppt_x"/>
                                          </p:val>
                                        </p:tav>
                                        <p:tav tm="100000">
                                          <p:val>
                                            <p:strVal val="#ppt_x"/>
                                          </p:val>
                                        </p:tav>
                                      </p:tavLst>
                                    </p:anim>
                                    <p:anim calcmode="lin" valueType="num">
                                      <p:cBhvr additive="base">
                                        <p:cTn id="40" dur="10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900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Graphic spid="2" grpId="0">
        <p:bldAsOne/>
      </p:bldGraphic>
      <p:bldP spid="9" grpId="0" animBg="1"/>
      <p:bldP spid="15" grpId="0" animBg="1"/>
      <p:bldP spid="16" grpId="0" animBg="1"/>
      <p:bldP spid="18" grpId="0" animBg="1"/>
      <p:bldP spid="17" grpId="0" animBg="1"/>
      <p:bldP spid="19" grpId="0" animBg="1"/>
      <p:bldP spid="20" grpId="0" animBg="1"/>
      <p:bldP spid="23" grpId="0" animBg="1"/>
      <p:bldP spid="25"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La costruzione del C.E. previsionale con investimento</a:t>
            </a:r>
            <a:endParaRPr lang="it-IT" sz="2400" b="1" i="1" dirty="0">
              <a:latin typeface="Times New Roman" pitchFamily="18" charset="0"/>
              <a:cs typeface="Times New Roman" pitchFamily="18" charset="0"/>
            </a:endParaRPr>
          </a:p>
        </p:txBody>
      </p:sp>
      <p:pic>
        <p:nvPicPr>
          <p:cNvPr id="4" name="Picture 28" descr="http://www.comune.catania.it/il_comune/organizzazione/uffici_comunali/direzioni/mobility-manager/attivit/allegati/omino_strategie_225x225.jpg"/>
          <p:cNvPicPr>
            <a:picLocks noChangeAspect="1" noChangeArrowheads="1"/>
          </p:cNvPicPr>
          <p:nvPr/>
        </p:nvPicPr>
        <p:blipFill>
          <a:blip r:embed="rId2" cstate="print"/>
          <a:srcRect/>
          <a:stretch>
            <a:fillRect/>
          </a:stretch>
        </p:blipFill>
        <p:spPr bwMode="auto">
          <a:xfrm>
            <a:off x="44036" y="1700369"/>
            <a:ext cx="1484246" cy="1484247"/>
          </a:xfrm>
          <a:prstGeom prst="rect">
            <a:avLst/>
          </a:prstGeom>
          <a:noFill/>
          <a:ln w="9525">
            <a:noFill/>
            <a:miter lim="800000"/>
            <a:headEnd/>
            <a:tailEnd/>
          </a:ln>
        </p:spPr>
      </p:pic>
      <p:sp>
        <p:nvSpPr>
          <p:cNvPr id="2" name="Fumetto 4 1"/>
          <p:cNvSpPr/>
          <p:nvPr/>
        </p:nvSpPr>
        <p:spPr>
          <a:xfrm>
            <a:off x="504878" y="577850"/>
            <a:ext cx="2046807" cy="1225600"/>
          </a:xfrm>
          <a:prstGeom prst="cloudCallout">
            <a:avLst>
              <a:gd name="adj1" fmla="val -16916"/>
              <a:gd name="adj2" fmla="val 84797"/>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1400" b="1" dirty="0" smtClean="0">
                <a:effectLst>
                  <a:outerShdw blurRad="38100" dist="38100" dir="2700000" algn="tl">
                    <a:srgbClr val="000000">
                      <a:alpha val="43137"/>
                    </a:srgbClr>
                  </a:outerShdw>
                </a:effectLst>
              </a:rPr>
              <a:t>Quali costi e ricavi considerare?</a:t>
            </a:r>
            <a:endParaRPr lang="it-IT" sz="1400" b="1" dirty="0">
              <a:effectLst>
                <a:outerShdw blurRad="38100" dist="38100" dir="2700000" algn="tl">
                  <a:srgbClr val="000000">
                    <a:alpha val="43137"/>
                  </a:srgbClr>
                </a:outerShdw>
              </a:effectLst>
            </a:endParaRPr>
          </a:p>
        </p:txBody>
      </p:sp>
      <p:graphicFrame>
        <p:nvGraphicFramePr>
          <p:cNvPr id="5" name="Diagramma 4"/>
          <p:cNvGraphicFramePr/>
          <p:nvPr>
            <p:extLst>
              <p:ext uri="{D42A27DB-BD31-4B8C-83A1-F6EECF244321}">
                <p14:modId xmlns="" xmlns:p14="http://schemas.microsoft.com/office/powerpoint/2010/main" val="2914256421"/>
              </p:ext>
            </p:extLst>
          </p:nvPr>
        </p:nvGraphicFramePr>
        <p:xfrm>
          <a:off x="2051720" y="1803450"/>
          <a:ext cx="6408712" cy="4577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744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 grpId="0" animBg="1"/>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egnaposto numero diapositiva 5"/>
          <p:cNvSpPr>
            <a:spLocks noGrp="1"/>
          </p:cNvSpPr>
          <p:nvPr>
            <p:ph type="sldNum" sz="quarter" idx="12"/>
          </p:nvPr>
        </p:nvSpPr>
        <p:spPr/>
        <p:txBody>
          <a:bodyPr/>
          <a:lstStyle/>
          <a:p>
            <a:pPr>
              <a:defRPr/>
            </a:pPr>
            <a:fld id="{44F05D23-BD89-4854-9A0F-38CB25BF463B}" type="slidenum">
              <a:rPr lang="it-IT"/>
              <a:pPr>
                <a:defRPr/>
              </a:pPr>
              <a:t>2</a:t>
            </a:fld>
            <a:endParaRPr lang="it-IT"/>
          </a:p>
        </p:txBody>
      </p:sp>
      <p:grpSp>
        <p:nvGrpSpPr>
          <p:cNvPr id="2" name="Group 54"/>
          <p:cNvGrpSpPr>
            <a:grpSpLocks/>
          </p:cNvGrpSpPr>
          <p:nvPr/>
        </p:nvGrpSpPr>
        <p:grpSpPr bwMode="auto">
          <a:xfrm>
            <a:off x="141288" y="5786438"/>
            <a:ext cx="9002712" cy="865187"/>
            <a:chOff x="421" y="3521"/>
            <a:chExt cx="5135" cy="545"/>
          </a:xfrm>
        </p:grpSpPr>
        <p:sp>
          <p:nvSpPr>
            <p:cNvPr id="335927" name="Rectangle 55"/>
            <p:cNvSpPr>
              <a:spLocks noChangeArrowheads="1"/>
            </p:cNvSpPr>
            <p:nvPr/>
          </p:nvSpPr>
          <p:spPr bwMode="auto">
            <a:xfrm>
              <a:off x="703" y="3521"/>
              <a:ext cx="4853" cy="545"/>
            </a:xfrm>
            <a:prstGeom prst="rect">
              <a:avLst/>
            </a:prstGeom>
            <a:noFill/>
            <a:ln w="9525">
              <a:noFill/>
              <a:miter lim="800000"/>
              <a:headEnd/>
              <a:tailEnd/>
            </a:ln>
            <a:effectLst/>
          </p:spPr>
          <p:txBody>
            <a:bodyPr/>
            <a:lstStyle/>
            <a:p>
              <a:pPr marL="342900" indent="-342900">
                <a:spcBef>
                  <a:spcPct val="20000"/>
                </a:spcBef>
                <a:buClr>
                  <a:schemeClr val="tx2"/>
                </a:buClr>
                <a:buSzPct val="60000"/>
                <a:buFont typeface="Wingdings" pitchFamily="2" charset="2"/>
                <a:buNone/>
                <a:defRPr/>
              </a:pPr>
              <a:r>
                <a:rPr lang="it-IT" sz="1400" dirty="0">
                  <a:effectLst>
                    <a:outerShdw blurRad="38100" dist="38100" dir="2700000" algn="tl">
                      <a:srgbClr val="000000"/>
                    </a:outerShdw>
                  </a:effectLst>
                </a:rPr>
                <a:t>  ORDINE INGEGNERI RIMINI - </a:t>
              </a:r>
              <a:r>
                <a:rPr lang="it-IT" sz="1000" dirty="0">
                  <a:effectLst>
                    <a:outerShdw blurRad="38100" dist="38100" dir="2700000" algn="tl">
                      <a:srgbClr val="000000"/>
                    </a:outerShdw>
                  </a:effectLst>
                </a:rPr>
                <a:t>COMMISSIONE </a:t>
              </a:r>
              <a:r>
                <a:rPr lang="it-IT" sz="800" dirty="0">
                  <a:effectLst>
                    <a:outerShdw blurRad="38100" dist="38100" dir="2700000" algn="tl">
                      <a:srgbClr val="000000"/>
                    </a:outerShdw>
                  </a:effectLst>
                </a:rPr>
                <a:t>INFORMATICA, ELETTRONICA, TELECOMUNICAZIONI, GESTIONALE ed AUTOMAZIONE </a:t>
              </a:r>
            </a:p>
            <a:p>
              <a:pPr marL="342900" indent="-342900">
                <a:spcBef>
                  <a:spcPct val="20000"/>
                </a:spcBef>
                <a:buClr>
                  <a:schemeClr val="tx2"/>
                </a:buClr>
                <a:buSzPct val="60000"/>
                <a:buFont typeface="Wingdings" pitchFamily="2" charset="2"/>
                <a:buNone/>
                <a:defRPr/>
              </a:pPr>
              <a:r>
                <a:rPr lang="it-IT" sz="1600" dirty="0"/>
                <a:t>  </a:t>
              </a:r>
              <a:r>
                <a:rPr lang="it-IT" sz="1400" dirty="0"/>
                <a:t>TITOLO SEMINARIO </a:t>
              </a:r>
            </a:p>
            <a:p>
              <a:pPr marL="342900" indent="-342900">
                <a:spcBef>
                  <a:spcPct val="20000"/>
                </a:spcBef>
                <a:buClr>
                  <a:schemeClr val="tx2"/>
                </a:buClr>
                <a:buSzPct val="60000"/>
                <a:buFont typeface="Wingdings" pitchFamily="2" charset="2"/>
                <a:buNone/>
                <a:defRPr/>
              </a:pPr>
              <a:r>
                <a:rPr lang="it-IT" sz="1200" dirty="0">
                  <a:effectLst>
                    <a:outerShdw blurRad="38100" dist="38100" dir="2700000" algn="tl">
                      <a:srgbClr val="000000"/>
                    </a:outerShdw>
                  </a:effectLst>
                </a:rPr>
                <a:t>  RIMINI, 4 Maggio 2012– Dott. Ing. Gilberto Grana</a:t>
              </a:r>
            </a:p>
          </p:txBody>
        </p:sp>
        <p:pic>
          <p:nvPicPr>
            <p:cNvPr id="5127" name="Picture 56" descr="logo_ordine"/>
            <p:cNvPicPr>
              <a:picLocks noChangeAspect="1" noChangeArrowheads="1"/>
            </p:cNvPicPr>
            <p:nvPr/>
          </p:nvPicPr>
          <p:blipFill>
            <a:blip r:embed="rId3" cstate="print"/>
            <a:srcRect/>
            <a:stretch>
              <a:fillRect/>
            </a:stretch>
          </p:blipFill>
          <p:spPr bwMode="auto">
            <a:xfrm>
              <a:off x="421" y="3521"/>
              <a:ext cx="327" cy="483"/>
            </a:xfrm>
            <a:prstGeom prst="rect">
              <a:avLst/>
            </a:prstGeom>
            <a:noFill/>
            <a:ln w="9525">
              <a:noFill/>
              <a:miter lim="800000"/>
              <a:headEnd/>
              <a:tailEnd/>
            </a:ln>
          </p:spPr>
        </p:pic>
      </p:grpSp>
      <p:sp>
        <p:nvSpPr>
          <p:cNvPr id="5124" name="CasellaDiTesto 54"/>
          <p:cNvSpPr txBox="1">
            <a:spLocks noChangeArrowheads="1"/>
          </p:cNvSpPr>
          <p:nvPr/>
        </p:nvSpPr>
        <p:spPr bwMode="auto">
          <a:xfrm>
            <a:off x="323850" y="333375"/>
            <a:ext cx="8569325" cy="461963"/>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Quando procedere alla valutazione di un investimento?</a:t>
            </a:r>
          </a:p>
        </p:txBody>
      </p:sp>
      <p:graphicFrame>
        <p:nvGraphicFramePr>
          <p:cNvPr id="59" name="Diagramma 58"/>
          <p:cNvGraphicFramePr/>
          <p:nvPr/>
        </p:nvGraphicFramePr>
        <p:xfrm>
          <a:off x="1259632" y="1268760"/>
          <a:ext cx="6768752" cy="3487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fill="hold"/>
                                        <p:tgtEl>
                                          <p:spTgt spid="59"/>
                                        </p:tgtEl>
                                        <p:attrNameLst>
                                          <p:attrName>ppt_x</p:attrName>
                                        </p:attrNameLst>
                                      </p:cBhvr>
                                      <p:tavLst>
                                        <p:tav tm="0">
                                          <p:val>
                                            <p:strVal val="#ppt_x"/>
                                          </p:val>
                                        </p:tav>
                                        <p:tav tm="100000">
                                          <p:val>
                                            <p:strVal val="#ppt_x"/>
                                          </p:val>
                                        </p:tav>
                                      </p:tavLst>
                                    </p:anim>
                                    <p:anim calcmode="lin" valueType="num">
                                      <p:cBhvr additive="base">
                                        <p:cTn id="12"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allAtOnce"/>
      <p:bldGraphic spid="5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C.E. differenziale</a:t>
            </a:r>
            <a:endParaRPr lang="it-IT" sz="2400" b="1" i="1" dirty="0">
              <a:latin typeface="Times New Roman" pitchFamily="18" charset="0"/>
              <a:cs typeface="Times New Roman" pitchFamily="18" charset="0"/>
            </a:endParaRPr>
          </a:p>
        </p:txBody>
      </p:sp>
      <p:graphicFrame>
        <p:nvGraphicFramePr>
          <p:cNvPr id="3" name="Diagramma 2"/>
          <p:cNvGraphicFramePr/>
          <p:nvPr>
            <p:extLst>
              <p:ext uri="{D42A27DB-BD31-4B8C-83A1-F6EECF244321}">
                <p14:modId xmlns="" xmlns:p14="http://schemas.microsoft.com/office/powerpoint/2010/main" val="3757399629"/>
              </p:ext>
            </p:extLst>
          </p:nvPr>
        </p:nvGraphicFramePr>
        <p:xfrm>
          <a:off x="343760" y="836712"/>
          <a:ext cx="4848200"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ext uri="{D42A27DB-BD31-4B8C-83A1-F6EECF244321}">
                <p14:modId xmlns="" xmlns:p14="http://schemas.microsoft.com/office/powerpoint/2010/main" val="2702695367"/>
              </p:ext>
            </p:extLst>
          </p:nvPr>
        </p:nvGraphicFramePr>
        <p:xfrm>
          <a:off x="5236412" y="1844824"/>
          <a:ext cx="3672408" cy="2752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reccia ad arco 6"/>
          <p:cNvSpPr/>
          <p:nvPr/>
        </p:nvSpPr>
        <p:spPr>
          <a:xfrm rot="567063">
            <a:off x="4426702" y="816306"/>
            <a:ext cx="2437234" cy="1939956"/>
          </a:xfrm>
          <a:prstGeom prst="circularArrow">
            <a:avLst>
              <a:gd name="adj1" fmla="val 13411"/>
              <a:gd name="adj2" fmla="val 869254"/>
              <a:gd name="adj3" fmla="val 19883163"/>
              <a:gd name="adj4" fmla="val 11794850"/>
              <a:gd name="adj5" fmla="val 11610"/>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it-IT">
              <a:solidFill>
                <a:schemeClr val="tx1"/>
              </a:solidFill>
            </a:endParaRPr>
          </a:p>
        </p:txBody>
      </p:sp>
      <p:sp>
        <p:nvSpPr>
          <p:cNvPr id="8" name="CasellaDiTesto 7"/>
          <p:cNvSpPr txBox="1"/>
          <p:nvPr/>
        </p:nvSpPr>
        <p:spPr>
          <a:xfrm>
            <a:off x="375606" y="5085184"/>
            <a:ext cx="8497639" cy="1477328"/>
          </a:xfrm>
          <a:prstGeom prst="rect">
            <a:avLst/>
          </a:prstGeom>
          <a:noFill/>
        </p:spPr>
        <p:txBody>
          <a:bodyPr wrap="square" rtlCol="0">
            <a:spAutoFit/>
          </a:bodyPr>
          <a:lstStyle/>
          <a:p>
            <a:pPr algn="just"/>
            <a:r>
              <a:rPr lang="it-IT" b="1" dirty="0" smtClean="0">
                <a:effectLst>
                  <a:outerShdw blurRad="38100" dist="38100" dir="2700000" algn="tl">
                    <a:srgbClr val="000000">
                      <a:alpha val="43137"/>
                    </a:srgbClr>
                  </a:outerShdw>
                </a:effectLst>
              </a:rPr>
              <a:t>In alternativa è possibile procedere direttamente alla redazione del Conto Economico a costi e ricavi differenziali, tenendo ben presente la necessità di evidenziare solo le poste di bilancio che varieranno inseguito all’investimento. </a:t>
            </a:r>
            <a:endParaRPr lang="it-IT" b="1" dirty="0">
              <a:effectLst>
                <a:outerShdw blurRad="38100" dist="38100" dir="2700000" algn="tl">
                  <a:srgbClr val="000000">
                    <a:alpha val="43137"/>
                  </a:srgbClr>
                </a:outerShdw>
              </a:effectLst>
            </a:endParaRPr>
          </a:p>
          <a:p>
            <a:pPr algn="just"/>
            <a:r>
              <a:rPr lang="it-IT" i="1" dirty="0" smtClean="0"/>
              <a:t>(EX. Se acquistiamo un macchinario per il packaging....il costo della segretaria rimarrà in ogni caso invariato e non sarà pertanto da considerare)</a:t>
            </a:r>
            <a:endParaRPr lang="it-IT" i="1" dirty="0"/>
          </a:p>
        </p:txBody>
      </p:sp>
    </p:spTree>
    <p:extLst>
      <p:ext uri="{BB962C8B-B14F-4D97-AF65-F5344CB8AC3E}">
        <p14:creationId xmlns="" xmlns:p14="http://schemas.microsoft.com/office/powerpoint/2010/main" val="35741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Graphic spid="3" grpId="0">
        <p:bldAsOne/>
      </p:bldGraphic>
      <p:bldGraphic spid="6" grpId="0">
        <p:bldAsOne/>
      </p:bldGraphic>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288032" y="1124744"/>
            <a:ext cx="7452320" cy="923330"/>
          </a:xfrm>
          <a:prstGeom prst="rect">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b="1" dirty="0" smtClean="0">
                <a:solidFill>
                  <a:schemeClr val="tx1"/>
                </a:solidFill>
                <a:effectLst>
                  <a:outerShdw blurRad="38100" dist="38100" dir="2700000" algn="tl">
                    <a:srgbClr val="000000">
                      <a:alpha val="43137"/>
                    </a:srgbClr>
                  </a:outerShdw>
                </a:effectLst>
              </a:rPr>
              <a:t>Per valutare la validità di un investimento dobbiamo </a:t>
            </a:r>
            <a:r>
              <a:rPr lang="it-IT" b="1" dirty="0" smtClean="0">
                <a:solidFill>
                  <a:srgbClr val="FF0000"/>
                </a:solidFill>
                <a:effectLst>
                  <a:outerShdw blurRad="38100" dist="38100" dir="2700000" algn="tl">
                    <a:srgbClr val="000000">
                      <a:alpha val="43137"/>
                    </a:srgbClr>
                  </a:outerShdw>
                </a:effectLst>
              </a:rPr>
              <a:t>rettificare</a:t>
            </a:r>
            <a:r>
              <a:rPr lang="it-IT" b="1" dirty="0" smtClean="0">
                <a:solidFill>
                  <a:schemeClr val="bg1"/>
                </a:solidFill>
                <a:effectLst>
                  <a:outerShdw blurRad="38100" dist="38100" dir="2700000" algn="tl">
                    <a:srgbClr val="000000">
                      <a:alpha val="43137"/>
                    </a:srgbClr>
                  </a:outerShdw>
                </a:effectLst>
              </a:rPr>
              <a:t> </a:t>
            </a:r>
            <a:r>
              <a:rPr lang="it-IT" b="1" dirty="0" smtClean="0">
                <a:solidFill>
                  <a:schemeClr val="tx1"/>
                </a:solidFill>
                <a:effectLst>
                  <a:outerShdw blurRad="38100" dist="38100" dir="2700000" algn="tl">
                    <a:srgbClr val="000000">
                      <a:alpha val="43137"/>
                    </a:srgbClr>
                  </a:outerShdw>
                </a:effectLst>
              </a:rPr>
              <a:t>il</a:t>
            </a:r>
            <a:r>
              <a:rPr lang="it-IT" b="1" dirty="0" smtClean="0">
                <a:solidFill>
                  <a:schemeClr val="bg1"/>
                </a:solidFill>
                <a:effectLst>
                  <a:outerShdw blurRad="38100" dist="38100" dir="2700000" algn="tl">
                    <a:srgbClr val="000000">
                      <a:alpha val="43137"/>
                    </a:srgbClr>
                  </a:outerShdw>
                </a:effectLst>
              </a:rPr>
              <a:t> </a:t>
            </a:r>
            <a:r>
              <a:rPr lang="it-IT" b="1" dirty="0" smtClean="0">
                <a:solidFill>
                  <a:srgbClr val="FF0000"/>
                </a:solidFill>
                <a:effectLst>
                  <a:outerShdw blurRad="38100" dist="38100" dir="2700000" algn="tl">
                    <a:srgbClr val="000000">
                      <a:alpha val="43137"/>
                    </a:srgbClr>
                  </a:outerShdw>
                </a:effectLst>
              </a:rPr>
              <a:t>Conto Economico </a:t>
            </a:r>
            <a:r>
              <a:rPr lang="it-IT" b="1" dirty="0" smtClean="0">
                <a:solidFill>
                  <a:schemeClr val="tx1"/>
                </a:solidFill>
                <a:effectLst>
                  <a:outerShdw blurRad="38100" dist="38100" dir="2700000" algn="tl">
                    <a:srgbClr val="000000">
                      <a:alpha val="43137"/>
                    </a:srgbClr>
                  </a:outerShdw>
                </a:effectLst>
              </a:rPr>
              <a:t>previsionale di tutte le componenti che non costituiscono delle reali uscite di cassa.</a:t>
            </a:r>
          </a:p>
        </p:txBody>
      </p:sp>
      <p:sp>
        <p:nvSpPr>
          <p:cNvPr id="13" name="Freccia in giù 12"/>
          <p:cNvSpPr/>
          <p:nvPr/>
        </p:nvSpPr>
        <p:spPr>
          <a:xfrm>
            <a:off x="2267744" y="2348880"/>
            <a:ext cx="432048" cy="1440160"/>
          </a:xfrm>
          <a:prstGeom prst="downArrow">
            <a:avLst/>
          </a:prstGeom>
          <a:solidFill>
            <a:schemeClr val="tx1">
              <a:lumMod val="75000"/>
            </a:schemeClr>
          </a:solidFill>
          <a:ln>
            <a:solidFill>
              <a:srgbClr val="FF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chemeClr val="bg1"/>
              </a:solidFill>
              <a:effectLst>
                <a:outerShdw blurRad="38100" dist="38100" dir="2700000" algn="tl">
                  <a:srgbClr val="000000">
                    <a:alpha val="43137"/>
                  </a:srgbClr>
                </a:outerShdw>
              </a:effectLst>
            </a:endParaRPr>
          </a:p>
        </p:txBody>
      </p:sp>
      <p:sp>
        <p:nvSpPr>
          <p:cNvPr id="16" name="CasellaDiTesto 15"/>
          <p:cNvSpPr txBox="1"/>
          <p:nvPr/>
        </p:nvSpPr>
        <p:spPr>
          <a:xfrm>
            <a:off x="3707904" y="2782669"/>
            <a:ext cx="4032448" cy="646331"/>
          </a:xfrm>
          <a:prstGeom prst="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b="1" dirty="0" smtClean="0">
                <a:solidFill>
                  <a:schemeClr val="tx1"/>
                </a:solidFill>
                <a:effectLst>
                  <a:outerShdw blurRad="38100" dist="38100" dir="2700000" algn="tl">
                    <a:srgbClr val="000000">
                      <a:alpha val="43137"/>
                    </a:srgbClr>
                  </a:outerShdw>
                </a:effectLst>
              </a:rPr>
              <a:t>Passaggio dalla metodologia di analisi per </a:t>
            </a:r>
            <a:r>
              <a:rPr lang="it-IT" b="1" u="sng" dirty="0" smtClean="0">
                <a:solidFill>
                  <a:srgbClr val="FF0000"/>
                </a:solidFill>
                <a:effectLst>
                  <a:outerShdw blurRad="38100" dist="38100" dir="2700000" algn="tl">
                    <a:srgbClr val="000000">
                      <a:alpha val="43137"/>
                    </a:srgbClr>
                  </a:outerShdw>
                </a:effectLst>
              </a:rPr>
              <a:t>competenza</a:t>
            </a:r>
            <a:r>
              <a:rPr lang="it-IT" b="1" dirty="0" smtClean="0">
                <a:solidFill>
                  <a:schemeClr val="bg1"/>
                </a:solidFill>
                <a:effectLst>
                  <a:outerShdw blurRad="38100" dist="38100" dir="2700000" algn="tl">
                    <a:srgbClr val="000000">
                      <a:alpha val="43137"/>
                    </a:srgbClr>
                  </a:outerShdw>
                </a:effectLst>
              </a:rPr>
              <a:t> </a:t>
            </a:r>
            <a:r>
              <a:rPr lang="it-IT" b="1" dirty="0" smtClean="0">
                <a:solidFill>
                  <a:schemeClr val="tx1"/>
                </a:solidFill>
                <a:effectLst>
                  <a:outerShdw blurRad="38100" dist="38100" dir="2700000" algn="tl">
                    <a:srgbClr val="000000">
                      <a:alpha val="43137"/>
                    </a:srgbClr>
                  </a:outerShdw>
                </a:effectLst>
              </a:rPr>
              <a:t>a quella per </a:t>
            </a:r>
            <a:r>
              <a:rPr lang="it-IT" b="1" u="sng" dirty="0" smtClean="0">
                <a:solidFill>
                  <a:srgbClr val="FF0000"/>
                </a:solidFill>
                <a:effectLst>
                  <a:outerShdw blurRad="38100" dist="38100" dir="2700000" algn="tl">
                    <a:srgbClr val="000000">
                      <a:alpha val="43137"/>
                    </a:srgbClr>
                  </a:outerShdw>
                </a:effectLst>
              </a:rPr>
              <a:t>cassa</a:t>
            </a:r>
            <a:endParaRPr lang="it-IT" b="1" u="sng" dirty="0">
              <a:solidFill>
                <a:srgbClr val="FF0000"/>
              </a:solidFill>
              <a:effectLst>
                <a:outerShdw blurRad="38100" dist="38100" dir="2700000" algn="tl">
                  <a:srgbClr val="000000">
                    <a:alpha val="43137"/>
                  </a:srgbClr>
                </a:outerShdw>
              </a:effectLst>
            </a:endParaRPr>
          </a:p>
        </p:txBody>
      </p:sp>
      <p:sp>
        <p:nvSpPr>
          <p:cNvPr id="18" name="Ovale 17"/>
          <p:cNvSpPr/>
          <p:nvPr/>
        </p:nvSpPr>
        <p:spPr>
          <a:xfrm>
            <a:off x="611560" y="4104312"/>
            <a:ext cx="3888432" cy="908864"/>
          </a:xfrm>
          <a:prstGeom prst="ellipse">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b="1" dirty="0" smtClean="0">
                <a:solidFill>
                  <a:srgbClr val="FF0000"/>
                </a:solidFill>
                <a:effectLst>
                  <a:outerShdw blurRad="38100" dist="38100" dir="2700000" algn="tl">
                    <a:srgbClr val="000000">
                      <a:alpha val="43137"/>
                    </a:srgbClr>
                  </a:outerShdw>
                </a:effectLst>
              </a:rPr>
              <a:t>Calcolo</a:t>
            </a:r>
            <a:r>
              <a:rPr lang="it-IT" b="1" dirty="0" smtClean="0">
                <a:solidFill>
                  <a:schemeClr val="bg1"/>
                </a:solidFill>
                <a:effectLst>
                  <a:outerShdw blurRad="38100" dist="38100" dir="2700000" algn="tl">
                    <a:srgbClr val="000000">
                      <a:alpha val="43137"/>
                    </a:srgbClr>
                  </a:outerShdw>
                </a:effectLst>
              </a:rPr>
              <a:t> </a:t>
            </a:r>
            <a:r>
              <a:rPr lang="it-IT" b="1" dirty="0" smtClean="0">
                <a:solidFill>
                  <a:schemeClr val="tx1"/>
                </a:solidFill>
                <a:effectLst>
                  <a:outerShdw blurRad="38100" dist="38100" dir="2700000" algn="tl">
                    <a:srgbClr val="000000">
                      <a:alpha val="43137"/>
                    </a:srgbClr>
                  </a:outerShdw>
                </a:effectLst>
              </a:rPr>
              <a:t>dei Flussi di cassa Operativi</a:t>
            </a:r>
          </a:p>
        </p:txBody>
      </p:sp>
      <p:sp>
        <p:nvSpPr>
          <p:cNvPr id="20" name="Ovale 19"/>
          <p:cNvSpPr/>
          <p:nvPr/>
        </p:nvSpPr>
        <p:spPr>
          <a:xfrm>
            <a:off x="4276195" y="5102069"/>
            <a:ext cx="3456384" cy="908864"/>
          </a:xfrm>
          <a:prstGeom prst="ellipse">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b="1" dirty="0" smtClean="0">
                <a:solidFill>
                  <a:srgbClr val="FF0000"/>
                </a:solidFill>
                <a:effectLst>
                  <a:outerShdw blurRad="38100" dist="38100" dir="2700000" algn="tl">
                    <a:srgbClr val="000000">
                      <a:alpha val="43137"/>
                    </a:srgbClr>
                  </a:outerShdw>
                </a:effectLst>
              </a:rPr>
              <a:t>Attualizzazione</a:t>
            </a:r>
            <a:r>
              <a:rPr lang="it-IT" b="1" dirty="0" smtClean="0">
                <a:solidFill>
                  <a:schemeClr val="bg1"/>
                </a:solidFill>
                <a:effectLst>
                  <a:outerShdw blurRad="38100" dist="38100" dir="2700000" algn="tl">
                    <a:srgbClr val="000000">
                      <a:alpha val="43137"/>
                    </a:srgbClr>
                  </a:outerShdw>
                </a:effectLst>
              </a:rPr>
              <a:t> </a:t>
            </a:r>
            <a:r>
              <a:rPr lang="it-IT" b="1" dirty="0" smtClean="0">
                <a:solidFill>
                  <a:schemeClr val="tx1"/>
                </a:solidFill>
                <a:effectLst>
                  <a:outerShdw blurRad="38100" dist="38100" dir="2700000" algn="tl">
                    <a:srgbClr val="000000">
                      <a:alpha val="43137"/>
                    </a:srgbClr>
                  </a:outerShdw>
                </a:effectLst>
              </a:rPr>
              <a:t>dei Flussi di cassa Operativi</a:t>
            </a:r>
          </a:p>
        </p:txBody>
      </p:sp>
      <p:sp>
        <p:nvSpPr>
          <p:cNvPr id="21" name="Freccia angolare in su 20"/>
          <p:cNvSpPr/>
          <p:nvPr/>
        </p:nvSpPr>
        <p:spPr>
          <a:xfrm rot="5400000">
            <a:off x="2537774" y="5139190"/>
            <a:ext cx="972108" cy="1224136"/>
          </a:xfrm>
          <a:prstGeom prst="bentUpArrow">
            <a:avLst/>
          </a:prstGeom>
          <a:solidFill>
            <a:schemeClr val="tx1">
              <a:lumMod val="75000"/>
            </a:schemeClr>
          </a:solidFill>
          <a:ln>
            <a:solidFill>
              <a:srgbClr val="FF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chemeClr val="bg1"/>
              </a:solidFill>
              <a:effectLst>
                <a:outerShdw blurRad="38100" dist="38100" dir="2700000" algn="tl">
                  <a:srgbClr val="000000">
                    <a:alpha val="43137"/>
                  </a:srgbClr>
                </a:outerShdw>
              </a:effectLst>
            </a:endParaRPr>
          </a:p>
        </p:txBody>
      </p:sp>
      <p:sp>
        <p:nvSpPr>
          <p:cNvPr id="9"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Rendiconto dei flussi di cassa</a:t>
            </a:r>
            <a:endParaRPr lang="it-IT" sz="2400" b="1" i="1" dirty="0">
              <a:latin typeface="Times New Roman" pitchFamily="18" charset="0"/>
              <a:cs typeface="Times New Roman" pitchFamily="18" charset="0"/>
            </a:endParaRPr>
          </a:p>
        </p:txBody>
      </p:sp>
      <p:sp>
        <p:nvSpPr>
          <p:cNvPr id="2" name="Ovale 1"/>
          <p:cNvSpPr/>
          <p:nvPr/>
        </p:nvSpPr>
        <p:spPr>
          <a:xfrm>
            <a:off x="4788024" y="4243472"/>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smtClean="0">
                <a:solidFill>
                  <a:schemeClr val="tx1"/>
                </a:solidFill>
                <a:effectLst>
                  <a:outerShdw blurRad="38100" dist="38100" dir="2700000" algn="tl">
                    <a:srgbClr val="000000">
                      <a:alpha val="43137"/>
                    </a:srgbClr>
                  </a:outerShdw>
                </a:effectLst>
              </a:rPr>
              <a:t>1</a:t>
            </a:r>
            <a:endParaRPr lang="it-IT" sz="3200" b="1" dirty="0">
              <a:solidFill>
                <a:schemeClr val="tx1"/>
              </a:solidFill>
              <a:effectLst>
                <a:outerShdw blurRad="38100" dist="38100" dir="2700000" algn="tl">
                  <a:srgbClr val="000000">
                    <a:alpha val="43137"/>
                  </a:srgbClr>
                </a:outerShdw>
              </a:effectLst>
            </a:endParaRPr>
          </a:p>
        </p:txBody>
      </p:sp>
      <p:sp>
        <p:nvSpPr>
          <p:cNvPr id="11" name="Ovale 10"/>
          <p:cNvSpPr/>
          <p:nvPr/>
        </p:nvSpPr>
        <p:spPr>
          <a:xfrm>
            <a:off x="7956376" y="5279661"/>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a:solidFill>
                  <a:schemeClr val="tx1"/>
                </a:solidFill>
                <a:effectLst>
                  <a:outerShdw blurRad="38100" dist="38100" dir="2700000" algn="tl">
                    <a:srgbClr val="000000">
                      <a:alpha val="43137"/>
                    </a:srgbClr>
                  </a:outerShdw>
                </a:effectLst>
              </a:rPr>
              <a:t>2</a:t>
            </a:r>
          </a:p>
        </p:txBody>
      </p:sp>
    </p:spTree>
    <p:extLst>
      <p:ext uri="{BB962C8B-B14F-4D97-AF65-F5344CB8AC3E}">
        <p14:creationId xmlns="" xmlns:p14="http://schemas.microsoft.com/office/powerpoint/2010/main" val="308348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par>
                          <p:cTn id="21" fill="hold">
                            <p:stCondLst>
                              <p:cond delay="3500"/>
                            </p:stCondLst>
                            <p:childTnLst>
                              <p:par>
                                <p:cTn id="22" presetID="55"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childTnLst>
                          </p:cTn>
                        </p:par>
                        <p:par>
                          <p:cTn id="27" fill="hold">
                            <p:stCondLst>
                              <p:cond delay="4500"/>
                            </p:stCondLst>
                            <p:childTnLst>
                              <p:par>
                                <p:cTn id="28" presetID="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0" grpId="0" animBg="1"/>
      <p:bldP spid="21" grpId="0" animBg="1"/>
      <p:bldP spid="9" grpId="0"/>
      <p:bldP spid="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42"/>
          <p:cNvSpPr>
            <a:spLocks noChangeArrowheads="1"/>
          </p:cNvSpPr>
          <p:nvPr/>
        </p:nvSpPr>
        <p:spPr bwMode="auto">
          <a:xfrm>
            <a:off x="1680658" y="3605019"/>
            <a:ext cx="5357850" cy="1428760"/>
          </a:xfrm>
          <a:prstGeom prst="cube">
            <a:avLst>
              <a:gd name="adj" fmla="val 50269"/>
            </a:avLst>
          </a:prstGeom>
          <a:solidFill>
            <a:srgbClr val="00B0F0"/>
          </a:solidFill>
          <a:ln w="12700">
            <a:solidFill>
              <a:schemeClr val="tx1"/>
            </a:solidFill>
            <a:miter lim="800000"/>
            <a:headEnd/>
            <a:tailEnd/>
          </a:ln>
          <a:effectLst/>
        </p:spPr>
        <p:txBody>
          <a:bodyPr wrap="none" anchor="ctr"/>
          <a:lstStyle/>
          <a:p>
            <a:pPr algn="ctr"/>
            <a:r>
              <a:rPr lang="it-IT" b="1" dirty="0" smtClean="0">
                <a:solidFill>
                  <a:schemeClr val="bg1"/>
                </a:solidFill>
                <a:effectLst>
                  <a:outerShdw blurRad="38100" dist="38100" dir="2700000" algn="tl">
                    <a:srgbClr val="000000">
                      <a:alpha val="43137"/>
                    </a:srgbClr>
                  </a:outerShdw>
                </a:effectLst>
              </a:rPr>
              <a:t>Free Cash Flow</a:t>
            </a:r>
            <a:endParaRPr lang="it-IT" b="1" dirty="0">
              <a:solidFill>
                <a:schemeClr val="bg1"/>
              </a:solidFill>
              <a:effectLst>
                <a:outerShdw blurRad="38100" dist="38100" dir="2700000" algn="tl">
                  <a:srgbClr val="000000">
                    <a:alpha val="43137"/>
                  </a:srgbClr>
                </a:outerShdw>
              </a:effectLst>
            </a:endParaRPr>
          </a:p>
        </p:txBody>
      </p:sp>
      <p:sp>
        <p:nvSpPr>
          <p:cNvPr id="44" name="AutoShape 42"/>
          <p:cNvSpPr>
            <a:spLocks noChangeArrowheads="1"/>
          </p:cNvSpPr>
          <p:nvPr/>
        </p:nvSpPr>
        <p:spPr bwMode="auto">
          <a:xfrm>
            <a:off x="1680658" y="2964966"/>
            <a:ext cx="5357850" cy="1428760"/>
          </a:xfrm>
          <a:prstGeom prst="cube">
            <a:avLst>
              <a:gd name="adj" fmla="val 50269"/>
            </a:avLst>
          </a:prstGeom>
          <a:solidFill>
            <a:srgbClr val="FF0000"/>
          </a:solidFill>
          <a:ln w="12700">
            <a:solidFill>
              <a:schemeClr val="tx1"/>
            </a:solidFill>
            <a:miter lim="800000"/>
            <a:headEnd/>
            <a:tailEnd/>
          </a:ln>
          <a:effectLst/>
        </p:spPr>
        <p:txBody>
          <a:bodyPr wrap="none" anchor="ctr"/>
          <a:lstStyle/>
          <a:p>
            <a:pPr algn="ctr"/>
            <a:r>
              <a:rPr lang="it-IT" b="1" dirty="0" smtClean="0">
                <a:solidFill>
                  <a:schemeClr val="bg1"/>
                </a:solidFill>
                <a:effectLst>
                  <a:outerShdw blurRad="38100" dist="38100" dir="2700000" algn="tl">
                    <a:srgbClr val="000000">
                      <a:alpha val="43137"/>
                    </a:srgbClr>
                  </a:outerShdw>
                </a:effectLst>
              </a:rPr>
              <a:t>Rettifiche per investimenti/disinvestimenti</a:t>
            </a:r>
            <a:endParaRPr lang="it-IT" b="1" dirty="0">
              <a:solidFill>
                <a:schemeClr val="bg1"/>
              </a:solidFill>
              <a:effectLst>
                <a:outerShdw blurRad="38100" dist="38100" dir="2700000" algn="tl">
                  <a:srgbClr val="000000">
                    <a:alpha val="43137"/>
                  </a:srgbClr>
                </a:outerShdw>
              </a:effectLst>
            </a:endParaRPr>
          </a:p>
        </p:txBody>
      </p:sp>
      <p:sp>
        <p:nvSpPr>
          <p:cNvPr id="45" name="AutoShape 42"/>
          <p:cNvSpPr>
            <a:spLocks noChangeArrowheads="1"/>
          </p:cNvSpPr>
          <p:nvPr/>
        </p:nvSpPr>
        <p:spPr bwMode="auto">
          <a:xfrm>
            <a:off x="1680658" y="2250586"/>
            <a:ext cx="5357850" cy="1428760"/>
          </a:xfrm>
          <a:prstGeom prst="cube">
            <a:avLst>
              <a:gd name="adj" fmla="val 50269"/>
            </a:avLst>
          </a:prstGeom>
          <a:solidFill>
            <a:srgbClr val="FF0000"/>
          </a:solidFill>
          <a:ln w="12700">
            <a:solidFill>
              <a:schemeClr val="tx1"/>
            </a:solidFill>
            <a:miter lim="800000"/>
            <a:headEnd/>
            <a:tailEnd/>
          </a:ln>
          <a:effectLst/>
        </p:spPr>
        <p:txBody>
          <a:bodyPr wrap="none" anchor="ctr"/>
          <a:lstStyle/>
          <a:p>
            <a:pPr algn="ctr"/>
            <a:r>
              <a:rPr lang="it-IT" b="1" dirty="0" smtClean="0">
                <a:solidFill>
                  <a:schemeClr val="bg1"/>
                </a:solidFill>
                <a:effectLst>
                  <a:outerShdw blurRad="38100" dist="38100" dir="2700000" algn="tl">
                    <a:srgbClr val="000000">
                      <a:alpha val="43137"/>
                    </a:srgbClr>
                  </a:outerShdw>
                </a:effectLst>
              </a:rPr>
              <a:t>Variazione Capitale Circolante Netto</a:t>
            </a:r>
            <a:endParaRPr lang="it-IT" b="1" dirty="0">
              <a:solidFill>
                <a:schemeClr val="bg1"/>
              </a:solidFill>
              <a:effectLst>
                <a:outerShdw blurRad="38100" dist="38100" dir="2700000" algn="tl">
                  <a:srgbClr val="000000">
                    <a:alpha val="43137"/>
                  </a:srgbClr>
                </a:outerShdw>
              </a:effectLst>
            </a:endParaRPr>
          </a:p>
        </p:txBody>
      </p:sp>
      <p:sp>
        <p:nvSpPr>
          <p:cNvPr id="46" name="AutoShape 42"/>
          <p:cNvSpPr>
            <a:spLocks noChangeArrowheads="1"/>
          </p:cNvSpPr>
          <p:nvPr/>
        </p:nvSpPr>
        <p:spPr bwMode="auto">
          <a:xfrm>
            <a:off x="1680658" y="1536206"/>
            <a:ext cx="5357850" cy="1428760"/>
          </a:xfrm>
          <a:prstGeom prst="cube">
            <a:avLst>
              <a:gd name="adj" fmla="val 50269"/>
            </a:avLst>
          </a:prstGeom>
          <a:solidFill>
            <a:srgbClr val="FF0000"/>
          </a:solidFill>
          <a:ln w="12700">
            <a:solidFill>
              <a:schemeClr val="tx1"/>
            </a:solidFill>
            <a:miter lim="800000"/>
            <a:headEnd/>
            <a:tailEnd/>
          </a:ln>
          <a:effectLst/>
        </p:spPr>
        <p:txBody>
          <a:bodyPr wrap="none" anchor="ctr"/>
          <a:lstStyle/>
          <a:p>
            <a:pPr algn="ctr"/>
            <a:r>
              <a:rPr lang="it-IT" b="1" dirty="0" smtClean="0">
                <a:solidFill>
                  <a:schemeClr val="bg1"/>
                </a:solidFill>
                <a:effectLst>
                  <a:outerShdw blurRad="38100" dist="38100" dir="2700000" algn="tl">
                    <a:srgbClr val="000000">
                      <a:alpha val="43137"/>
                    </a:srgbClr>
                  </a:outerShdw>
                </a:effectLst>
              </a:rPr>
              <a:t>Rettifiche componenti non monetarie</a:t>
            </a:r>
            <a:endParaRPr lang="it-IT" b="1" dirty="0">
              <a:solidFill>
                <a:schemeClr val="bg1"/>
              </a:solidFill>
              <a:effectLst>
                <a:outerShdw blurRad="38100" dist="38100" dir="2700000" algn="tl">
                  <a:srgbClr val="000000">
                    <a:alpha val="43137"/>
                  </a:srgbClr>
                </a:outerShdw>
              </a:effectLst>
            </a:endParaRPr>
          </a:p>
        </p:txBody>
      </p:sp>
      <p:sp>
        <p:nvSpPr>
          <p:cNvPr id="21" name="AutoShape 42"/>
          <p:cNvSpPr>
            <a:spLocks noChangeArrowheads="1"/>
          </p:cNvSpPr>
          <p:nvPr/>
        </p:nvSpPr>
        <p:spPr bwMode="auto">
          <a:xfrm>
            <a:off x="1680658" y="821826"/>
            <a:ext cx="5357850" cy="1428760"/>
          </a:xfrm>
          <a:prstGeom prst="cube">
            <a:avLst>
              <a:gd name="adj" fmla="val 50269"/>
            </a:avLst>
          </a:prstGeom>
          <a:solidFill>
            <a:srgbClr val="00B050"/>
          </a:solidFill>
          <a:ln w="0">
            <a:solidFill>
              <a:schemeClr val="tx1"/>
            </a:solidFill>
            <a:miter lim="800000"/>
            <a:headEnd/>
            <a:tailEnd/>
          </a:ln>
          <a:effectLst/>
        </p:spPr>
        <p:txBody>
          <a:bodyPr wrap="none" anchor="ctr"/>
          <a:lstStyle/>
          <a:p>
            <a:pPr algn="ctr"/>
            <a:r>
              <a:rPr lang="it-IT" b="1" dirty="0" smtClean="0">
                <a:solidFill>
                  <a:schemeClr val="bg1"/>
                </a:solidFill>
                <a:effectLst>
                  <a:outerShdw blurRad="38100" dist="38100" dir="2700000" algn="tl">
                    <a:srgbClr val="000000">
                      <a:alpha val="43137"/>
                    </a:srgbClr>
                  </a:outerShdw>
                </a:effectLst>
              </a:rPr>
              <a:t>Reddito Netto</a:t>
            </a:r>
            <a:endParaRPr lang="it-IT" b="1" dirty="0">
              <a:solidFill>
                <a:schemeClr val="bg1"/>
              </a:solidFill>
              <a:effectLst>
                <a:outerShdw blurRad="38100" dist="38100" dir="2700000" algn="tl">
                  <a:srgbClr val="000000">
                    <a:alpha val="43137"/>
                  </a:srgbClr>
                </a:outerShdw>
              </a:effectLst>
            </a:endParaRPr>
          </a:p>
        </p:txBody>
      </p:sp>
      <p:sp>
        <p:nvSpPr>
          <p:cNvPr id="20" name="Ovale 19"/>
          <p:cNvSpPr/>
          <p:nvPr/>
        </p:nvSpPr>
        <p:spPr>
          <a:xfrm>
            <a:off x="8090683" y="11588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smtClean="0">
                <a:solidFill>
                  <a:schemeClr val="tx1"/>
                </a:solidFill>
                <a:effectLst>
                  <a:outerShdw blurRad="38100" dist="38100" dir="2700000" algn="tl">
                    <a:srgbClr val="000000">
                      <a:alpha val="43137"/>
                    </a:srgbClr>
                  </a:outerShdw>
                </a:effectLst>
              </a:rPr>
              <a:t>1</a:t>
            </a:r>
            <a:endParaRPr lang="it-IT" sz="3200" b="1" dirty="0">
              <a:solidFill>
                <a:schemeClr val="tx1"/>
              </a:solidFill>
              <a:effectLst>
                <a:outerShdw blurRad="38100" dist="38100" dir="2700000" algn="tl">
                  <a:srgbClr val="000000">
                    <a:alpha val="43137"/>
                  </a:srgbClr>
                </a:outerShdw>
              </a:effectLst>
            </a:endParaRPr>
          </a:p>
        </p:txBody>
      </p:sp>
      <p:sp>
        <p:nvSpPr>
          <p:cNvPr id="22"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Rendiconto dei flussi di cassa </a:t>
            </a:r>
            <a:endParaRPr lang="it-IT" sz="1400" b="1" i="1" dirty="0">
              <a:latin typeface="Times New Roman" pitchFamily="18" charset="0"/>
              <a:cs typeface="Times New Roman" pitchFamily="18" charset="0"/>
            </a:endParaRPr>
          </a:p>
        </p:txBody>
      </p:sp>
      <p:sp>
        <p:nvSpPr>
          <p:cNvPr id="23" name="CasellaDiTesto 22"/>
          <p:cNvSpPr txBox="1"/>
          <p:nvPr/>
        </p:nvSpPr>
        <p:spPr>
          <a:xfrm>
            <a:off x="375606" y="5301208"/>
            <a:ext cx="8497639" cy="923330"/>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Il Free Cash Flow rappresenta il saldo di cassa delle entrate ed uscite monetarie derivanti dalla gestione operativa dell’azienda. </a:t>
            </a:r>
          </a:p>
          <a:p>
            <a:pPr algn="just"/>
            <a:endParaRPr lang="it-IT" b="1"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6029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21" grpId="0" animBg="1"/>
      <p:bldP spid="20"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Rendiconto dei flussi di cassa</a:t>
            </a:r>
            <a:endParaRPr lang="it-IT" sz="2400" b="1" i="1" dirty="0">
              <a:latin typeface="Times New Roman" pitchFamily="18" charset="0"/>
              <a:cs typeface="Times New Roman" pitchFamily="18" charset="0"/>
            </a:endParaRPr>
          </a:p>
        </p:txBody>
      </p:sp>
      <p:graphicFrame>
        <p:nvGraphicFramePr>
          <p:cNvPr id="2" name="Tabella 1"/>
          <p:cNvGraphicFramePr>
            <a:graphicFrameLocks noGrp="1"/>
          </p:cNvGraphicFramePr>
          <p:nvPr>
            <p:extLst>
              <p:ext uri="{D42A27DB-BD31-4B8C-83A1-F6EECF244321}">
                <p14:modId xmlns="" xmlns:p14="http://schemas.microsoft.com/office/powerpoint/2010/main" val="24787161"/>
              </p:ext>
            </p:extLst>
          </p:nvPr>
        </p:nvGraphicFramePr>
        <p:xfrm>
          <a:off x="467544" y="764704"/>
          <a:ext cx="8136903" cy="5688638"/>
        </p:xfrm>
        <a:graphic>
          <a:graphicData uri="http://schemas.openxmlformats.org/drawingml/2006/table">
            <a:tbl>
              <a:tblPr/>
              <a:tblGrid>
                <a:gridCol w="5499735"/>
                <a:gridCol w="1217155"/>
                <a:gridCol w="1420013"/>
              </a:tblGrid>
              <a:tr h="168806">
                <a:tc>
                  <a:txBody>
                    <a:bodyPr/>
                    <a:lstStyle/>
                    <a:p>
                      <a:pPr algn="ctr" fontAlgn="ctr"/>
                      <a:r>
                        <a:rPr lang="it-IT" sz="700" b="1" i="0" u="none" strike="noStrike" dirty="0">
                          <a:solidFill>
                            <a:srgbClr val="000000"/>
                          </a:solidFill>
                          <a:effectLst/>
                          <a:latin typeface="Times New Roman"/>
                        </a:rPr>
                        <a:t>Valori espressi in euro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900" b="1" i="0" u="none" strike="noStrike">
                          <a:solidFill>
                            <a:srgbClr val="000000"/>
                          </a:solidFill>
                          <a:effectLst/>
                          <a:latin typeface="Times New Roman"/>
                        </a:rPr>
                        <a:t>Anno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900" b="1" i="0" u="none" strike="noStrike">
                          <a:solidFill>
                            <a:srgbClr val="000000"/>
                          </a:solidFill>
                          <a:effectLst/>
                          <a:latin typeface="Times New Roman"/>
                        </a:rPr>
                        <a:t>31/12/2012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6419">
                <a:tc>
                  <a:txBody>
                    <a:bodyPr/>
                    <a:lstStyle/>
                    <a:p>
                      <a:pPr algn="l" fontAlgn="b"/>
                      <a:endParaRPr lang="it-IT" sz="9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0000"/>
                          </a:solidFill>
                          <a:effectLst/>
                          <a:latin typeface="Times New Roman"/>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it-IT" sz="900" b="1" i="0" u="none" strike="noStrike">
                          <a:solidFill>
                            <a:srgbClr val="FFFFFF"/>
                          </a:solidFill>
                          <a:effectLst/>
                          <a:latin typeface="Times New Roman"/>
                        </a:rPr>
                        <a:t>                1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6419">
                <a:tc>
                  <a:txBody>
                    <a:bodyPr/>
                    <a:lstStyle/>
                    <a:p>
                      <a:pPr algn="l" fontAlgn="ctr"/>
                      <a:r>
                        <a:rPr lang="it-IT" sz="1200" b="1" i="0" u="none" strike="noStrike" dirty="0">
                          <a:solidFill>
                            <a:srgbClr val="000000"/>
                          </a:solidFill>
                          <a:effectLst/>
                          <a:latin typeface="Times New Roman"/>
                        </a:rPr>
                        <a:t>REDDITO NETTO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it-IT" sz="900" b="0" i="0" u="none" strike="noStrike">
                        <a:solidFill>
                          <a:srgbClr val="FFFFFF"/>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419">
                <a:tc>
                  <a:txBody>
                    <a:bodyPr/>
                    <a:lstStyle/>
                    <a:p>
                      <a:pPr algn="l" fontAlgn="ctr"/>
                      <a:r>
                        <a:rPr lang="it-IT" sz="1200" b="1" i="0" u="none" strike="noStrike" dirty="0">
                          <a:solidFill>
                            <a:srgbClr val="000000"/>
                          </a:solidFill>
                          <a:effectLst/>
                          <a:latin typeface="Times New Roman"/>
                        </a:rPr>
                        <a:t>Ammortamenti Materiali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Ammortamenti Immateriali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Accantonamenti ai </a:t>
                      </a:r>
                      <a:r>
                        <a:rPr lang="it-IT" sz="1200" b="1" i="0" u="none" strike="noStrike" dirty="0" err="1">
                          <a:solidFill>
                            <a:srgbClr val="000000"/>
                          </a:solidFill>
                          <a:effectLst/>
                          <a:latin typeface="Times New Roman"/>
                        </a:rPr>
                        <a:t>F.di</a:t>
                      </a:r>
                      <a:r>
                        <a:rPr lang="it-IT" sz="1200" b="1" i="0" u="none" strike="noStrike" dirty="0">
                          <a:solidFill>
                            <a:srgbClr val="000000"/>
                          </a:solidFill>
                          <a:effectLst/>
                          <a:latin typeface="Times New Roman"/>
                        </a:rPr>
                        <a:t> Operativi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a:solidFill>
                            <a:srgbClr val="000000"/>
                          </a:solidFill>
                          <a:effectLst/>
                          <a:latin typeface="Times New Roman"/>
                        </a:rPr>
                        <a:t>Interessi figurativi su crediti clienti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Interessi figurativi su stock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Interessi figurativi su debito fornitori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419">
                <a:tc>
                  <a:txBody>
                    <a:bodyPr/>
                    <a:lstStyle/>
                    <a:p>
                      <a:pPr algn="l" fontAlgn="ctr"/>
                      <a:r>
                        <a:rPr lang="it-IT" sz="1200" b="1" i="0" u="none" strike="noStrike" dirty="0">
                          <a:solidFill>
                            <a:srgbClr val="000000"/>
                          </a:solidFill>
                          <a:effectLst/>
                          <a:latin typeface="Times New Roman"/>
                        </a:rPr>
                        <a:t>Plusvalenze da alienazione cespiti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Minusvalenze da alienazione cespiti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419">
                <a:tc>
                  <a:txBody>
                    <a:bodyPr/>
                    <a:lstStyle/>
                    <a:p>
                      <a:pPr algn="l" fontAlgn="ctr"/>
                      <a:r>
                        <a:rPr lang="it-IT" sz="1200" b="1" i="0" u="none" strike="noStrike" dirty="0">
                          <a:solidFill>
                            <a:srgbClr val="000000"/>
                          </a:solidFill>
                          <a:effectLst/>
                          <a:latin typeface="Times New Roman"/>
                        </a:rPr>
                        <a:t>Rettifiche per componenti di reddito non finanziarie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419">
                <a:tc>
                  <a:txBody>
                    <a:bodyPr/>
                    <a:lstStyle/>
                    <a:p>
                      <a:pPr algn="l" fontAlgn="ctr"/>
                      <a:r>
                        <a:rPr lang="it-IT" sz="1200" b="1" i="0" u="none" strike="noStrike" dirty="0">
                          <a:solidFill>
                            <a:srgbClr val="000000"/>
                          </a:solidFill>
                          <a:effectLst/>
                          <a:latin typeface="Times New Roman"/>
                        </a:rPr>
                        <a:t>Incremento crediti vs. clienti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Incremento debiti vs. fornitori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Incremento rimanenze prodotti finiti e semilavorati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Incremento rimanenze materie prime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419">
                <a:tc>
                  <a:txBody>
                    <a:bodyPr/>
                    <a:lstStyle/>
                    <a:p>
                      <a:pPr algn="l" fontAlgn="ctr"/>
                      <a:r>
                        <a:rPr lang="it-IT" sz="1200" b="1" i="0" u="none" strike="noStrike">
                          <a:solidFill>
                            <a:srgbClr val="000000"/>
                          </a:solidFill>
                          <a:effectLst/>
                          <a:latin typeface="Times New Roman"/>
                        </a:rPr>
                        <a:t>Rettifiche per variazione CCN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419">
                <a:tc>
                  <a:txBody>
                    <a:bodyPr/>
                    <a:lstStyle/>
                    <a:p>
                      <a:pPr algn="l" fontAlgn="ctr"/>
                      <a:r>
                        <a:rPr lang="it-IT" sz="1200" b="1" i="0" u="none" strike="noStrike" dirty="0">
                          <a:solidFill>
                            <a:srgbClr val="000000"/>
                          </a:solidFill>
                          <a:effectLst/>
                          <a:latin typeface="Times New Roman"/>
                        </a:rPr>
                        <a:t>Investimento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l" fontAlgn="ctr"/>
                      <a:r>
                        <a:rPr lang="it-IT" sz="8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a:solidFill>
                            <a:srgbClr val="000000"/>
                          </a:solidFill>
                          <a:effectLst/>
                          <a:latin typeface="Times New Roman"/>
                        </a:rPr>
                        <a:t>Incasso da cessione investimento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ctr"/>
                      <a:r>
                        <a:rPr lang="it-IT" sz="1200" b="1" i="0" u="none" strike="noStrike" dirty="0">
                          <a:solidFill>
                            <a:srgbClr val="000000"/>
                          </a:solidFill>
                          <a:effectLst/>
                          <a:latin typeface="Times New Roman"/>
                        </a:rPr>
                        <a:t>Rimborso IVA del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100">
                <a:tc>
                  <a:txBody>
                    <a:bodyPr/>
                    <a:lstStyle/>
                    <a:p>
                      <a:pPr algn="l" fontAlgn="ctr"/>
                      <a:r>
                        <a:rPr lang="it-IT" sz="1200" b="1" i="0" u="none" strike="noStrike" dirty="0">
                          <a:solidFill>
                            <a:srgbClr val="000000"/>
                          </a:solidFill>
                          <a:effectLst/>
                          <a:latin typeface="Times New Roman"/>
                        </a:rPr>
                        <a:t>Flusso monetario per acquisto e alienazione investimento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l" fontAlgn="b"/>
                      <a:endParaRPr lang="it-IT" sz="9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r h="186419">
                <a:tc>
                  <a:txBody>
                    <a:bodyPr/>
                    <a:lstStyle/>
                    <a:p>
                      <a:pPr algn="l" fontAlgn="b"/>
                      <a:endParaRPr lang="it-IT" sz="12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419">
                <a:tc>
                  <a:txBody>
                    <a:bodyPr/>
                    <a:lstStyle/>
                    <a:p>
                      <a:pPr algn="l" fontAlgn="ctr"/>
                      <a:r>
                        <a:rPr lang="it-IT" sz="1200" b="1" i="0" u="none" strike="noStrike" dirty="0">
                          <a:solidFill>
                            <a:srgbClr val="FF0000"/>
                          </a:solidFill>
                          <a:effectLst/>
                          <a:latin typeface="Times New Roman"/>
                        </a:rPr>
                        <a:t>FLUSSO DI CASSA OPERATIVO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l" fontAlgn="ctr"/>
                      <a:r>
                        <a:rPr lang="it-IT" sz="800" b="1" i="0" u="none" strike="noStrike">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c>
                  <a:txBody>
                    <a:bodyPr/>
                    <a:lstStyle/>
                    <a:p>
                      <a:pPr algn="l" fontAlgn="ctr"/>
                      <a:r>
                        <a:rPr lang="it-IT" sz="800" b="1" i="0" u="none" strike="noStrike" dirty="0">
                          <a:solidFill>
                            <a:srgbClr val="000000"/>
                          </a:solidFill>
                          <a:effectLst/>
                          <a:latin typeface="Arial"/>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C0C0C0"/>
                      </a:fgClr>
                      <a:bgClr>
                        <a:srgbClr val="FFFFFF"/>
                      </a:bgClr>
                    </a:pattFill>
                  </a:tcPr>
                </a:tc>
              </a:tr>
            </a:tbl>
          </a:graphicData>
        </a:graphic>
      </p:graphicFrame>
      <p:sp>
        <p:nvSpPr>
          <p:cNvPr id="9" name="Ovale 8"/>
          <p:cNvSpPr/>
          <p:nvPr/>
        </p:nvSpPr>
        <p:spPr>
          <a:xfrm>
            <a:off x="8090683" y="6700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smtClean="0">
                <a:solidFill>
                  <a:schemeClr val="tx1"/>
                </a:solidFill>
                <a:effectLst>
                  <a:outerShdw blurRad="38100" dist="38100" dir="2700000" algn="tl">
                    <a:srgbClr val="000000">
                      <a:alpha val="43137"/>
                    </a:srgbClr>
                  </a:outerShdw>
                </a:effectLst>
              </a:rPr>
              <a:t>1</a:t>
            </a:r>
            <a:endParaRPr lang="it-IT"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510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p:cNvSpPr/>
          <p:nvPr/>
        </p:nvSpPr>
        <p:spPr>
          <a:xfrm>
            <a:off x="8090683" y="11588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smtClean="0">
                <a:solidFill>
                  <a:schemeClr val="tx1"/>
                </a:solidFill>
                <a:effectLst>
                  <a:outerShdw blurRad="38100" dist="38100" dir="2700000" algn="tl">
                    <a:srgbClr val="000000">
                      <a:alpha val="43137"/>
                    </a:srgbClr>
                  </a:outerShdw>
                </a:effectLst>
              </a:rPr>
              <a:t>1</a:t>
            </a:r>
            <a:endParaRPr lang="it-IT" sz="3200" b="1" dirty="0">
              <a:solidFill>
                <a:schemeClr val="tx1"/>
              </a:solidFill>
              <a:effectLst>
                <a:outerShdw blurRad="38100" dist="38100" dir="2700000" algn="tl">
                  <a:srgbClr val="000000">
                    <a:alpha val="43137"/>
                  </a:srgbClr>
                </a:outerShdw>
              </a:effectLst>
            </a:endParaRPr>
          </a:p>
        </p:txBody>
      </p:sp>
      <p:sp>
        <p:nvSpPr>
          <p:cNvPr id="22"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Rendiconto dei flussi di cassa</a:t>
            </a:r>
            <a:endParaRPr lang="it-IT" sz="1400" b="1" i="1" dirty="0">
              <a:latin typeface="Times New Roman" pitchFamily="18" charset="0"/>
              <a:cs typeface="Times New Roman" pitchFamily="18" charset="0"/>
            </a:endParaRPr>
          </a:p>
        </p:txBody>
      </p:sp>
      <p:pic>
        <p:nvPicPr>
          <p:cNvPr id="10" name="Picture 28" descr="http://www.comune.catania.it/il_comune/organizzazione/uffici_comunali/direzioni/mobility-manager/attivit/allegati/omino_strategie_225x225.jpg"/>
          <p:cNvPicPr>
            <a:picLocks noChangeAspect="1" noChangeArrowheads="1"/>
          </p:cNvPicPr>
          <p:nvPr/>
        </p:nvPicPr>
        <p:blipFill>
          <a:blip r:embed="rId2" cstate="print"/>
          <a:srcRect/>
          <a:stretch>
            <a:fillRect/>
          </a:stretch>
        </p:blipFill>
        <p:spPr bwMode="auto">
          <a:xfrm>
            <a:off x="44036" y="1700369"/>
            <a:ext cx="1484246" cy="1484247"/>
          </a:xfrm>
          <a:prstGeom prst="rect">
            <a:avLst/>
          </a:prstGeom>
          <a:noFill/>
          <a:ln w="9525">
            <a:noFill/>
            <a:miter lim="800000"/>
            <a:headEnd/>
            <a:tailEnd/>
          </a:ln>
        </p:spPr>
      </p:pic>
      <p:sp>
        <p:nvSpPr>
          <p:cNvPr id="11" name="Fumetto 4 10"/>
          <p:cNvSpPr/>
          <p:nvPr/>
        </p:nvSpPr>
        <p:spPr>
          <a:xfrm>
            <a:off x="504878" y="577850"/>
            <a:ext cx="2046807" cy="1225600"/>
          </a:xfrm>
          <a:prstGeom prst="cloudCallout">
            <a:avLst>
              <a:gd name="adj1" fmla="val -16916"/>
              <a:gd name="adj2" fmla="val 84797"/>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1400" b="1" dirty="0" smtClean="0">
                <a:effectLst>
                  <a:outerShdw blurRad="38100" dist="38100" dir="2700000" algn="tl">
                    <a:srgbClr val="000000">
                      <a:alpha val="43137"/>
                    </a:srgbClr>
                  </a:outerShdw>
                </a:effectLst>
              </a:rPr>
              <a:t>Quali variazioni non ho considerato ?</a:t>
            </a:r>
            <a:endParaRPr lang="it-IT" sz="1400" b="1" dirty="0">
              <a:effectLst>
                <a:outerShdw blurRad="38100" dist="38100" dir="2700000" algn="tl">
                  <a:srgbClr val="000000">
                    <a:alpha val="43137"/>
                  </a:srgbClr>
                </a:outerShdw>
              </a:effectLst>
            </a:endParaRPr>
          </a:p>
        </p:txBody>
      </p:sp>
      <p:graphicFrame>
        <p:nvGraphicFramePr>
          <p:cNvPr id="3" name="Diagramma 2"/>
          <p:cNvGraphicFramePr/>
          <p:nvPr>
            <p:extLst>
              <p:ext uri="{D42A27DB-BD31-4B8C-83A1-F6EECF244321}">
                <p14:modId xmlns="" xmlns:p14="http://schemas.microsoft.com/office/powerpoint/2010/main" val="1452146301"/>
              </p:ext>
            </p:extLst>
          </p:nvPr>
        </p:nvGraphicFramePr>
        <p:xfrm>
          <a:off x="2779285"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asellaDiTesto 13"/>
          <p:cNvSpPr txBox="1"/>
          <p:nvPr/>
        </p:nvSpPr>
        <p:spPr>
          <a:xfrm>
            <a:off x="2771800" y="901405"/>
            <a:ext cx="6110971" cy="646331"/>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Nel rendiconto dei flussi di cassa presentato mancano le seguenti variazioni:</a:t>
            </a:r>
            <a:endParaRPr lang="it-IT" b="1"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3623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8"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amond(in)">
                                      <p:cBhvr>
                                        <p:cTn id="14" dur="1000"/>
                                        <p:tgtEl>
                                          <p:spTgt spid="14"/>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3" grpId="0">
        <p:bldAsOne/>
      </p:bldGraphic>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p:cNvSpPr/>
          <p:nvPr/>
        </p:nvSpPr>
        <p:spPr>
          <a:xfrm>
            <a:off x="8090683" y="11588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a:solidFill>
                  <a:schemeClr val="tx1"/>
                </a:solidFill>
                <a:effectLst>
                  <a:outerShdw blurRad="38100" dist="38100" dir="2700000" algn="tl">
                    <a:srgbClr val="000000">
                      <a:alpha val="43137"/>
                    </a:srgbClr>
                  </a:outerShdw>
                </a:effectLst>
              </a:rPr>
              <a:t>2</a:t>
            </a:r>
          </a:p>
        </p:txBody>
      </p:sp>
      <p:sp>
        <p:nvSpPr>
          <p:cNvPr id="22"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valore finanziario del tempo</a:t>
            </a:r>
            <a:endParaRPr lang="it-IT" sz="1400" b="1" i="1" dirty="0">
              <a:latin typeface="Times New Roman" pitchFamily="18" charset="0"/>
              <a:cs typeface="Times New Roman" pitchFamily="18" charset="0"/>
            </a:endParaRPr>
          </a:p>
        </p:txBody>
      </p:sp>
      <p:sp>
        <p:nvSpPr>
          <p:cNvPr id="14" name="CasellaDiTesto 13"/>
          <p:cNvSpPr txBox="1"/>
          <p:nvPr/>
        </p:nvSpPr>
        <p:spPr>
          <a:xfrm>
            <a:off x="323850" y="901405"/>
            <a:ext cx="8558921" cy="369332"/>
          </a:xfrm>
          <a:prstGeom prst="rect">
            <a:avLst/>
          </a:prstGeom>
          <a:noFill/>
        </p:spPr>
        <p:txBody>
          <a:bodyPr wrap="square" rtlCol="0">
            <a:spAutoFit/>
          </a:bodyPr>
          <a:lstStyle/>
          <a:p>
            <a:pPr algn="ctr"/>
            <a:r>
              <a:rPr lang="it-IT" b="1" i="1" dirty="0" smtClean="0">
                <a:effectLst>
                  <a:outerShdw blurRad="38100" dist="38100" dir="2700000" algn="tl">
                    <a:srgbClr val="000000">
                      <a:alpha val="43137"/>
                    </a:srgbClr>
                  </a:outerShdw>
                </a:effectLst>
              </a:rPr>
              <a:t>«Un euro oggi vale più di un euro domani» (Cit. Thomas Mann)</a:t>
            </a:r>
            <a:endParaRPr lang="it-IT" b="1" i="1" dirty="0">
              <a:effectLst>
                <a:outerShdw blurRad="38100" dist="38100" dir="2700000" algn="tl">
                  <a:srgbClr val="000000">
                    <a:alpha val="43137"/>
                  </a:srgbClr>
                </a:outerShdw>
              </a:effectLst>
            </a:endParaRPr>
          </a:p>
        </p:txBody>
      </p:sp>
      <p:grpSp>
        <p:nvGrpSpPr>
          <p:cNvPr id="18" name="Gruppo 17"/>
          <p:cNvGrpSpPr/>
          <p:nvPr/>
        </p:nvGrpSpPr>
        <p:grpSpPr>
          <a:xfrm>
            <a:off x="971600" y="1556792"/>
            <a:ext cx="7488832" cy="786631"/>
            <a:chOff x="323528" y="1634257"/>
            <a:chExt cx="7488832" cy="786631"/>
          </a:xfrm>
        </p:grpSpPr>
        <p:cxnSp>
          <p:nvCxnSpPr>
            <p:cNvPr id="9" name="Connettore 2 8"/>
            <p:cNvCxnSpPr/>
            <p:nvPr/>
          </p:nvCxnSpPr>
          <p:spPr>
            <a:xfrm>
              <a:off x="323528" y="1988840"/>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23850" y="1634257"/>
              <a:ext cx="720080" cy="288032"/>
            </a:xfrm>
            <a:prstGeom prst="rect">
              <a:avLst/>
            </a:prstGeom>
            <a:noFill/>
          </p:spPr>
          <p:txBody>
            <a:bodyPr wrap="square" rtlCol="0">
              <a:spAutoFit/>
            </a:bodyPr>
            <a:lstStyle/>
            <a:p>
              <a:pPr algn="ctr"/>
              <a:r>
                <a:rPr lang="it-IT" sz="1200" b="1" dirty="0" smtClean="0"/>
                <a:t>Anno 0</a:t>
              </a:r>
              <a:endParaRPr lang="it-IT" sz="1200" b="1" dirty="0"/>
            </a:p>
          </p:txBody>
        </p:sp>
        <p:sp>
          <p:nvSpPr>
            <p:cNvPr id="13" name="CasellaDiTesto 12"/>
            <p:cNvSpPr txBox="1"/>
            <p:nvPr/>
          </p:nvSpPr>
          <p:spPr>
            <a:xfrm>
              <a:off x="2005120" y="1634257"/>
              <a:ext cx="720080" cy="276999"/>
            </a:xfrm>
            <a:prstGeom prst="rect">
              <a:avLst/>
            </a:prstGeom>
            <a:noFill/>
          </p:spPr>
          <p:txBody>
            <a:bodyPr wrap="square" rtlCol="0">
              <a:spAutoFit/>
            </a:bodyPr>
            <a:lstStyle/>
            <a:p>
              <a:pPr algn="ctr"/>
              <a:r>
                <a:rPr lang="it-IT" sz="1200" b="1" dirty="0" smtClean="0"/>
                <a:t>Anno </a:t>
              </a:r>
              <a:r>
                <a:rPr lang="it-IT" sz="1200" b="1" dirty="0"/>
                <a:t>1</a:t>
              </a:r>
            </a:p>
          </p:txBody>
        </p:sp>
        <p:sp>
          <p:nvSpPr>
            <p:cNvPr id="15" name="CasellaDiTesto 14"/>
            <p:cNvSpPr txBox="1"/>
            <p:nvPr/>
          </p:nvSpPr>
          <p:spPr>
            <a:xfrm>
              <a:off x="3686391" y="1634257"/>
              <a:ext cx="720080" cy="288032"/>
            </a:xfrm>
            <a:prstGeom prst="rect">
              <a:avLst/>
            </a:prstGeom>
            <a:noFill/>
          </p:spPr>
          <p:txBody>
            <a:bodyPr wrap="square" rtlCol="0">
              <a:spAutoFit/>
            </a:bodyPr>
            <a:lstStyle/>
            <a:p>
              <a:pPr algn="ctr"/>
              <a:r>
                <a:rPr lang="it-IT" sz="1200" b="1" dirty="0" smtClean="0"/>
                <a:t>Anno 2</a:t>
              </a:r>
              <a:endParaRPr lang="it-IT" sz="1200" b="1" dirty="0"/>
            </a:p>
          </p:txBody>
        </p:sp>
        <p:sp>
          <p:nvSpPr>
            <p:cNvPr id="16" name="CasellaDiTesto 15"/>
            <p:cNvSpPr txBox="1"/>
            <p:nvPr/>
          </p:nvSpPr>
          <p:spPr>
            <a:xfrm>
              <a:off x="5367662" y="1639774"/>
              <a:ext cx="720080" cy="276999"/>
            </a:xfrm>
            <a:prstGeom prst="rect">
              <a:avLst/>
            </a:prstGeom>
            <a:noFill/>
          </p:spPr>
          <p:txBody>
            <a:bodyPr wrap="square" rtlCol="0">
              <a:spAutoFit/>
            </a:bodyPr>
            <a:lstStyle/>
            <a:p>
              <a:pPr algn="ctr"/>
              <a:r>
                <a:rPr lang="it-IT" sz="1200" b="1" dirty="0" smtClean="0"/>
                <a:t>Anno 3</a:t>
              </a:r>
            </a:p>
          </p:txBody>
        </p:sp>
        <p:sp>
          <p:nvSpPr>
            <p:cNvPr id="17" name="CasellaDiTesto 16"/>
            <p:cNvSpPr txBox="1"/>
            <p:nvPr/>
          </p:nvSpPr>
          <p:spPr>
            <a:xfrm>
              <a:off x="7048932" y="1634257"/>
              <a:ext cx="720080" cy="288032"/>
            </a:xfrm>
            <a:prstGeom prst="rect">
              <a:avLst/>
            </a:prstGeom>
            <a:noFill/>
          </p:spPr>
          <p:txBody>
            <a:bodyPr wrap="square" rtlCol="0">
              <a:spAutoFit/>
            </a:bodyPr>
            <a:lstStyle/>
            <a:p>
              <a:pPr algn="ctr"/>
              <a:r>
                <a:rPr lang="it-IT" sz="1200" b="1" dirty="0" smtClean="0"/>
                <a:t>Anno 4</a:t>
              </a:r>
              <a:endParaRPr lang="it-IT" sz="1200" b="1" dirty="0"/>
            </a:p>
          </p:txBody>
        </p:sp>
        <p:sp>
          <p:nvSpPr>
            <p:cNvPr id="21" name="CasellaDiTesto 20"/>
            <p:cNvSpPr txBox="1"/>
            <p:nvPr/>
          </p:nvSpPr>
          <p:spPr>
            <a:xfrm>
              <a:off x="323528" y="2132856"/>
              <a:ext cx="792088" cy="276999"/>
            </a:xfrm>
            <a:prstGeom prst="rect">
              <a:avLst/>
            </a:prstGeom>
            <a:noFill/>
          </p:spPr>
          <p:txBody>
            <a:bodyPr wrap="square" rtlCol="0">
              <a:spAutoFit/>
            </a:bodyPr>
            <a:lstStyle/>
            <a:p>
              <a:pPr algn="ctr"/>
              <a:r>
                <a:rPr lang="it-IT" sz="1200" b="1" dirty="0" smtClean="0"/>
                <a:t>- 2.000 €</a:t>
              </a:r>
              <a:endParaRPr lang="it-IT" sz="1200" b="1" dirty="0"/>
            </a:p>
          </p:txBody>
        </p:sp>
        <p:sp>
          <p:nvSpPr>
            <p:cNvPr id="23" name="CasellaDiTesto 22"/>
            <p:cNvSpPr txBox="1"/>
            <p:nvPr/>
          </p:nvSpPr>
          <p:spPr>
            <a:xfrm>
              <a:off x="2004798" y="2132856"/>
              <a:ext cx="720080" cy="288032"/>
            </a:xfrm>
            <a:prstGeom prst="rect">
              <a:avLst/>
            </a:prstGeom>
            <a:noFill/>
          </p:spPr>
          <p:txBody>
            <a:bodyPr wrap="square" rtlCol="0">
              <a:spAutoFit/>
            </a:bodyPr>
            <a:lstStyle/>
            <a:p>
              <a:pPr algn="ctr"/>
              <a:r>
                <a:rPr lang="it-IT" sz="1200" b="1" dirty="0" smtClean="0"/>
                <a:t>1.000 €</a:t>
              </a:r>
              <a:endParaRPr lang="it-IT" sz="1200" b="1" dirty="0"/>
            </a:p>
          </p:txBody>
        </p:sp>
        <p:sp>
          <p:nvSpPr>
            <p:cNvPr id="24" name="CasellaDiTesto 23"/>
            <p:cNvSpPr txBox="1"/>
            <p:nvPr/>
          </p:nvSpPr>
          <p:spPr>
            <a:xfrm>
              <a:off x="3686069" y="2132856"/>
              <a:ext cx="720080" cy="288032"/>
            </a:xfrm>
            <a:prstGeom prst="rect">
              <a:avLst/>
            </a:prstGeom>
            <a:noFill/>
          </p:spPr>
          <p:txBody>
            <a:bodyPr wrap="square" rtlCol="0">
              <a:spAutoFit/>
            </a:bodyPr>
            <a:lstStyle/>
            <a:p>
              <a:pPr algn="ctr"/>
              <a:r>
                <a:rPr lang="it-IT" sz="1200" b="1" dirty="0" smtClean="0"/>
                <a:t>1.000 €</a:t>
              </a:r>
              <a:endParaRPr lang="it-IT" sz="1200" b="1" dirty="0"/>
            </a:p>
          </p:txBody>
        </p:sp>
        <p:sp>
          <p:nvSpPr>
            <p:cNvPr id="25" name="CasellaDiTesto 24"/>
            <p:cNvSpPr txBox="1"/>
            <p:nvPr/>
          </p:nvSpPr>
          <p:spPr>
            <a:xfrm>
              <a:off x="5367340" y="2138373"/>
              <a:ext cx="720080" cy="276999"/>
            </a:xfrm>
            <a:prstGeom prst="rect">
              <a:avLst/>
            </a:prstGeom>
            <a:noFill/>
          </p:spPr>
          <p:txBody>
            <a:bodyPr wrap="square" rtlCol="0">
              <a:spAutoFit/>
            </a:bodyPr>
            <a:lstStyle/>
            <a:p>
              <a:pPr algn="ctr"/>
              <a:r>
                <a:rPr lang="it-IT" sz="1200" b="1" dirty="0" smtClean="0"/>
                <a:t>1.000 €</a:t>
              </a:r>
            </a:p>
          </p:txBody>
        </p:sp>
        <p:sp>
          <p:nvSpPr>
            <p:cNvPr id="26" name="CasellaDiTesto 25"/>
            <p:cNvSpPr txBox="1"/>
            <p:nvPr/>
          </p:nvSpPr>
          <p:spPr>
            <a:xfrm>
              <a:off x="7048610" y="2132856"/>
              <a:ext cx="720080" cy="288032"/>
            </a:xfrm>
            <a:prstGeom prst="rect">
              <a:avLst/>
            </a:prstGeom>
            <a:noFill/>
          </p:spPr>
          <p:txBody>
            <a:bodyPr wrap="square" rtlCol="0">
              <a:spAutoFit/>
            </a:bodyPr>
            <a:lstStyle/>
            <a:p>
              <a:pPr algn="ctr"/>
              <a:r>
                <a:rPr lang="it-IT" sz="1200" b="1" dirty="0" smtClean="0"/>
                <a:t>1.000 €</a:t>
              </a:r>
              <a:endParaRPr lang="it-IT" sz="1200" b="1" dirty="0"/>
            </a:p>
          </p:txBody>
        </p:sp>
      </p:grpSp>
      <p:sp>
        <p:nvSpPr>
          <p:cNvPr id="27" name="CasellaDiTesto 26"/>
          <p:cNvSpPr txBox="1"/>
          <p:nvPr/>
        </p:nvSpPr>
        <p:spPr>
          <a:xfrm>
            <a:off x="373832" y="3467429"/>
            <a:ext cx="8497639" cy="2862322"/>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Di conseguenza, dobbiamo scontare i flussi di cassa ad un tasso che rispecchi le seguenti variabili:</a:t>
            </a:r>
          </a:p>
          <a:p>
            <a:pPr algn="just"/>
            <a:endParaRPr lang="it-IT" b="1" i="1" dirty="0">
              <a:effectLst>
                <a:outerShdw blurRad="38100" dist="38100" dir="2700000" algn="tl">
                  <a:srgbClr val="000000">
                    <a:alpha val="43137"/>
                  </a:srgbClr>
                </a:outerShdw>
              </a:effectLst>
            </a:endParaRPr>
          </a:p>
          <a:p>
            <a:pPr marL="285750" indent="-285750" algn="just">
              <a:buFontTx/>
              <a:buChar char="-"/>
            </a:pPr>
            <a:r>
              <a:rPr lang="it-IT" b="1" i="1" dirty="0" smtClean="0">
                <a:effectLst>
                  <a:outerShdw blurRad="38100" dist="38100" dir="2700000" algn="tl">
                    <a:srgbClr val="000000">
                      <a:alpha val="43137"/>
                    </a:srgbClr>
                  </a:outerShdw>
                </a:effectLst>
              </a:rPr>
              <a:t>Rischio del progetto</a:t>
            </a:r>
          </a:p>
          <a:p>
            <a:pPr marL="285750" indent="-285750" algn="just">
              <a:buFontTx/>
              <a:buChar char="-"/>
            </a:pPr>
            <a:r>
              <a:rPr lang="it-IT" b="1" i="1" dirty="0" smtClean="0">
                <a:effectLst>
                  <a:outerShdw blurRad="38100" dist="38100" dir="2700000" algn="tl">
                    <a:srgbClr val="000000">
                      <a:alpha val="43137"/>
                    </a:srgbClr>
                  </a:outerShdw>
                </a:effectLst>
              </a:rPr>
              <a:t>Il costo medio del capitale proprio</a:t>
            </a:r>
          </a:p>
          <a:p>
            <a:pPr marL="285750" indent="-285750" algn="just">
              <a:buFontTx/>
              <a:buChar char="-"/>
            </a:pPr>
            <a:r>
              <a:rPr lang="it-IT" b="1" i="1" dirty="0" smtClean="0">
                <a:effectLst>
                  <a:outerShdw blurRad="38100" dist="38100" dir="2700000" algn="tl">
                    <a:srgbClr val="000000">
                      <a:alpha val="43137"/>
                    </a:srgbClr>
                  </a:outerShdw>
                </a:effectLst>
              </a:rPr>
              <a:t>Il costo medio del capitale di terzi</a:t>
            </a:r>
          </a:p>
          <a:p>
            <a:pPr marL="285750" indent="-285750" algn="just">
              <a:buFontTx/>
              <a:buChar char="-"/>
            </a:pPr>
            <a:r>
              <a:rPr lang="it-IT" b="1" i="1" dirty="0" smtClean="0">
                <a:effectLst>
                  <a:outerShdw blurRad="38100" dist="38100" dir="2700000" algn="tl">
                    <a:srgbClr val="000000">
                      <a:alpha val="43137"/>
                    </a:srgbClr>
                  </a:outerShdw>
                </a:effectLst>
              </a:rPr>
              <a:t>Il costo opportunità del capitale</a:t>
            </a:r>
          </a:p>
          <a:p>
            <a:pPr marL="285750" indent="-285750" algn="just">
              <a:buFontTx/>
              <a:buChar char="-"/>
            </a:pPr>
            <a:r>
              <a:rPr lang="it-IT" b="1" i="1" dirty="0" smtClean="0">
                <a:effectLst>
                  <a:outerShdw blurRad="38100" dist="38100" dir="2700000" algn="tl">
                    <a:srgbClr val="000000">
                      <a:alpha val="43137"/>
                    </a:srgbClr>
                  </a:outerShdw>
                </a:effectLst>
              </a:rPr>
              <a:t>Il premio che gli investitori  richiedono per accettare la posticipazione del ricavo</a:t>
            </a:r>
          </a:p>
          <a:p>
            <a:pPr marL="285750" indent="-285750" algn="just">
              <a:buFontTx/>
              <a:buChar char="-"/>
            </a:pPr>
            <a:endParaRPr lang="it-IT" b="1" i="1" dirty="0" smtClean="0">
              <a:effectLst>
                <a:outerShdw blurRad="38100" dist="38100" dir="2700000" algn="tl">
                  <a:srgbClr val="000000">
                    <a:alpha val="43137"/>
                  </a:srgbClr>
                </a:outerShdw>
              </a:effectLst>
            </a:endParaRPr>
          </a:p>
          <a:p>
            <a:pPr algn="just"/>
            <a:endParaRPr lang="it-IT" b="1" i="1" dirty="0">
              <a:effectLst>
                <a:outerShdw blurRad="38100" dist="38100" dir="2700000" algn="tl">
                  <a:srgbClr val="000000">
                    <a:alpha val="43137"/>
                  </a:srgbClr>
                </a:outerShdw>
              </a:effectLst>
            </a:endParaRPr>
          </a:p>
        </p:txBody>
      </p:sp>
      <p:sp>
        <p:nvSpPr>
          <p:cNvPr id="28" name="CasellaDiTesto 27"/>
          <p:cNvSpPr txBox="1"/>
          <p:nvPr/>
        </p:nvSpPr>
        <p:spPr>
          <a:xfrm>
            <a:off x="354490" y="2495901"/>
            <a:ext cx="8497639" cy="646331"/>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I 2.000 € all’anno 0 potrebbero essere investiti in titoli ed iniziare a fornire interessi immediatamente anziché attendere la rendita di 1.000 € fra un anno</a:t>
            </a:r>
            <a:r>
              <a:rPr lang="it-IT" b="1" i="1" dirty="0">
                <a:effectLst>
                  <a:outerShdw blurRad="38100" dist="38100" dir="2700000" algn="tl">
                    <a:srgbClr val="000000">
                      <a:alpha val="43137"/>
                    </a:srgbClr>
                  </a:outerShdw>
                </a:effectLst>
              </a:rPr>
              <a:t>.</a:t>
            </a:r>
            <a:endParaRPr lang="it-IT" b="1" i="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084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heckerboard(across)">
                                      <p:cBhvr>
                                        <p:cTn id="21" dur="500"/>
                                        <p:tgtEl>
                                          <p:spTgt spid="2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14"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p:cNvSpPr/>
          <p:nvPr/>
        </p:nvSpPr>
        <p:spPr>
          <a:xfrm>
            <a:off x="8090683" y="11588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a:solidFill>
                  <a:schemeClr val="tx1"/>
                </a:solidFill>
                <a:effectLst>
                  <a:outerShdw blurRad="38100" dist="38100" dir="2700000" algn="tl">
                    <a:srgbClr val="000000">
                      <a:alpha val="43137"/>
                    </a:srgbClr>
                  </a:outerShdw>
                </a:effectLst>
              </a:rPr>
              <a:t>2</a:t>
            </a:r>
          </a:p>
        </p:txBody>
      </p:sp>
      <p:sp>
        <p:nvSpPr>
          <p:cNvPr id="22"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costo opportunità del capitale</a:t>
            </a:r>
            <a:endParaRPr lang="it-IT" sz="1400" b="1" i="1" dirty="0">
              <a:latin typeface="Times New Roman" pitchFamily="18" charset="0"/>
              <a:cs typeface="Times New Roman" pitchFamily="18" charset="0"/>
            </a:endParaRPr>
          </a:p>
        </p:txBody>
      </p:sp>
      <p:sp>
        <p:nvSpPr>
          <p:cNvPr id="28" name="CasellaDiTesto 27"/>
          <p:cNvSpPr txBox="1"/>
          <p:nvPr/>
        </p:nvSpPr>
        <p:spPr>
          <a:xfrm>
            <a:off x="200279" y="735896"/>
            <a:ext cx="8497639" cy="646331"/>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E’ il rendimento richiesto da azionisti ed obbligazionisti in relazione al rischio del progetto. </a:t>
            </a:r>
          </a:p>
        </p:txBody>
      </p:sp>
      <p:grpSp>
        <p:nvGrpSpPr>
          <p:cNvPr id="17" name="Gruppo 16"/>
          <p:cNvGrpSpPr/>
          <p:nvPr/>
        </p:nvGrpSpPr>
        <p:grpSpPr>
          <a:xfrm>
            <a:off x="1046914" y="1983719"/>
            <a:ext cx="6840760" cy="3603244"/>
            <a:chOff x="1046914" y="1983719"/>
            <a:chExt cx="6840760" cy="3603244"/>
          </a:xfrm>
        </p:grpSpPr>
        <p:cxnSp>
          <p:nvCxnSpPr>
            <p:cNvPr id="3" name="Connettore 2 2"/>
            <p:cNvCxnSpPr/>
            <p:nvPr/>
          </p:nvCxnSpPr>
          <p:spPr>
            <a:xfrm>
              <a:off x="2559082" y="5286375"/>
              <a:ext cx="48245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Connettore 2 28"/>
            <p:cNvCxnSpPr/>
            <p:nvPr/>
          </p:nvCxnSpPr>
          <p:spPr>
            <a:xfrm flipV="1">
              <a:off x="2557308" y="2056830"/>
              <a:ext cx="0" cy="32295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 Box 7"/>
            <p:cNvSpPr txBox="1">
              <a:spLocks noChangeArrowheads="1"/>
            </p:cNvSpPr>
            <p:nvPr/>
          </p:nvSpPr>
          <p:spPr bwMode="auto">
            <a:xfrm>
              <a:off x="6951049" y="5332963"/>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smtClean="0">
                  <a:latin typeface="Times New Roman" pitchFamily="18" charset="0"/>
                  <a:cs typeface="Times New Roman" pitchFamily="18" charset="0"/>
                </a:rPr>
                <a:t>D/E</a:t>
              </a:r>
              <a:endParaRPr lang="it-IT" sz="1400" b="1" dirty="0">
                <a:latin typeface="Times New Roman" pitchFamily="18" charset="0"/>
                <a:cs typeface="Times New Roman" pitchFamily="18" charset="0"/>
              </a:endParaRPr>
            </a:p>
          </p:txBody>
        </p:sp>
        <p:cxnSp>
          <p:nvCxnSpPr>
            <p:cNvPr id="18" name="Connettore 1 17"/>
            <p:cNvCxnSpPr/>
            <p:nvPr/>
          </p:nvCxnSpPr>
          <p:spPr>
            <a:xfrm>
              <a:off x="2559082" y="3671602"/>
              <a:ext cx="4824536" cy="0"/>
            </a:xfrm>
            <a:prstGeom prst="line">
              <a:avLst/>
            </a:prstGeom>
          </p:spPr>
          <p:style>
            <a:lnRef idx="3">
              <a:schemeClr val="accent2"/>
            </a:lnRef>
            <a:fillRef idx="0">
              <a:schemeClr val="accent2"/>
            </a:fillRef>
            <a:effectRef idx="2">
              <a:schemeClr val="accent2"/>
            </a:effectRef>
            <a:fontRef idx="minor">
              <a:schemeClr val="tx1"/>
            </a:fontRef>
          </p:style>
        </p:cxnSp>
        <p:sp>
          <p:nvSpPr>
            <p:cNvPr id="36" name="Text Box 7"/>
            <p:cNvSpPr txBox="1">
              <a:spLocks noChangeArrowheads="1"/>
            </p:cNvSpPr>
            <p:nvPr/>
          </p:nvSpPr>
          <p:spPr bwMode="auto">
            <a:xfrm>
              <a:off x="1046914" y="2056829"/>
              <a:ext cx="1414890" cy="361781"/>
            </a:xfrm>
            <a:prstGeom prst="rect">
              <a:avLst/>
            </a:prstGeom>
            <a:solidFill>
              <a:srgbClr val="FFFFFF"/>
            </a:solidFill>
            <a:ln w="9525">
              <a:solidFill>
                <a:schemeClr val="bg1"/>
              </a:solidFill>
              <a:miter lim="800000"/>
              <a:headEnd/>
              <a:tailEnd/>
            </a:ln>
          </p:spPr>
          <p:txBody>
            <a:bodyPr/>
            <a:lstStyle/>
            <a:p>
              <a:pPr algn="r">
                <a:spcAft>
                  <a:spcPts val="1000"/>
                </a:spcAft>
                <a:defRPr/>
              </a:pPr>
              <a:r>
                <a:rPr lang="it-IT" sz="1400" b="1" dirty="0" smtClean="0">
                  <a:latin typeface="Times New Roman" pitchFamily="18" charset="0"/>
                  <a:cs typeface="Times New Roman" pitchFamily="18" charset="0"/>
                </a:rPr>
                <a:t>Rendimento</a:t>
              </a:r>
              <a:endParaRPr lang="it-IT" sz="1400" b="1" dirty="0">
                <a:latin typeface="Times New Roman" pitchFamily="18" charset="0"/>
                <a:cs typeface="Times New Roman" pitchFamily="18" charset="0"/>
              </a:endParaRPr>
            </a:p>
          </p:txBody>
        </p:sp>
        <p:sp>
          <p:nvSpPr>
            <p:cNvPr id="37" name="Figura a mano libera 36"/>
            <p:cNvSpPr/>
            <p:nvPr/>
          </p:nvSpPr>
          <p:spPr>
            <a:xfrm>
              <a:off x="2580846" y="2332313"/>
              <a:ext cx="4586748" cy="1342103"/>
            </a:xfrm>
            <a:custGeom>
              <a:avLst/>
              <a:gdLst>
                <a:gd name="connsiteX0" fmla="*/ 0 w 4586748"/>
                <a:gd name="connsiteY0" fmla="*/ 1342103 h 1342103"/>
                <a:gd name="connsiteX1" fmla="*/ 1725561 w 4586748"/>
                <a:gd name="connsiteY1" fmla="*/ 398206 h 1342103"/>
                <a:gd name="connsiteX2" fmla="*/ 4586748 w 4586748"/>
                <a:gd name="connsiteY2" fmla="*/ 0 h 1342103"/>
              </a:gdLst>
              <a:ahLst/>
              <a:cxnLst>
                <a:cxn ang="0">
                  <a:pos x="connsiteX0" y="connsiteY0"/>
                </a:cxn>
                <a:cxn ang="0">
                  <a:pos x="connsiteX1" y="connsiteY1"/>
                </a:cxn>
                <a:cxn ang="0">
                  <a:pos x="connsiteX2" y="connsiteY2"/>
                </a:cxn>
              </a:cxnLst>
              <a:rect l="l" t="t" r="r" b="b"/>
              <a:pathLst>
                <a:path w="4586748" h="1342103">
                  <a:moveTo>
                    <a:pt x="0" y="1342103"/>
                  </a:moveTo>
                  <a:cubicBezTo>
                    <a:pt x="480551" y="981996"/>
                    <a:pt x="961103" y="621890"/>
                    <a:pt x="1725561" y="398206"/>
                  </a:cubicBezTo>
                  <a:cubicBezTo>
                    <a:pt x="2490019" y="174522"/>
                    <a:pt x="3538383" y="87261"/>
                    <a:pt x="4586748"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38" name="Figura a mano libera 37"/>
            <p:cNvSpPr/>
            <p:nvPr/>
          </p:nvSpPr>
          <p:spPr>
            <a:xfrm>
              <a:off x="2579072" y="4175861"/>
              <a:ext cx="4748981" cy="383539"/>
            </a:xfrm>
            <a:custGeom>
              <a:avLst/>
              <a:gdLst>
                <a:gd name="connsiteX0" fmla="*/ 0 w 4748981"/>
                <a:gd name="connsiteY0" fmla="*/ 339213 h 383539"/>
                <a:gd name="connsiteX1" fmla="*/ 1887793 w 4748981"/>
                <a:gd name="connsiteY1" fmla="*/ 353962 h 383539"/>
                <a:gd name="connsiteX2" fmla="*/ 4748981 w 4748981"/>
                <a:gd name="connsiteY2" fmla="*/ 0 h 383539"/>
              </a:gdLst>
              <a:ahLst/>
              <a:cxnLst>
                <a:cxn ang="0">
                  <a:pos x="connsiteX0" y="connsiteY0"/>
                </a:cxn>
                <a:cxn ang="0">
                  <a:pos x="connsiteX1" y="connsiteY1"/>
                </a:cxn>
                <a:cxn ang="0">
                  <a:pos x="connsiteX2" y="connsiteY2"/>
                </a:cxn>
              </a:cxnLst>
              <a:rect l="l" t="t" r="r" b="b"/>
              <a:pathLst>
                <a:path w="4748981" h="383539">
                  <a:moveTo>
                    <a:pt x="0" y="339213"/>
                  </a:moveTo>
                  <a:cubicBezTo>
                    <a:pt x="548148" y="374855"/>
                    <a:pt x="1096296" y="410498"/>
                    <a:pt x="1887793" y="353962"/>
                  </a:cubicBezTo>
                  <a:cubicBezTo>
                    <a:pt x="2679290" y="297426"/>
                    <a:pt x="3714135" y="148713"/>
                    <a:pt x="4748981"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it-IT"/>
            </a:p>
          </p:txBody>
        </p:sp>
        <p:sp>
          <p:nvSpPr>
            <p:cNvPr id="39" name="Text Box 7"/>
            <p:cNvSpPr txBox="1">
              <a:spLocks noChangeArrowheads="1"/>
            </p:cNvSpPr>
            <p:nvPr/>
          </p:nvSpPr>
          <p:spPr bwMode="auto">
            <a:xfrm>
              <a:off x="6086953" y="4684891"/>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a:latin typeface="Times New Roman" pitchFamily="18" charset="0"/>
                  <a:cs typeface="Times New Roman" pitchFamily="18" charset="0"/>
                </a:rPr>
                <a:t>r</a:t>
              </a:r>
              <a:r>
                <a:rPr lang="it-IT" sz="1400" b="1" dirty="0" smtClean="0">
                  <a:latin typeface="Times New Roman" pitchFamily="18" charset="0"/>
                  <a:cs typeface="Times New Roman" pitchFamily="18" charset="0"/>
                </a:rPr>
                <a:t>(d)</a:t>
              </a:r>
              <a:endParaRPr lang="it-IT" sz="1400" b="1" dirty="0">
                <a:latin typeface="Times New Roman" pitchFamily="18" charset="0"/>
                <a:cs typeface="Times New Roman" pitchFamily="18" charset="0"/>
              </a:endParaRPr>
            </a:p>
          </p:txBody>
        </p:sp>
        <p:sp>
          <p:nvSpPr>
            <p:cNvPr id="40" name="Text Box 7"/>
            <p:cNvSpPr txBox="1">
              <a:spLocks noChangeArrowheads="1"/>
            </p:cNvSpPr>
            <p:nvPr/>
          </p:nvSpPr>
          <p:spPr bwMode="auto">
            <a:xfrm>
              <a:off x="6086953" y="3388747"/>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smtClean="0">
                  <a:latin typeface="Times New Roman" pitchFamily="18" charset="0"/>
                  <a:cs typeface="Times New Roman" pitchFamily="18" charset="0"/>
                </a:rPr>
                <a:t>r(a)</a:t>
              </a:r>
              <a:endParaRPr lang="it-IT" sz="1400" b="1" dirty="0">
                <a:latin typeface="Times New Roman" pitchFamily="18" charset="0"/>
                <a:cs typeface="Times New Roman" pitchFamily="18" charset="0"/>
              </a:endParaRPr>
            </a:p>
          </p:txBody>
        </p:sp>
        <p:sp>
          <p:nvSpPr>
            <p:cNvPr id="41" name="Text Box 7"/>
            <p:cNvSpPr txBox="1">
              <a:spLocks noChangeArrowheads="1"/>
            </p:cNvSpPr>
            <p:nvPr/>
          </p:nvSpPr>
          <p:spPr bwMode="auto">
            <a:xfrm>
              <a:off x="6086953" y="1983719"/>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smtClean="0">
                  <a:latin typeface="Times New Roman" pitchFamily="18" charset="0"/>
                  <a:cs typeface="Times New Roman" pitchFamily="18" charset="0"/>
                </a:rPr>
                <a:t>r(e)</a:t>
              </a:r>
              <a:endParaRPr lang="it-IT" sz="1400" b="1" dirty="0">
                <a:latin typeface="Times New Roman" pitchFamily="18" charset="0"/>
                <a:cs typeface="Times New Roman" pitchFamily="18" charset="0"/>
              </a:endParaRPr>
            </a:p>
          </p:txBody>
        </p:sp>
      </p:grpSp>
      <p:sp>
        <p:nvSpPr>
          <p:cNvPr id="48" name="CasellaDiTesto 47"/>
          <p:cNvSpPr txBox="1"/>
          <p:nvPr/>
        </p:nvSpPr>
        <p:spPr>
          <a:xfrm>
            <a:off x="227185" y="5733256"/>
            <a:ext cx="8497639" cy="646331"/>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«La struttura delle fonti di finanziamento non modifica il valore di un progetto, ma solo il rendimento richiesto da azionisti ed obbligazionisti.» Cit. Modigliani Miller</a:t>
            </a:r>
          </a:p>
        </p:txBody>
      </p:sp>
      <mc:AlternateContent xmlns:mc="http://schemas.openxmlformats.org/markup-compatibility/2006">
        <mc:Choice xmlns="" xmlns:a14="http://schemas.microsoft.com/office/drawing/2010/main" Requires="a14">
          <p:sp>
            <p:nvSpPr>
              <p:cNvPr id="50" name="CasellaDiTesto 49"/>
              <p:cNvSpPr txBox="1"/>
              <p:nvPr/>
            </p:nvSpPr>
            <p:spPr>
              <a:xfrm>
                <a:off x="3122131" y="1322977"/>
                <a:ext cx="4968552" cy="623056"/>
              </a:xfrm>
              <a:prstGeom prst="rect">
                <a:avLst/>
              </a:prstGeom>
              <a:noFill/>
            </p:spPr>
            <p:txBody>
              <a:bodyPr wrap="square" rtlCol="0">
                <a:spAutoFit/>
              </a:bodyPr>
              <a:lstStyle/>
              <a:p>
                <a:r>
                  <a:rPr lang="it-IT" sz="2400" b="1" dirty="0">
                    <a:effectLst>
                      <a:outerShdw blurRad="38100" dist="38100" dir="2700000" algn="tl">
                        <a:srgbClr val="000000">
                          <a:alpha val="43137"/>
                        </a:srgbClr>
                      </a:outerShdw>
                    </a:effectLst>
                  </a:rPr>
                  <a:t>r</a:t>
                </a:r>
                <a:r>
                  <a:rPr lang="it-IT" sz="2400" b="1" dirty="0" smtClean="0">
                    <a:effectLst>
                      <a:outerShdw blurRad="38100" dist="38100" dir="2700000" algn="tl">
                        <a:srgbClr val="000000">
                          <a:alpha val="43137"/>
                        </a:srgbClr>
                      </a:outerShdw>
                    </a:effectLst>
                  </a:rPr>
                  <a:t>(a) </a:t>
                </a:r>
                <a14:m>
                  <m:oMath xmlns:m="http://schemas.openxmlformats.org/officeDocument/2006/math">
                    <m:r>
                      <a:rPr lang="it-IT" sz="2400" b="1" i="1">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𝒓</m:t>
                    </m:r>
                    <m:d>
                      <m:dPr>
                        <m:ctrlPr>
                          <a:rPr lang="it-IT" sz="2400" b="1" i="1" smtClean="0">
                            <a:effectLst>
                              <a:outerShdw blurRad="38100" dist="38100" dir="2700000" algn="tl">
                                <a:srgbClr val="000000">
                                  <a:alpha val="43137"/>
                                </a:srgbClr>
                              </a:outerShdw>
                            </a:effectLst>
                            <a:latin typeface="Cambria Math"/>
                          </a:rPr>
                        </m:ctrlPr>
                      </m:dPr>
                      <m:e>
                        <m:r>
                          <a:rPr lang="it-IT" sz="2400" b="1" i="1" smtClean="0">
                            <a:effectLst>
                              <a:outerShdw blurRad="38100" dist="38100" dir="2700000" algn="tl">
                                <a:srgbClr val="000000">
                                  <a:alpha val="43137"/>
                                </a:srgbClr>
                              </a:outerShdw>
                            </a:effectLst>
                            <a:latin typeface="Cambria Math"/>
                          </a:rPr>
                          <m:t>𝒆</m:t>
                        </m:r>
                      </m:e>
                    </m:d>
                    <m:r>
                      <a:rPr lang="it-IT" sz="2400" b="1" i="1" smtClean="0">
                        <a:effectLst>
                          <a:outerShdw blurRad="38100" dist="38100" dir="2700000" algn="tl">
                            <a:srgbClr val="000000">
                              <a:alpha val="43137"/>
                            </a:srgbClr>
                          </a:outerShdw>
                        </a:effectLst>
                        <a:latin typeface="Cambria Math"/>
                      </a:rPr>
                      <m:t>∗</m:t>
                    </m:r>
                    <m:f>
                      <m:fPr>
                        <m:ctrlPr>
                          <a:rPr lang="it-IT" sz="2400" b="1" i="1" smtClean="0">
                            <a:effectLst>
                              <a:outerShdw blurRad="38100" dist="38100" dir="2700000" algn="tl">
                                <a:srgbClr val="000000">
                                  <a:alpha val="43137"/>
                                </a:srgbClr>
                              </a:outerShdw>
                            </a:effectLst>
                            <a:latin typeface="Cambria Math"/>
                          </a:rPr>
                        </m:ctrlPr>
                      </m:fPr>
                      <m:num>
                        <m:r>
                          <a:rPr lang="it-IT" sz="2400" b="1" i="1" smtClean="0">
                            <a:effectLst>
                              <a:outerShdw blurRad="38100" dist="38100" dir="2700000" algn="tl">
                                <a:srgbClr val="000000">
                                  <a:alpha val="43137"/>
                                </a:srgbClr>
                              </a:outerShdw>
                            </a:effectLst>
                            <a:latin typeface="Cambria Math"/>
                          </a:rPr>
                          <m:t>𝑬</m:t>
                        </m:r>
                      </m:num>
                      <m:den>
                        <m:r>
                          <a:rPr lang="it-IT" sz="2400" b="1" i="1" smtClean="0">
                            <a:effectLst>
                              <a:outerShdw blurRad="38100" dist="38100" dir="2700000" algn="tl">
                                <a:srgbClr val="000000">
                                  <a:alpha val="43137"/>
                                </a:srgbClr>
                              </a:outerShdw>
                            </a:effectLst>
                            <a:latin typeface="Cambria Math"/>
                          </a:rPr>
                          <m:t>𝑽</m:t>
                        </m:r>
                      </m:den>
                    </m:f>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𝒓</m:t>
                    </m:r>
                    <m:d>
                      <m:dPr>
                        <m:ctrlPr>
                          <a:rPr lang="it-IT" sz="2400" b="1" i="1" smtClean="0">
                            <a:effectLst>
                              <a:outerShdw blurRad="38100" dist="38100" dir="2700000" algn="tl">
                                <a:srgbClr val="000000">
                                  <a:alpha val="43137"/>
                                </a:srgbClr>
                              </a:outerShdw>
                            </a:effectLst>
                            <a:latin typeface="Cambria Math"/>
                          </a:rPr>
                        </m:ctrlPr>
                      </m:dPr>
                      <m:e>
                        <m:r>
                          <a:rPr lang="it-IT" sz="2400" b="1" i="1" smtClean="0">
                            <a:effectLst>
                              <a:outerShdw blurRad="38100" dist="38100" dir="2700000" algn="tl">
                                <a:srgbClr val="000000">
                                  <a:alpha val="43137"/>
                                </a:srgbClr>
                              </a:outerShdw>
                            </a:effectLst>
                            <a:latin typeface="Cambria Math"/>
                          </a:rPr>
                          <m:t>𝒅</m:t>
                        </m:r>
                      </m:e>
                    </m:d>
                    <m:r>
                      <a:rPr lang="it-IT" sz="2400" b="1" i="1" smtClean="0">
                        <a:effectLst>
                          <a:outerShdw blurRad="38100" dist="38100" dir="2700000" algn="tl">
                            <a:srgbClr val="000000">
                              <a:alpha val="43137"/>
                            </a:srgbClr>
                          </a:outerShdw>
                        </a:effectLst>
                        <a:latin typeface="Cambria Math"/>
                      </a:rPr>
                      <m:t>∗</m:t>
                    </m:r>
                    <m:f>
                      <m:fPr>
                        <m:ctrlPr>
                          <a:rPr lang="it-IT" sz="2400" b="1" i="1" smtClean="0">
                            <a:effectLst>
                              <a:outerShdw blurRad="38100" dist="38100" dir="2700000" algn="tl">
                                <a:srgbClr val="000000">
                                  <a:alpha val="43137"/>
                                </a:srgbClr>
                              </a:outerShdw>
                            </a:effectLst>
                            <a:latin typeface="Cambria Math"/>
                          </a:rPr>
                        </m:ctrlPr>
                      </m:fPr>
                      <m:num>
                        <m:r>
                          <a:rPr lang="it-IT" sz="2400" b="1" i="1" smtClean="0">
                            <a:effectLst>
                              <a:outerShdw blurRad="38100" dist="38100" dir="2700000" algn="tl">
                                <a:srgbClr val="000000">
                                  <a:alpha val="43137"/>
                                </a:srgbClr>
                              </a:outerShdw>
                            </a:effectLst>
                            <a:latin typeface="Cambria Math"/>
                          </a:rPr>
                          <m:t>𝑫</m:t>
                        </m:r>
                      </m:num>
                      <m:den>
                        <m:r>
                          <a:rPr lang="it-IT" sz="2400" b="1" i="1" smtClean="0">
                            <a:effectLst>
                              <a:outerShdw blurRad="38100" dist="38100" dir="2700000" algn="tl">
                                <a:srgbClr val="000000">
                                  <a:alpha val="43137"/>
                                </a:srgbClr>
                              </a:outerShdw>
                            </a:effectLst>
                            <a:latin typeface="Cambria Math"/>
                          </a:rPr>
                          <m:t>𝑽</m:t>
                        </m:r>
                      </m:den>
                    </m:f>
                  </m:oMath>
                </a14:m>
                <a:endParaRPr lang="it-IT" sz="2400" b="1" dirty="0">
                  <a:effectLst>
                    <a:outerShdw blurRad="38100" dist="38100" dir="2700000" algn="tl">
                      <a:srgbClr val="000000">
                        <a:alpha val="43137"/>
                      </a:srgbClr>
                    </a:outerShdw>
                  </a:effectLst>
                </a:endParaRPr>
              </a:p>
            </p:txBody>
          </p:sp>
        </mc:Choice>
        <mc:Fallback>
          <p:sp>
            <p:nvSpPr>
              <p:cNvPr id="50" name="CasellaDiTesto 49"/>
              <p:cNvSpPr txBox="1">
                <a:spLocks noRot="1" noChangeAspect="1" noMove="1" noResize="1" noEditPoints="1" noAdjustHandles="1" noChangeArrowheads="1" noChangeShapeType="1" noTextEdit="1"/>
              </p:cNvSpPr>
              <p:nvPr/>
            </p:nvSpPr>
            <p:spPr>
              <a:xfrm>
                <a:off x="3122131" y="1322977"/>
                <a:ext cx="4968552" cy="623056"/>
              </a:xfrm>
              <a:prstGeom prst="rect">
                <a:avLst/>
              </a:prstGeom>
              <a:blipFill rotWithShape="1">
                <a:blip r:embed="rId2" cstate="print"/>
                <a:stretch>
                  <a:fillRect l="-1963" b="-15686"/>
                </a:stretch>
              </a:blipFill>
            </p:spPr>
            <p:txBody>
              <a:bodyPr/>
              <a:lstStyle/>
              <a:p>
                <a:r>
                  <a:rPr lang="it-IT">
                    <a:noFill/>
                  </a:rPr>
                  <a:t> </a:t>
                </a:r>
              </a:p>
            </p:txBody>
          </p:sp>
        </mc:Fallback>
      </mc:AlternateContent>
    </p:spTree>
    <p:extLst>
      <p:ext uri="{BB962C8B-B14F-4D97-AF65-F5344CB8AC3E}">
        <p14:creationId xmlns="" xmlns:p14="http://schemas.microsoft.com/office/powerpoint/2010/main" val="401859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childTnLst>
                                </p:cTn>
                              </p:par>
                              <p:par>
                                <p:cTn id="16" presetID="8"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1000"/>
                                        <p:tgtEl>
                                          <p:spTgt spid="17"/>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p:cNvSpPr/>
          <p:nvPr/>
        </p:nvSpPr>
        <p:spPr>
          <a:xfrm>
            <a:off x="8090683" y="11588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a:solidFill>
                  <a:schemeClr val="tx1"/>
                </a:solidFill>
                <a:effectLst>
                  <a:outerShdw blurRad="38100" dist="38100" dir="2700000" algn="tl">
                    <a:srgbClr val="000000">
                      <a:alpha val="43137"/>
                    </a:srgbClr>
                  </a:outerShdw>
                </a:effectLst>
              </a:rPr>
              <a:t>2</a:t>
            </a:r>
          </a:p>
        </p:txBody>
      </p:sp>
      <p:sp>
        <p:nvSpPr>
          <p:cNvPr id="22"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WACC</a:t>
            </a:r>
            <a:endParaRPr lang="it-IT" sz="1400" b="1" i="1" dirty="0">
              <a:latin typeface="Times New Roman" pitchFamily="18" charset="0"/>
              <a:cs typeface="Times New Roman" pitchFamily="18" charset="0"/>
            </a:endParaRPr>
          </a:p>
        </p:txBody>
      </p:sp>
      <p:sp>
        <p:nvSpPr>
          <p:cNvPr id="28" name="CasellaDiTesto 27"/>
          <p:cNvSpPr txBox="1"/>
          <p:nvPr/>
        </p:nvSpPr>
        <p:spPr>
          <a:xfrm>
            <a:off x="143936" y="746523"/>
            <a:ext cx="8497639" cy="646331"/>
          </a:xfrm>
          <a:prstGeom prst="rect">
            <a:avLst/>
          </a:prstGeom>
          <a:noFill/>
        </p:spPr>
        <p:txBody>
          <a:bodyPr wrap="square" rtlCol="0">
            <a:spAutoFit/>
          </a:bodyPr>
          <a:lstStyle/>
          <a:p>
            <a:pPr algn="just"/>
            <a:r>
              <a:rPr lang="it-IT" b="1" i="1" dirty="0">
                <a:effectLst>
                  <a:outerShdw blurRad="38100" dist="38100" dir="2700000" algn="tl">
                    <a:srgbClr val="000000">
                      <a:alpha val="43137"/>
                    </a:srgbClr>
                  </a:outerShdw>
                </a:effectLst>
              </a:rPr>
              <a:t>Gli interessi passivi che un’impresa paga sul debito possono essere dedotti dal reddito imponibile.</a:t>
            </a:r>
          </a:p>
        </p:txBody>
      </p:sp>
      <p:grpSp>
        <p:nvGrpSpPr>
          <p:cNvPr id="47" name="Gruppo 46"/>
          <p:cNvGrpSpPr/>
          <p:nvPr/>
        </p:nvGrpSpPr>
        <p:grpSpPr>
          <a:xfrm>
            <a:off x="1046914" y="1983719"/>
            <a:ext cx="6840760" cy="3603244"/>
            <a:chOff x="827584" y="1553948"/>
            <a:chExt cx="6840760" cy="3603244"/>
          </a:xfrm>
        </p:grpSpPr>
        <p:sp>
          <p:nvSpPr>
            <p:cNvPr id="46" name="Text Box 7"/>
            <p:cNvSpPr txBox="1">
              <a:spLocks noChangeArrowheads="1"/>
            </p:cNvSpPr>
            <p:nvPr/>
          </p:nvSpPr>
          <p:spPr bwMode="auto">
            <a:xfrm>
              <a:off x="5724128" y="3501008"/>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smtClean="0">
                  <a:latin typeface="Times New Roman" pitchFamily="18" charset="0"/>
                  <a:cs typeface="Times New Roman" pitchFamily="18" charset="0"/>
                </a:rPr>
                <a:t>WACC</a:t>
              </a:r>
              <a:endParaRPr lang="it-IT" sz="1400" b="1" dirty="0">
                <a:latin typeface="Times New Roman" pitchFamily="18" charset="0"/>
                <a:cs typeface="Times New Roman" pitchFamily="18" charset="0"/>
              </a:endParaRPr>
            </a:p>
          </p:txBody>
        </p:sp>
        <p:cxnSp>
          <p:nvCxnSpPr>
            <p:cNvPr id="3" name="Connettore 2 2"/>
            <p:cNvCxnSpPr/>
            <p:nvPr/>
          </p:nvCxnSpPr>
          <p:spPr>
            <a:xfrm>
              <a:off x="2339752" y="4856604"/>
              <a:ext cx="48245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Connettore 2 28"/>
            <p:cNvCxnSpPr/>
            <p:nvPr/>
          </p:nvCxnSpPr>
          <p:spPr>
            <a:xfrm flipV="1">
              <a:off x="2337978" y="1627059"/>
              <a:ext cx="0" cy="32295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 Box 7"/>
            <p:cNvSpPr txBox="1">
              <a:spLocks noChangeArrowheads="1"/>
            </p:cNvSpPr>
            <p:nvPr/>
          </p:nvSpPr>
          <p:spPr bwMode="auto">
            <a:xfrm>
              <a:off x="6731719" y="4903192"/>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smtClean="0">
                  <a:latin typeface="Times New Roman" pitchFamily="18" charset="0"/>
                  <a:cs typeface="Times New Roman" pitchFamily="18" charset="0"/>
                </a:rPr>
                <a:t>D/E</a:t>
              </a:r>
              <a:endParaRPr lang="it-IT" sz="1400" b="1" dirty="0">
                <a:latin typeface="Times New Roman" pitchFamily="18" charset="0"/>
                <a:cs typeface="Times New Roman" pitchFamily="18" charset="0"/>
              </a:endParaRPr>
            </a:p>
          </p:txBody>
        </p:sp>
        <p:cxnSp>
          <p:nvCxnSpPr>
            <p:cNvPr id="18" name="Connettore 1 17"/>
            <p:cNvCxnSpPr/>
            <p:nvPr/>
          </p:nvCxnSpPr>
          <p:spPr>
            <a:xfrm>
              <a:off x="2339752" y="3241831"/>
              <a:ext cx="4824536" cy="0"/>
            </a:xfrm>
            <a:prstGeom prst="line">
              <a:avLst/>
            </a:prstGeom>
          </p:spPr>
          <p:style>
            <a:lnRef idx="3">
              <a:schemeClr val="accent2"/>
            </a:lnRef>
            <a:fillRef idx="0">
              <a:schemeClr val="accent2"/>
            </a:fillRef>
            <a:effectRef idx="2">
              <a:schemeClr val="accent2"/>
            </a:effectRef>
            <a:fontRef idx="minor">
              <a:schemeClr val="tx1"/>
            </a:fontRef>
          </p:style>
        </p:cxnSp>
        <p:sp>
          <p:nvSpPr>
            <p:cNvPr id="36" name="Text Box 7"/>
            <p:cNvSpPr txBox="1">
              <a:spLocks noChangeArrowheads="1"/>
            </p:cNvSpPr>
            <p:nvPr/>
          </p:nvSpPr>
          <p:spPr bwMode="auto">
            <a:xfrm>
              <a:off x="827584" y="1627058"/>
              <a:ext cx="1414890" cy="361781"/>
            </a:xfrm>
            <a:prstGeom prst="rect">
              <a:avLst/>
            </a:prstGeom>
            <a:solidFill>
              <a:srgbClr val="FFFFFF"/>
            </a:solidFill>
            <a:ln w="9525">
              <a:solidFill>
                <a:schemeClr val="bg1"/>
              </a:solidFill>
              <a:miter lim="800000"/>
              <a:headEnd/>
              <a:tailEnd/>
            </a:ln>
          </p:spPr>
          <p:txBody>
            <a:bodyPr/>
            <a:lstStyle/>
            <a:p>
              <a:pPr algn="r">
                <a:spcAft>
                  <a:spcPts val="1000"/>
                </a:spcAft>
                <a:defRPr/>
              </a:pPr>
              <a:r>
                <a:rPr lang="it-IT" sz="1400" b="1" dirty="0" smtClean="0">
                  <a:latin typeface="Times New Roman" pitchFamily="18" charset="0"/>
                  <a:cs typeface="Times New Roman" pitchFamily="18" charset="0"/>
                </a:rPr>
                <a:t>Rendimento</a:t>
              </a:r>
              <a:endParaRPr lang="it-IT" sz="1400" b="1" dirty="0">
                <a:latin typeface="Times New Roman" pitchFamily="18" charset="0"/>
                <a:cs typeface="Times New Roman" pitchFamily="18" charset="0"/>
              </a:endParaRPr>
            </a:p>
          </p:txBody>
        </p:sp>
        <p:sp>
          <p:nvSpPr>
            <p:cNvPr id="37" name="Figura a mano libera 36"/>
            <p:cNvSpPr/>
            <p:nvPr/>
          </p:nvSpPr>
          <p:spPr>
            <a:xfrm>
              <a:off x="2361516" y="1902542"/>
              <a:ext cx="4586748" cy="1342103"/>
            </a:xfrm>
            <a:custGeom>
              <a:avLst/>
              <a:gdLst>
                <a:gd name="connsiteX0" fmla="*/ 0 w 4586748"/>
                <a:gd name="connsiteY0" fmla="*/ 1342103 h 1342103"/>
                <a:gd name="connsiteX1" fmla="*/ 1725561 w 4586748"/>
                <a:gd name="connsiteY1" fmla="*/ 398206 h 1342103"/>
                <a:gd name="connsiteX2" fmla="*/ 4586748 w 4586748"/>
                <a:gd name="connsiteY2" fmla="*/ 0 h 1342103"/>
              </a:gdLst>
              <a:ahLst/>
              <a:cxnLst>
                <a:cxn ang="0">
                  <a:pos x="connsiteX0" y="connsiteY0"/>
                </a:cxn>
                <a:cxn ang="0">
                  <a:pos x="connsiteX1" y="connsiteY1"/>
                </a:cxn>
                <a:cxn ang="0">
                  <a:pos x="connsiteX2" y="connsiteY2"/>
                </a:cxn>
              </a:cxnLst>
              <a:rect l="l" t="t" r="r" b="b"/>
              <a:pathLst>
                <a:path w="4586748" h="1342103">
                  <a:moveTo>
                    <a:pt x="0" y="1342103"/>
                  </a:moveTo>
                  <a:cubicBezTo>
                    <a:pt x="480551" y="981996"/>
                    <a:pt x="961103" y="621890"/>
                    <a:pt x="1725561" y="398206"/>
                  </a:cubicBezTo>
                  <a:cubicBezTo>
                    <a:pt x="2490019" y="174522"/>
                    <a:pt x="3538383" y="87261"/>
                    <a:pt x="4586748"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38" name="Figura a mano libera 37"/>
            <p:cNvSpPr/>
            <p:nvPr/>
          </p:nvSpPr>
          <p:spPr>
            <a:xfrm>
              <a:off x="2359742" y="3746090"/>
              <a:ext cx="4748981" cy="383539"/>
            </a:xfrm>
            <a:custGeom>
              <a:avLst/>
              <a:gdLst>
                <a:gd name="connsiteX0" fmla="*/ 0 w 4748981"/>
                <a:gd name="connsiteY0" fmla="*/ 339213 h 383539"/>
                <a:gd name="connsiteX1" fmla="*/ 1887793 w 4748981"/>
                <a:gd name="connsiteY1" fmla="*/ 353962 h 383539"/>
                <a:gd name="connsiteX2" fmla="*/ 4748981 w 4748981"/>
                <a:gd name="connsiteY2" fmla="*/ 0 h 383539"/>
              </a:gdLst>
              <a:ahLst/>
              <a:cxnLst>
                <a:cxn ang="0">
                  <a:pos x="connsiteX0" y="connsiteY0"/>
                </a:cxn>
                <a:cxn ang="0">
                  <a:pos x="connsiteX1" y="connsiteY1"/>
                </a:cxn>
                <a:cxn ang="0">
                  <a:pos x="connsiteX2" y="connsiteY2"/>
                </a:cxn>
              </a:cxnLst>
              <a:rect l="l" t="t" r="r" b="b"/>
              <a:pathLst>
                <a:path w="4748981" h="383539">
                  <a:moveTo>
                    <a:pt x="0" y="339213"/>
                  </a:moveTo>
                  <a:cubicBezTo>
                    <a:pt x="548148" y="374855"/>
                    <a:pt x="1096296" y="410498"/>
                    <a:pt x="1887793" y="353962"/>
                  </a:cubicBezTo>
                  <a:cubicBezTo>
                    <a:pt x="2679290" y="297426"/>
                    <a:pt x="3714135" y="148713"/>
                    <a:pt x="4748981" y="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it-IT"/>
            </a:p>
          </p:txBody>
        </p:sp>
        <p:sp>
          <p:nvSpPr>
            <p:cNvPr id="39" name="Text Box 7"/>
            <p:cNvSpPr txBox="1">
              <a:spLocks noChangeArrowheads="1"/>
            </p:cNvSpPr>
            <p:nvPr/>
          </p:nvSpPr>
          <p:spPr bwMode="auto">
            <a:xfrm>
              <a:off x="5867623" y="4255120"/>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a:latin typeface="Times New Roman" pitchFamily="18" charset="0"/>
                  <a:cs typeface="Times New Roman" pitchFamily="18" charset="0"/>
                </a:rPr>
                <a:t>r</a:t>
              </a:r>
              <a:r>
                <a:rPr lang="it-IT" sz="1400" b="1" dirty="0" smtClean="0">
                  <a:latin typeface="Times New Roman" pitchFamily="18" charset="0"/>
                  <a:cs typeface="Times New Roman" pitchFamily="18" charset="0"/>
                </a:rPr>
                <a:t>(d)</a:t>
              </a:r>
              <a:endParaRPr lang="it-IT" sz="1400" b="1" dirty="0">
                <a:latin typeface="Times New Roman" pitchFamily="18" charset="0"/>
                <a:cs typeface="Times New Roman" pitchFamily="18" charset="0"/>
              </a:endParaRPr>
            </a:p>
          </p:txBody>
        </p:sp>
        <p:sp>
          <p:nvSpPr>
            <p:cNvPr id="40" name="Text Box 7"/>
            <p:cNvSpPr txBox="1">
              <a:spLocks noChangeArrowheads="1"/>
            </p:cNvSpPr>
            <p:nvPr/>
          </p:nvSpPr>
          <p:spPr bwMode="auto">
            <a:xfrm>
              <a:off x="5867623" y="2958976"/>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smtClean="0">
                  <a:latin typeface="Times New Roman" pitchFamily="18" charset="0"/>
                  <a:cs typeface="Times New Roman" pitchFamily="18" charset="0"/>
                </a:rPr>
                <a:t>r(a)</a:t>
              </a:r>
              <a:endParaRPr lang="it-IT" sz="1400" b="1" dirty="0">
                <a:latin typeface="Times New Roman" pitchFamily="18" charset="0"/>
                <a:cs typeface="Times New Roman" pitchFamily="18" charset="0"/>
              </a:endParaRPr>
            </a:p>
          </p:txBody>
        </p:sp>
        <p:sp>
          <p:nvSpPr>
            <p:cNvPr id="41" name="Text Box 7"/>
            <p:cNvSpPr txBox="1">
              <a:spLocks noChangeArrowheads="1"/>
            </p:cNvSpPr>
            <p:nvPr/>
          </p:nvSpPr>
          <p:spPr bwMode="auto">
            <a:xfrm>
              <a:off x="5867623" y="1553948"/>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400" b="1" dirty="0" smtClean="0">
                  <a:latin typeface="Times New Roman" pitchFamily="18" charset="0"/>
                  <a:cs typeface="Times New Roman" pitchFamily="18" charset="0"/>
                </a:rPr>
                <a:t>r(e)</a:t>
              </a:r>
              <a:endParaRPr lang="it-IT" sz="1400" b="1" dirty="0">
                <a:latin typeface="Times New Roman" pitchFamily="18" charset="0"/>
                <a:cs typeface="Times New Roman" pitchFamily="18" charset="0"/>
              </a:endParaRPr>
            </a:p>
          </p:txBody>
        </p:sp>
        <p:cxnSp>
          <p:nvCxnSpPr>
            <p:cNvPr id="42" name="Connettore 1 41"/>
            <p:cNvCxnSpPr/>
            <p:nvPr/>
          </p:nvCxnSpPr>
          <p:spPr>
            <a:xfrm>
              <a:off x="2331693" y="3268834"/>
              <a:ext cx="4868338" cy="250793"/>
            </a:xfrm>
            <a:prstGeom prst="line">
              <a:avLst/>
            </a:prstGeom>
          </p:spPr>
          <p:style>
            <a:lnRef idx="3">
              <a:schemeClr val="accent6"/>
            </a:lnRef>
            <a:fillRef idx="0">
              <a:schemeClr val="accent6"/>
            </a:fillRef>
            <a:effectRef idx="2">
              <a:schemeClr val="accent6"/>
            </a:effectRef>
            <a:fontRef idx="minor">
              <a:schemeClr val="tx1"/>
            </a:fontRef>
          </p:style>
        </p:cxnSp>
      </p:grpSp>
      <p:sp>
        <p:nvSpPr>
          <p:cNvPr id="48" name="CasellaDiTesto 47"/>
          <p:cNvSpPr txBox="1"/>
          <p:nvPr/>
        </p:nvSpPr>
        <p:spPr>
          <a:xfrm>
            <a:off x="227185" y="5733256"/>
            <a:ext cx="8497639" cy="923330"/>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Il tasso di sconto diminuisce al crescere del rapporto di indebitamento (D/E), di conseguenza, aumenta il valore del progetto in quanto i flussi di cassa sono scontati ad un tasso inferiore.</a:t>
            </a:r>
          </a:p>
        </p:txBody>
      </p:sp>
      <mc:AlternateContent xmlns:mc="http://schemas.openxmlformats.org/markup-compatibility/2006">
        <mc:Choice xmlns="" xmlns:a14="http://schemas.microsoft.com/office/drawing/2010/main" Requires="a14">
          <p:sp>
            <p:nvSpPr>
              <p:cNvPr id="21" name="CasellaDiTesto 20"/>
              <p:cNvSpPr txBox="1"/>
              <p:nvPr/>
            </p:nvSpPr>
            <p:spPr>
              <a:xfrm>
                <a:off x="2580846" y="1329610"/>
                <a:ext cx="4968552" cy="623056"/>
              </a:xfrm>
              <a:prstGeom prst="rect">
                <a:avLst/>
              </a:prstGeom>
              <a:noFill/>
            </p:spPr>
            <p:txBody>
              <a:bodyPr wrap="square" rtlCol="0">
                <a:spAutoFit/>
              </a:bodyPr>
              <a:lstStyle/>
              <a:p>
                <a:r>
                  <a:rPr lang="it-IT" sz="2400" b="1" dirty="0" smtClean="0">
                    <a:effectLst>
                      <a:outerShdw blurRad="38100" dist="38100" dir="2700000" algn="tl">
                        <a:srgbClr val="000000">
                          <a:alpha val="43137"/>
                        </a:srgbClr>
                      </a:outerShdw>
                    </a:effectLst>
                  </a:rPr>
                  <a:t>WACC </a:t>
                </a:r>
                <a14:m>
                  <m:oMath xmlns:m="http://schemas.openxmlformats.org/officeDocument/2006/math">
                    <m:r>
                      <a:rPr lang="it-IT" sz="2400" b="1" i="1">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𝒓</m:t>
                    </m:r>
                    <m:d>
                      <m:dPr>
                        <m:ctrlPr>
                          <a:rPr lang="it-IT" sz="2400" b="1" i="1" smtClean="0">
                            <a:effectLst>
                              <a:outerShdw blurRad="38100" dist="38100" dir="2700000" algn="tl">
                                <a:srgbClr val="000000">
                                  <a:alpha val="43137"/>
                                </a:srgbClr>
                              </a:outerShdw>
                            </a:effectLst>
                            <a:latin typeface="Cambria Math"/>
                          </a:rPr>
                        </m:ctrlPr>
                      </m:dPr>
                      <m:e>
                        <m:r>
                          <a:rPr lang="it-IT" sz="2400" b="1" i="1" smtClean="0">
                            <a:effectLst>
                              <a:outerShdw blurRad="38100" dist="38100" dir="2700000" algn="tl">
                                <a:srgbClr val="000000">
                                  <a:alpha val="43137"/>
                                </a:srgbClr>
                              </a:outerShdw>
                            </a:effectLst>
                            <a:latin typeface="Cambria Math"/>
                          </a:rPr>
                          <m:t>𝒆</m:t>
                        </m:r>
                      </m:e>
                    </m:d>
                    <m:r>
                      <a:rPr lang="it-IT" sz="2400" b="1" i="1" smtClean="0">
                        <a:effectLst>
                          <a:outerShdw blurRad="38100" dist="38100" dir="2700000" algn="tl">
                            <a:srgbClr val="000000">
                              <a:alpha val="43137"/>
                            </a:srgbClr>
                          </a:outerShdw>
                        </a:effectLst>
                        <a:latin typeface="Cambria Math"/>
                      </a:rPr>
                      <m:t>∗</m:t>
                    </m:r>
                    <m:f>
                      <m:fPr>
                        <m:ctrlPr>
                          <a:rPr lang="it-IT" sz="2400" b="1" i="1" smtClean="0">
                            <a:effectLst>
                              <a:outerShdw blurRad="38100" dist="38100" dir="2700000" algn="tl">
                                <a:srgbClr val="000000">
                                  <a:alpha val="43137"/>
                                </a:srgbClr>
                              </a:outerShdw>
                            </a:effectLst>
                            <a:latin typeface="Cambria Math"/>
                          </a:rPr>
                        </m:ctrlPr>
                      </m:fPr>
                      <m:num>
                        <m:r>
                          <a:rPr lang="it-IT" sz="2400" b="1" i="1" smtClean="0">
                            <a:effectLst>
                              <a:outerShdw blurRad="38100" dist="38100" dir="2700000" algn="tl">
                                <a:srgbClr val="000000">
                                  <a:alpha val="43137"/>
                                </a:srgbClr>
                              </a:outerShdw>
                            </a:effectLst>
                            <a:latin typeface="Cambria Math"/>
                          </a:rPr>
                          <m:t>𝑬</m:t>
                        </m:r>
                      </m:num>
                      <m:den>
                        <m:r>
                          <a:rPr lang="it-IT" sz="2400" b="1" i="1" smtClean="0">
                            <a:effectLst>
                              <a:outerShdw blurRad="38100" dist="38100" dir="2700000" algn="tl">
                                <a:srgbClr val="000000">
                                  <a:alpha val="43137"/>
                                </a:srgbClr>
                              </a:outerShdw>
                            </a:effectLst>
                            <a:latin typeface="Cambria Math"/>
                          </a:rPr>
                          <m:t>𝑽</m:t>
                        </m:r>
                      </m:den>
                    </m:f>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𝒓</m:t>
                    </m:r>
                    <m:d>
                      <m:dPr>
                        <m:ctrlPr>
                          <a:rPr lang="it-IT" sz="2400" b="1" i="1" smtClean="0">
                            <a:effectLst>
                              <a:outerShdw blurRad="38100" dist="38100" dir="2700000" algn="tl">
                                <a:srgbClr val="000000">
                                  <a:alpha val="43137"/>
                                </a:srgbClr>
                              </a:outerShdw>
                            </a:effectLst>
                            <a:latin typeface="Cambria Math"/>
                          </a:rPr>
                        </m:ctrlPr>
                      </m:dPr>
                      <m:e>
                        <m:r>
                          <a:rPr lang="it-IT" sz="2400" b="1" i="1" smtClean="0">
                            <a:effectLst>
                              <a:outerShdw blurRad="38100" dist="38100" dir="2700000" algn="tl">
                                <a:srgbClr val="000000">
                                  <a:alpha val="43137"/>
                                </a:srgbClr>
                              </a:outerShdw>
                            </a:effectLst>
                            <a:latin typeface="Cambria Math"/>
                          </a:rPr>
                          <m:t>𝒅</m:t>
                        </m:r>
                      </m:e>
                    </m:d>
                    <m:r>
                      <a:rPr lang="it-IT" sz="2400" b="1" i="1" smtClean="0">
                        <a:effectLst>
                          <a:outerShdw blurRad="38100" dist="38100" dir="2700000" algn="tl">
                            <a:srgbClr val="000000">
                              <a:alpha val="43137"/>
                            </a:srgbClr>
                          </a:outerShdw>
                        </a:effectLst>
                        <a:latin typeface="Cambria Math"/>
                      </a:rPr>
                      <m:t>∗</m:t>
                    </m:r>
                    <m:f>
                      <m:fPr>
                        <m:ctrlPr>
                          <a:rPr lang="it-IT" sz="2400" b="1" i="1" smtClean="0">
                            <a:effectLst>
                              <a:outerShdw blurRad="38100" dist="38100" dir="2700000" algn="tl">
                                <a:srgbClr val="000000">
                                  <a:alpha val="43137"/>
                                </a:srgbClr>
                              </a:outerShdw>
                            </a:effectLst>
                            <a:latin typeface="Cambria Math"/>
                          </a:rPr>
                        </m:ctrlPr>
                      </m:fPr>
                      <m:num>
                        <m:r>
                          <a:rPr lang="it-IT" sz="2400" b="1" i="1" smtClean="0">
                            <a:effectLst>
                              <a:outerShdw blurRad="38100" dist="38100" dir="2700000" algn="tl">
                                <a:srgbClr val="000000">
                                  <a:alpha val="43137"/>
                                </a:srgbClr>
                              </a:outerShdw>
                            </a:effectLst>
                            <a:latin typeface="Cambria Math"/>
                          </a:rPr>
                          <m:t>𝑫</m:t>
                        </m:r>
                      </m:num>
                      <m:den>
                        <m:r>
                          <a:rPr lang="it-IT" sz="2400" b="1" i="1" smtClean="0">
                            <a:effectLst>
                              <a:outerShdw blurRad="38100" dist="38100" dir="2700000" algn="tl">
                                <a:srgbClr val="000000">
                                  <a:alpha val="43137"/>
                                </a:srgbClr>
                              </a:outerShdw>
                            </a:effectLst>
                            <a:latin typeface="Cambria Math"/>
                          </a:rPr>
                          <m:t>𝑽</m:t>
                        </m:r>
                      </m:den>
                    </m:f>
                  </m:oMath>
                </a14:m>
                <a:r>
                  <a:rPr lang="it-IT" sz="2400" b="1" dirty="0" smtClean="0">
                    <a:effectLst>
                      <a:outerShdw blurRad="38100" dist="38100" dir="2700000" algn="tl">
                        <a:srgbClr val="000000">
                          <a:alpha val="43137"/>
                        </a:srgbClr>
                      </a:outerShdw>
                    </a:effectLst>
                  </a:rPr>
                  <a:t> *(1-t))</a:t>
                </a:r>
                <a:endParaRPr lang="it-IT" sz="2400" b="1" dirty="0">
                  <a:effectLst>
                    <a:outerShdw blurRad="38100" dist="38100" dir="2700000" algn="tl">
                      <a:srgbClr val="000000">
                        <a:alpha val="43137"/>
                      </a:srgbClr>
                    </a:outerShdw>
                  </a:effectLst>
                </a:endParaRPr>
              </a:p>
            </p:txBody>
          </p:sp>
        </mc:Choice>
        <mc:Fallback>
          <p:sp>
            <p:nvSpPr>
              <p:cNvPr id="21" name="CasellaDiTesto 20"/>
              <p:cNvSpPr txBox="1">
                <a:spLocks noRot="1" noChangeAspect="1" noMove="1" noResize="1" noEditPoints="1" noAdjustHandles="1" noChangeArrowheads="1" noChangeShapeType="1" noTextEdit="1"/>
              </p:cNvSpPr>
              <p:nvPr/>
            </p:nvSpPr>
            <p:spPr>
              <a:xfrm>
                <a:off x="2580846" y="1329610"/>
                <a:ext cx="4968552" cy="623056"/>
              </a:xfrm>
              <a:prstGeom prst="rect">
                <a:avLst/>
              </a:prstGeom>
              <a:blipFill rotWithShape="1">
                <a:blip r:embed="rId2" cstate="print"/>
                <a:stretch>
                  <a:fillRect l="-1963" b="-15686"/>
                </a:stretch>
              </a:blipFill>
            </p:spPr>
            <p:txBody>
              <a:bodyPr/>
              <a:lstStyle/>
              <a:p>
                <a:r>
                  <a:rPr lang="it-IT">
                    <a:noFill/>
                  </a:rPr>
                  <a:t> </a:t>
                </a:r>
              </a:p>
            </p:txBody>
          </p:sp>
        </mc:Fallback>
      </mc:AlternateContent>
    </p:spTree>
    <p:extLst>
      <p:ext uri="{BB962C8B-B14F-4D97-AF65-F5344CB8AC3E}">
        <p14:creationId xmlns="" xmlns:p14="http://schemas.microsoft.com/office/powerpoint/2010/main" val="40247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8" presetClass="entr" presetSubtype="16"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diamond(in)">
                                      <p:cBhvr>
                                        <p:cTn id="18" dur="1000"/>
                                        <p:tgtEl>
                                          <p:spTgt spid="47"/>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48"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p:cNvSpPr/>
          <p:nvPr/>
        </p:nvSpPr>
        <p:spPr>
          <a:xfrm>
            <a:off x="8090683" y="11588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a:solidFill>
                  <a:schemeClr val="tx1"/>
                </a:solidFill>
                <a:effectLst>
                  <a:outerShdw blurRad="38100" dist="38100" dir="2700000" algn="tl">
                    <a:srgbClr val="000000">
                      <a:alpha val="43137"/>
                    </a:srgbClr>
                  </a:outerShdw>
                </a:effectLst>
              </a:rPr>
              <a:t>2</a:t>
            </a:r>
          </a:p>
        </p:txBody>
      </p:sp>
      <p:sp>
        <p:nvSpPr>
          <p:cNvPr id="22"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WACC</a:t>
            </a:r>
            <a:endParaRPr lang="it-IT" sz="1400" b="1" i="1" dirty="0">
              <a:latin typeface="Times New Roman" pitchFamily="18" charset="0"/>
              <a:cs typeface="Times New Roman" pitchFamily="18" charset="0"/>
            </a:endParaRPr>
          </a:p>
        </p:txBody>
      </p:sp>
      <p:sp>
        <p:nvSpPr>
          <p:cNvPr id="28" name="CasellaDiTesto 27"/>
          <p:cNvSpPr txBox="1"/>
          <p:nvPr/>
        </p:nvSpPr>
        <p:spPr>
          <a:xfrm>
            <a:off x="143936" y="921494"/>
            <a:ext cx="8497639" cy="923330"/>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Se quanto detto fosse inderogabilmente vero...il valore del progetto aumenterebbe indefinitamente all’aumentare del debito contratto e sarebbe pertanto vantaggioso finanziarsi esclusivamente tramite capitale di terzi</a:t>
            </a:r>
            <a:endParaRPr lang="it-IT" b="1" i="1" dirty="0">
              <a:effectLst>
                <a:outerShdw blurRad="38100" dist="38100" dir="2700000" algn="tl">
                  <a:srgbClr val="000000">
                    <a:alpha val="43137"/>
                  </a:srgbClr>
                </a:outerShdw>
              </a:effectLst>
            </a:endParaRPr>
          </a:p>
        </p:txBody>
      </p:sp>
      <p:sp>
        <p:nvSpPr>
          <p:cNvPr id="23" name="CasellaDiTesto 22"/>
          <p:cNvSpPr txBox="1"/>
          <p:nvPr/>
        </p:nvSpPr>
        <p:spPr>
          <a:xfrm>
            <a:off x="151729" y="2703402"/>
            <a:ext cx="8497639" cy="769441"/>
          </a:xfrm>
          <a:prstGeom prst="rect">
            <a:avLst/>
          </a:prstGeom>
          <a:noFill/>
        </p:spPr>
        <p:txBody>
          <a:bodyPr wrap="square" rtlCol="0">
            <a:spAutoFit/>
          </a:bodyPr>
          <a:lstStyle/>
          <a:p>
            <a:pPr algn="ctr"/>
            <a:r>
              <a:rPr lang="it-IT" sz="4400" b="1" i="1" dirty="0" smtClean="0">
                <a:solidFill>
                  <a:srgbClr val="FF0000"/>
                </a:solidFill>
                <a:effectLst>
                  <a:outerShdw blurRad="38100" dist="38100" dir="2700000" algn="tl">
                    <a:srgbClr val="000000">
                      <a:alpha val="43137"/>
                    </a:srgbClr>
                  </a:outerShdw>
                </a:effectLst>
              </a:rPr>
              <a:t>ATTENZIONE!!!</a:t>
            </a:r>
            <a:endParaRPr lang="it-IT" sz="4400" b="1" i="1" dirty="0">
              <a:solidFill>
                <a:srgbClr val="FF0000"/>
              </a:solidFill>
              <a:effectLst>
                <a:outerShdw blurRad="38100" dist="38100" dir="2700000" algn="tl">
                  <a:srgbClr val="000000">
                    <a:alpha val="43137"/>
                  </a:srgbClr>
                </a:outerShdw>
              </a:effectLst>
            </a:endParaRPr>
          </a:p>
        </p:txBody>
      </p:sp>
      <p:sp>
        <p:nvSpPr>
          <p:cNvPr id="24" name="CasellaDiTesto 23"/>
          <p:cNvSpPr txBox="1"/>
          <p:nvPr/>
        </p:nvSpPr>
        <p:spPr>
          <a:xfrm>
            <a:off x="143936" y="4149080"/>
            <a:ext cx="8497639" cy="2031325"/>
          </a:xfrm>
          <a:prstGeom prst="rect">
            <a:avLst/>
          </a:prstGeom>
          <a:noFill/>
        </p:spPr>
        <p:txBody>
          <a:bodyPr wrap="square" rtlCol="0">
            <a:spAutoFit/>
          </a:bodyPr>
          <a:lstStyle/>
          <a:p>
            <a:pPr algn="just"/>
            <a:r>
              <a:rPr lang="it-IT" b="1" i="1" dirty="0" smtClean="0">
                <a:effectLst>
                  <a:outerShdw blurRad="38100" dist="38100" dir="2700000" algn="tl">
                    <a:srgbClr val="000000">
                      <a:alpha val="43137"/>
                    </a:srgbClr>
                  </a:outerShdw>
                </a:effectLst>
              </a:rPr>
              <a:t>All’aumentare del debito si incrementano i </a:t>
            </a:r>
            <a:r>
              <a:rPr lang="it-IT" b="1" i="1" dirty="0" smtClean="0">
                <a:solidFill>
                  <a:srgbClr val="FF0000"/>
                </a:solidFill>
                <a:effectLst>
                  <a:outerShdw blurRad="38100" dist="38100" dir="2700000" algn="tl">
                    <a:srgbClr val="000000">
                      <a:alpha val="43137"/>
                    </a:srgbClr>
                  </a:outerShdw>
                </a:effectLst>
              </a:rPr>
              <a:t>COSTI DEL DISSESTO, </a:t>
            </a:r>
            <a:r>
              <a:rPr lang="it-IT" b="1" i="1" dirty="0" smtClean="0">
                <a:effectLst>
                  <a:outerShdw blurRad="38100" dist="38100" dir="2700000" algn="tl">
                    <a:srgbClr val="000000">
                      <a:alpha val="43137"/>
                    </a:srgbClr>
                  </a:outerShdw>
                </a:effectLst>
              </a:rPr>
              <a:t> ovvero la probabilità di default dell’impresa.</a:t>
            </a:r>
          </a:p>
          <a:p>
            <a:pPr algn="just"/>
            <a:endParaRPr lang="it-IT" b="1" i="1" dirty="0">
              <a:solidFill>
                <a:srgbClr val="FF0000"/>
              </a:solidFill>
              <a:effectLst>
                <a:outerShdw blurRad="38100" dist="38100" dir="2700000" algn="tl">
                  <a:srgbClr val="000000">
                    <a:alpha val="43137"/>
                  </a:srgbClr>
                </a:outerShdw>
              </a:effectLst>
            </a:endParaRPr>
          </a:p>
          <a:p>
            <a:pPr algn="just"/>
            <a:endParaRPr lang="it-IT" b="1" i="1" dirty="0" smtClean="0">
              <a:effectLst>
                <a:outerShdw blurRad="38100" dist="38100" dir="2700000" algn="tl">
                  <a:srgbClr val="000000">
                    <a:alpha val="43137"/>
                  </a:srgbClr>
                </a:outerShdw>
              </a:effectLst>
            </a:endParaRPr>
          </a:p>
          <a:p>
            <a:pPr algn="just"/>
            <a:r>
              <a:rPr lang="it-IT" b="1" i="1" dirty="0" smtClean="0">
                <a:effectLst>
                  <a:outerShdw blurRad="38100" dist="38100" dir="2700000" algn="tl">
                    <a:srgbClr val="000000">
                      <a:alpha val="43137"/>
                    </a:srgbClr>
                  </a:outerShdw>
                </a:effectLst>
              </a:rPr>
              <a:t>Il rapporto di indebitamento ottimo lo si raggiunge nel momento in cui l’incremento del valore causato dal valore attuale dei benefici fiscali viene totalmente compensato dai costi del dissesto. </a:t>
            </a:r>
            <a:r>
              <a:rPr lang="it-IT" b="1" i="1" u="sng" dirty="0" smtClean="0">
                <a:solidFill>
                  <a:srgbClr val="FF0000"/>
                </a:solidFill>
                <a:effectLst>
                  <a:outerShdw blurRad="38100" dist="38100" dir="2700000" algn="tl">
                    <a:srgbClr val="000000">
                      <a:alpha val="43137"/>
                    </a:srgbClr>
                  </a:outerShdw>
                </a:effectLst>
              </a:rPr>
              <a:t>(Teoria del </a:t>
            </a:r>
            <a:r>
              <a:rPr lang="it-IT" b="1" i="1" u="sng" dirty="0" err="1" smtClean="0">
                <a:solidFill>
                  <a:srgbClr val="FF0000"/>
                </a:solidFill>
                <a:effectLst>
                  <a:outerShdw blurRad="38100" dist="38100" dir="2700000" algn="tl">
                    <a:srgbClr val="000000">
                      <a:alpha val="43137"/>
                    </a:srgbClr>
                  </a:outerShdw>
                </a:effectLst>
              </a:rPr>
              <a:t>trade</a:t>
            </a:r>
            <a:r>
              <a:rPr lang="it-IT" b="1" i="1" u="sng" dirty="0" smtClean="0">
                <a:solidFill>
                  <a:srgbClr val="FF0000"/>
                </a:solidFill>
                <a:effectLst>
                  <a:outerShdw blurRad="38100" dist="38100" dir="2700000" algn="tl">
                    <a:srgbClr val="000000">
                      <a:alpha val="43137"/>
                    </a:srgbClr>
                  </a:outerShdw>
                </a:effectLst>
              </a:rPr>
              <a:t>-off della struttura finanziaria)</a:t>
            </a:r>
            <a:endParaRPr lang="it-IT"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326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677106" y="1096925"/>
            <a:ext cx="7488832" cy="786631"/>
            <a:chOff x="323528" y="1634257"/>
            <a:chExt cx="7488832" cy="786631"/>
          </a:xfrm>
        </p:grpSpPr>
        <p:cxnSp>
          <p:nvCxnSpPr>
            <p:cNvPr id="7" name="Connettore 2 6"/>
            <p:cNvCxnSpPr/>
            <p:nvPr/>
          </p:nvCxnSpPr>
          <p:spPr>
            <a:xfrm>
              <a:off x="323528" y="1988840"/>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23850" y="1634257"/>
              <a:ext cx="720080" cy="288032"/>
            </a:xfrm>
            <a:prstGeom prst="rect">
              <a:avLst/>
            </a:prstGeom>
            <a:noFill/>
          </p:spPr>
          <p:txBody>
            <a:bodyPr wrap="square" rtlCol="0">
              <a:spAutoFit/>
            </a:bodyPr>
            <a:lstStyle/>
            <a:p>
              <a:r>
                <a:rPr lang="it-IT" sz="1200" b="1" dirty="0" smtClean="0"/>
                <a:t>Anno 0</a:t>
              </a:r>
              <a:endParaRPr lang="it-IT" sz="1200" b="1" dirty="0"/>
            </a:p>
          </p:txBody>
        </p:sp>
        <p:sp>
          <p:nvSpPr>
            <p:cNvPr id="9" name="CasellaDiTesto 8"/>
            <p:cNvSpPr txBox="1"/>
            <p:nvPr/>
          </p:nvSpPr>
          <p:spPr>
            <a:xfrm>
              <a:off x="2005120" y="1634257"/>
              <a:ext cx="720080" cy="276999"/>
            </a:xfrm>
            <a:prstGeom prst="rect">
              <a:avLst/>
            </a:prstGeom>
            <a:noFill/>
          </p:spPr>
          <p:txBody>
            <a:bodyPr wrap="square" rtlCol="0">
              <a:spAutoFit/>
            </a:bodyPr>
            <a:lstStyle/>
            <a:p>
              <a:r>
                <a:rPr lang="it-IT" sz="1200" b="1" dirty="0" smtClean="0"/>
                <a:t>Anno </a:t>
              </a:r>
              <a:r>
                <a:rPr lang="it-IT" sz="1200" b="1" dirty="0"/>
                <a:t>1</a:t>
              </a:r>
            </a:p>
          </p:txBody>
        </p:sp>
        <p:sp>
          <p:nvSpPr>
            <p:cNvPr id="10" name="CasellaDiTesto 9"/>
            <p:cNvSpPr txBox="1"/>
            <p:nvPr/>
          </p:nvSpPr>
          <p:spPr>
            <a:xfrm>
              <a:off x="3686391" y="1634257"/>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1" name="CasellaDiTesto 10"/>
            <p:cNvSpPr txBox="1"/>
            <p:nvPr/>
          </p:nvSpPr>
          <p:spPr>
            <a:xfrm>
              <a:off x="5367662" y="1639774"/>
              <a:ext cx="720080" cy="276999"/>
            </a:xfrm>
            <a:prstGeom prst="rect">
              <a:avLst/>
            </a:prstGeom>
            <a:noFill/>
          </p:spPr>
          <p:txBody>
            <a:bodyPr wrap="square" rtlCol="0">
              <a:spAutoFit/>
            </a:bodyPr>
            <a:lstStyle/>
            <a:p>
              <a:r>
                <a:rPr lang="it-IT" sz="1200" b="1" dirty="0" smtClean="0"/>
                <a:t>Anno 3</a:t>
              </a:r>
            </a:p>
          </p:txBody>
        </p:sp>
        <p:sp>
          <p:nvSpPr>
            <p:cNvPr id="12" name="CasellaDiTesto 11"/>
            <p:cNvSpPr txBox="1"/>
            <p:nvPr/>
          </p:nvSpPr>
          <p:spPr>
            <a:xfrm>
              <a:off x="7048932" y="1634257"/>
              <a:ext cx="720080" cy="288032"/>
            </a:xfrm>
            <a:prstGeom prst="rect">
              <a:avLst/>
            </a:prstGeom>
            <a:noFill/>
          </p:spPr>
          <p:txBody>
            <a:bodyPr wrap="square" rtlCol="0">
              <a:spAutoFit/>
            </a:bodyPr>
            <a:lstStyle/>
            <a:p>
              <a:r>
                <a:rPr lang="it-IT" sz="1200" b="1" dirty="0" smtClean="0"/>
                <a:t>Anno 4</a:t>
              </a:r>
              <a:endParaRPr lang="it-IT" sz="1200" b="1" dirty="0"/>
            </a:p>
          </p:txBody>
        </p:sp>
        <p:sp>
          <p:nvSpPr>
            <p:cNvPr id="13" name="CasellaDiTesto 12"/>
            <p:cNvSpPr txBox="1"/>
            <p:nvPr/>
          </p:nvSpPr>
          <p:spPr>
            <a:xfrm>
              <a:off x="323528" y="2132856"/>
              <a:ext cx="792088" cy="276999"/>
            </a:xfrm>
            <a:prstGeom prst="rect">
              <a:avLst/>
            </a:prstGeom>
            <a:noFill/>
          </p:spPr>
          <p:txBody>
            <a:bodyPr wrap="square" rtlCol="0">
              <a:spAutoFit/>
            </a:bodyPr>
            <a:lstStyle/>
            <a:p>
              <a:r>
                <a:rPr lang="it-IT" sz="1200" b="1" dirty="0" smtClean="0"/>
                <a:t>- 2.000 €</a:t>
              </a:r>
              <a:endParaRPr lang="it-IT" sz="1200" b="1" dirty="0"/>
            </a:p>
          </p:txBody>
        </p:sp>
        <p:sp>
          <p:nvSpPr>
            <p:cNvPr id="14" name="CasellaDiTesto 13"/>
            <p:cNvSpPr txBox="1"/>
            <p:nvPr/>
          </p:nvSpPr>
          <p:spPr>
            <a:xfrm>
              <a:off x="2004798"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5" name="CasellaDiTesto 14"/>
            <p:cNvSpPr txBox="1"/>
            <p:nvPr/>
          </p:nvSpPr>
          <p:spPr>
            <a:xfrm>
              <a:off x="3686069"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6" name="CasellaDiTesto 15"/>
            <p:cNvSpPr txBox="1"/>
            <p:nvPr/>
          </p:nvSpPr>
          <p:spPr>
            <a:xfrm>
              <a:off x="5367340" y="2138373"/>
              <a:ext cx="720080" cy="276999"/>
            </a:xfrm>
            <a:prstGeom prst="rect">
              <a:avLst/>
            </a:prstGeom>
            <a:noFill/>
          </p:spPr>
          <p:txBody>
            <a:bodyPr wrap="square" rtlCol="0">
              <a:spAutoFit/>
            </a:bodyPr>
            <a:lstStyle/>
            <a:p>
              <a:r>
                <a:rPr lang="it-IT" sz="1200" b="1" dirty="0" smtClean="0"/>
                <a:t>1.000 €</a:t>
              </a:r>
            </a:p>
          </p:txBody>
        </p:sp>
        <p:sp>
          <p:nvSpPr>
            <p:cNvPr id="17" name="CasellaDiTesto 16"/>
            <p:cNvSpPr txBox="1"/>
            <p:nvPr/>
          </p:nvSpPr>
          <p:spPr>
            <a:xfrm>
              <a:off x="7048610" y="2132856"/>
              <a:ext cx="720080" cy="288032"/>
            </a:xfrm>
            <a:prstGeom prst="rect">
              <a:avLst/>
            </a:prstGeom>
            <a:noFill/>
          </p:spPr>
          <p:txBody>
            <a:bodyPr wrap="square" rtlCol="0">
              <a:spAutoFit/>
            </a:bodyPr>
            <a:lstStyle/>
            <a:p>
              <a:r>
                <a:rPr lang="it-IT" sz="1200" b="1" dirty="0" smtClean="0"/>
                <a:t>1.000 €</a:t>
              </a:r>
              <a:endParaRPr lang="it-IT" sz="1200" b="1" dirty="0"/>
            </a:p>
          </p:txBody>
        </p:sp>
      </p:grpSp>
      <p:sp>
        <p:nvSpPr>
          <p:cNvPr id="3" name="CasellaDiTesto 2"/>
          <p:cNvSpPr txBox="1"/>
          <p:nvPr/>
        </p:nvSpPr>
        <p:spPr>
          <a:xfrm>
            <a:off x="597369" y="2309929"/>
            <a:ext cx="7582716" cy="369332"/>
          </a:xfrm>
          <a:prstGeom prst="rect">
            <a:avLst/>
          </a:prstGeom>
          <a:noFill/>
        </p:spPr>
        <p:txBody>
          <a:bodyPr wrap="square" rtlCol="0">
            <a:spAutoFit/>
          </a:bodyPr>
          <a:lstStyle/>
          <a:p>
            <a:pPr algn="ctr"/>
            <a:r>
              <a:rPr lang="it-IT" b="1" u="sng" dirty="0" smtClean="0">
                <a:effectLst>
                  <a:outerShdw blurRad="38100" dist="38100" dir="2700000" algn="tl">
                    <a:srgbClr val="000000">
                      <a:alpha val="43137"/>
                    </a:srgbClr>
                  </a:outerShdw>
                </a:effectLst>
              </a:rPr>
              <a:t>Quale è dunque il valore attualizzato dei 1.000 € che riceveremo fra un anno?</a:t>
            </a:r>
            <a:endParaRPr lang="it-IT" b="1" u="sng" dirty="0">
              <a:effectLst>
                <a:outerShdw blurRad="38100" dist="38100" dir="2700000" algn="tl">
                  <a:srgbClr val="000000">
                    <a:alpha val="43137"/>
                  </a:srgbClr>
                </a:outerShdw>
              </a:effectLst>
            </a:endParaRPr>
          </a:p>
        </p:txBody>
      </p:sp>
      <mc:AlternateContent xmlns:mc="http://schemas.openxmlformats.org/markup-compatibility/2006">
        <mc:Choice xmlns="" xmlns:a14="http://schemas.microsoft.com/office/drawing/2010/main" Requires="a14">
          <p:sp>
            <p:nvSpPr>
              <p:cNvPr id="4" name="CasellaDiTesto 3"/>
              <p:cNvSpPr txBox="1"/>
              <p:nvPr/>
            </p:nvSpPr>
            <p:spPr>
              <a:xfrm>
                <a:off x="2541854" y="3043560"/>
                <a:ext cx="3716309" cy="8517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a:rPr>
                        <m:t>𝑉𝐴</m:t>
                      </m:r>
                      <m:r>
                        <a:rPr lang="it-IT" sz="2400" i="1" smtClean="0">
                          <a:latin typeface="Cambria Math"/>
                        </a:rPr>
                        <m:t>=</m:t>
                      </m:r>
                      <m:f>
                        <m:fPr>
                          <m:ctrlPr>
                            <a:rPr lang="it-IT" sz="2400" i="1" smtClean="0">
                              <a:latin typeface="Cambria Math"/>
                            </a:rPr>
                          </m:ctrlPr>
                        </m:fPr>
                        <m:num>
                          <m:sSub>
                            <m:sSubPr>
                              <m:ctrlPr>
                                <a:rPr lang="it-IT" sz="2400" b="0" i="1" smtClean="0">
                                  <a:latin typeface="Cambria Math"/>
                                </a:rPr>
                              </m:ctrlPr>
                            </m:sSubPr>
                            <m:e>
                              <m:r>
                                <a:rPr lang="it-IT" sz="2400" b="0" i="1" smtClean="0">
                                  <a:latin typeface="Cambria Math"/>
                                </a:rPr>
                                <m:t>𝐶</m:t>
                              </m:r>
                            </m:e>
                            <m:sub>
                              <m:r>
                                <a:rPr lang="it-IT" sz="2400" b="0" i="1" smtClean="0">
                                  <a:latin typeface="Cambria Math"/>
                                </a:rPr>
                                <m:t>1</m:t>
                              </m:r>
                            </m:sub>
                          </m:sSub>
                        </m:num>
                        <m:den>
                          <m:sSup>
                            <m:sSupPr>
                              <m:ctrlPr>
                                <a:rPr lang="it-IT" sz="2400" b="0" i="1" smtClean="0">
                                  <a:latin typeface="Cambria Math"/>
                                </a:rPr>
                              </m:ctrlPr>
                            </m:sSupPr>
                            <m:e>
                              <m:r>
                                <a:rPr lang="it-IT" sz="2400" b="0" i="1" smtClean="0">
                                  <a:latin typeface="Cambria Math"/>
                                </a:rPr>
                                <m:t>(1+</m:t>
                              </m:r>
                              <m:r>
                                <a:rPr lang="it-IT" sz="2400" b="0" i="1" smtClean="0">
                                  <a:latin typeface="Cambria Math"/>
                                </a:rPr>
                                <m:t>𝑊𝐴𝐶𝐶</m:t>
                              </m:r>
                              <m:r>
                                <a:rPr lang="it-IT" sz="2400" b="0" i="1" smtClean="0">
                                  <a:latin typeface="Cambria Math"/>
                                </a:rPr>
                                <m:t>)</m:t>
                              </m:r>
                            </m:e>
                            <m:sup>
                              <m:r>
                                <a:rPr lang="it-IT" sz="2400" b="0" i="1" smtClean="0">
                                  <a:latin typeface="Cambria Math"/>
                                </a:rPr>
                                <m:t>1</m:t>
                              </m:r>
                            </m:sup>
                          </m:sSup>
                        </m:den>
                      </m:f>
                    </m:oMath>
                  </m:oMathPara>
                </a14:m>
                <a:endParaRPr lang="it-IT" sz="2400" dirty="0"/>
              </a:p>
            </p:txBody>
          </p:sp>
        </mc:Choice>
        <mc:Fallback>
          <p:sp>
            <p:nvSpPr>
              <p:cNvPr id="4" name="CasellaDiTesto 3"/>
              <p:cNvSpPr txBox="1">
                <a:spLocks noRot="1" noChangeAspect="1" noMove="1" noResize="1" noEditPoints="1" noAdjustHandles="1" noChangeArrowheads="1" noChangeShapeType="1" noTextEdit="1"/>
              </p:cNvSpPr>
              <p:nvPr/>
            </p:nvSpPr>
            <p:spPr>
              <a:xfrm>
                <a:off x="2541854" y="3043560"/>
                <a:ext cx="3716309" cy="851708"/>
              </a:xfrm>
              <a:prstGeom prst="rect">
                <a:avLst/>
              </a:prstGeom>
              <a:blipFill rotWithShape="1">
                <a:blip r:embed="rId2" cstate="print"/>
                <a:stretch>
                  <a:fillRect/>
                </a:stretch>
              </a:blipFill>
            </p:spPr>
            <p:txBody>
              <a:bodyPr/>
              <a:lstStyle/>
              <a:p>
                <a:r>
                  <a:rPr lang="it-IT">
                    <a:noFill/>
                  </a:rPr>
                  <a:t> </a:t>
                </a:r>
              </a:p>
            </p:txBody>
          </p:sp>
        </mc:Fallback>
      </mc:AlternateContent>
      <p:sp>
        <p:nvSpPr>
          <p:cNvPr id="21" name="CasellaDiTesto 54"/>
          <p:cNvSpPr txBox="1">
            <a:spLocks noChangeArrowheads="1"/>
          </p:cNvSpPr>
          <p:nvPr/>
        </p:nvSpPr>
        <p:spPr bwMode="auto">
          <a:xfrm>
            <a:off x="337987" y="84292"/>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valore finanziario del tempo</a:t>
            </a:r>
            <a:endParaRPr lang="it-IT" sz="1400" b="1" i="1" dirty="0">
              <a:latin typeface="Times New Roman" pitchFamily="18" charset="0"/>
              <a:cs typeface="Times New Roman" pitchFamily="18" charset="0"/>
            </a:endParaRPr>
          </a:p>
        </p:txBody>
      </p:sp>
      <p:sp>
        <p:nvSpPr>
          <p:cNvPr id="25" name="Ovale 24"/>
          <p:cNvSpPr/>
          <p:nvPr/>
        </p:nvSpPr>
        <p:spPr>
          <a:xfrm>
            <a:off x="8090683" y="115888"/>
            <a:ext cx="792088" cy="553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b="1" dirty="0" smtClean="0">
                <a:solidFill>
                  <a:schemeClr val="tx1"/>
                </a:solidFill>
                <a:effectLst>
                  <a:outerShdw blurRad="38100" dist="38100" dir="2700000" algn="tl">
                    <a:srgbClr val="000000">
                      <a:alpha val="43137"/>
                    </a:srgbClr>
                  </a:outerShdw>
                </a:effectLst>
              </a:rPr>
              <a:t>2</a:t>
            </a:r>
            <a:endParaRPr lang="it-IT" sz="3200" b="1" dirty="0">
              <a:solidFill>
                <a:schemeClr val="tx1"/>
              </a:solidFill>
              <a:effectLst>
                <a:outerShdw blurRad="38100" dist="38100" dir="2700000" algn="tl">
                  <a:srgbClr val="000000">
                    <a:alpha val="43137"/>
                  </a:srgbClr>
                </a:outerShdw>
              </a:effectLst>
            </a:endParaRPr>
          </a:p>
        </p:txBody>
      </p:sp>
      <p:sp>
        <p:nvSpPr>
          <p:cNvPr id="26" name="CasellaDiTesto 25"/>
          <p:cNvSpPr txBox="1"/>
          <p:nvPr/>
        </p:nvSpPr>
        <p:spPr>
          <a:xfrm>
            <a:off x="597369" y="4221088"/>
            <a:ext cx="7582716" cy="369332"/>
          </a:xfrm>
          <a:prstGeom prst="rect">
            <a:avLst/>
          </a:prstGeom>
          <a:noFill/>
        </p:spPr>
        <p:txBody>
          <a:bodyPr wrap="square" rtlCol="0">
            <a:spAutoFit/>
          </a:bodyPr>
          <a:lstStyle/>
          <a:p>
            <a:pPr algn="ctr"/>
            <a:r>
              <a:rPr lang="it-IT" b="1" u="sng" dirty="0" smtClean="0">
                <a:effectLst>
                  <a:outerShdw blurRad="38100" dist="38100" dir="2700000" algn="tl">
                    <a:srgbClr val="000000">
                      <a:alpha val="43137"/>
                    </a:srgbClr>
                  </a:outerShdw>
                </a:effectLst>
              </a:rPr>
              <a:t>Quale è il valore attuale dei 1.000 € che riceveremo fra due anni?</a:t>
            </a:r>
            <a:endParaRPr lang="it-IT" b="1" u="sng" dirty="0">
              <a:effectLst>
                <a:outerShdw blurRad="38100" dist="38100" dir="2700000" algn="tl">
                  <a:srgbClr val="000000">
                    <a:alpha val="43137"/>
                  </a:srgbClr>
                </a:outerShdw>
              </a:effectLst>
            </a:endParaRPr>
          </a:p>
        </p:txBody>
      </p:sp>
      <mc:AlternateContent xmlns:mc="http://schemas.openxmlformats.org/markup-compatibility/2006">
        <mc:Choice xmlns="" xmlns:a14="http://schemas.microsoft.com/office/drawing/2010/main" Requires="a14">
          <p:sp>
            <p:nvSpPr>
              <p:cNvPr id="27" name="CasellaDiTesto 26"/>
              <p:cNvSpPr txBox="1"/>
              <p:nvPr/>
            </p:nvSpPr>
            <p:spPr>
              <a:xfrm>
                <a:off x="2541854" y="4941168"/>
                <a:ext cx="3716309" cy="874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a:rPr>
                        <m:t>𝑉𝐴</m:t>
                      </m:r>
                      <m:r>
                        <a:rPr lang="it-IT" sz="2400" i="1" smtClean="0">
                          <a:latin typeface="Cambria Math"/>
                        </a:rPr>
                        <m:t>=</m:t>
                      </m:r>
                      <m:f>
                        <m:fPr>
                          <m:ctrlPr>
                            <a:rPr lang="it-IT" sz="2400" i="1" smtClean="0">
                              <a:latin typeface="Cambria Math"/>
                            </a:rPr>
                          </m:ctrlPr>
                        </m:fPr>
                        <m:num>
                          <m:sSub>
                            <m:sSubPr>
                              <m:ctrlPr>
                                <a:rPr lang="it-IT" sz="2400" b="0" i="1" smtClean="0">
                                  <a:latin typeface="Cambria Math"/>
                                </a:rPr>
                              </m:ctrlPr>
                            </m:sSubPr>
                            <m:e>
                              <m:r>
                                <a:rPr lang="it-IT" sz="2400" b="0" i="1" smtClean="0">
                                  <a:latin typeface="Cambria Math"/>
                                </a:rPr>
                                <m:t>𝐶</m:t>
                              </m:r>
                            </m:e>
                            <m:sub>
                              <m:r>
                                <a:rPr lang="it-IT" sz="2400" b="0" i="1" smtClean="0">
                                  <a:latin typeface="Cambria Math"/>
                                </a:rPr>
                                <m:t>2</m:t>
                              </m:r>
                            </m:sub>
                          </m:sSub>
                        </m:num>
                        <m:den>
                          <m:sSup>
                            <m:sSupPr>
                              <m:ctrlPr>
                                <a:rPr lang="it-IT" sz="2400" b="0" i="1" smtClean="0">
                                  <a:latin typeface="Cambria Math"/>
                                </a:rPr>
                              </m:ctrlPr>
                            </m:sSupPr>
                            <m:e>
                              <m:r>
                                <a:rPr lang="it-IT" sz="2400" b="0" i="1" smtClean="0">
                                  <a:latin typeface="Cambria Math"/>
                                </a:rPr>
                                <m:t>(1+</m:t>
                              </m:r>
                              <m:r>
                                <a:rPr lang="it-IT" sz="2400" b="0" i="1" smtClean="0">
                                  <a:latin typeface="Cambria Math"/>
                                </a:rPr>
                                <m:t>𝑊𝐴𝐶𝐶</m:t>
                              </m:r>
                              <m:r>
                                <a:rPr lang="it-IT" sz="2400" b="0" i="1" smtClean="0">
                                  <a:latin typeface="Cambria Math"/>
                                </a:rPr>
                                <m:t>)</m:t>
                              </m:r>
                            </m:e>
                            <m:sup>
                              <m:r>
                                <a:rPr lang="it-IT" sz="2400" b="0" i="1" smtClean="0">
                                  <a:latin typeface="Cambria Math"/>
                                </a:rPr>
                                <m:t>2</m:t>
                              </m:r>
                            </m:sup>
                          </m:sSup>
                        </m:den>
                      </m:f>
                    </m:oMath>
                  </m:oMathPara>
                </a14:m>
                <a:endParaRPr lang="it-IT" sz="2400" dirty="0"/>
              </a:p>
            </p:txBody>
          </p:sp>
        </mc:Choice>
        <mc:Fallback>
          <p:sp>
            <p:nvSpPr>
              <p:cNvPr id="27" name="CasellaDiTesto 26"/>
              <p:cNvSpPr txBox="1">
                <a:spLocks noRot="1" noChangeAspect="1" noMove="1" noResize="1" noEditPoints="1" noAdjustHandles="1" noChangeArrowheads="1" noChangeShapeType="1" noTextEdit="1"/>
              </p:cNvSpPr>
              <p:nvPr/>
            </p:nvSpPr>
            <p:spPr>
              <a:xfrm>
                <a:off x="2541854" y="4941168"/>
                <a:ext cx="3716309" cy="874150"/>
              </a:xfrm>
              <a:prstGeom prst="rect">
                <a:avLst/>
              </a:prstGeom>
              <a:blipFill rotWithShape="1">
                <a:blip r:embed="rId3" cstate="print"/>
                <a:stretch>
                  <a:fillRect/>
                </a:stretch>
              </a:blipFill>
            </p:spPr>
            <p:txBody>
              <a:bodyPr/>
              <a:lstStyle/>
              <a:p>
                <a:r>
                  <a:rPr lang="it-IT">
                    <a:noFill/>
                  </a:rPr>
                  <a:t> </a:t>
                </a:r>
              </a:p>
            </p:txBody>
          </p:sp>
        </mc:Fallback>
      </mc:AlternateContent>
    </p:spTree>
    <p:extLst>
      <p:ext uri="{BB962C8B-B14F-4D97-AF65-F5344CB8AC3E}">
        <p14:creationId xmlns="" xmlns:p14="http://schemas.microsoft.com/office/powerpoint/2010/main" val="13578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1" grpId="0"/>
      <p:bldP spid="26"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egnaposto numero diapositiva 5"/>
          <p:cNvSpPr>
            <a:spLocks noGrp="1"/>
          </p:cNvSpPr>
          <p:nvPr>
            <p:ph type="sldNum" sz="quarter" idx="12"/>
          </p:nvPr>
        </p:nvSpPr>
        <p:spPr/>
        <p:txBody>
          <a:bodyPr/>
          <a:lstStyle/>
          <a:p>
            <a:pPr>
              <a:defRPr/>
            </a:pPr>
            <a:fld id="{B0BB5EB9-55DA-4BEE-A326-C4606D0FFCD3}" type="slidenum">
              <a:rPr lang="it-IT"/>
              <a:pPr>
                <a:defRPr/>
              </a:pPr>
              <a:t>3</a:t>
            </a:fld>
            <a:endParaRPr lang="it-IT"/>
          </a:p>
        </p:txBody>
      </p:sp>
      <p:grpSp>
        <p:nvGrpSpPr>
          <p:cNvPr id="2" name="Group 54"/>
          <p:cNvGrpSpPr>
            <a:grpSpLocks/>
          </p:cNvGrpSpPr>
          <p:nvPr/>
        </p:nvGrpSpPr>
        <p:grpSpPr bwMode="auto">
          <a:xfrm>
            <a:off x="141288" y="5786438"/>
            <a:ext cx="9002712" cy="865187"/>
            <a:chOff x="421" y="3521"/>
            <a:chExt cx="5135" cy="545"/>
          </a:xfrm>
        </p:grpSpPr>
        <p:sp>
          <p:nvSpPr>
            <p:cNvPr id="335927" name="Rectangle 55"/>
            <p:cNvSpPr>
              <a:spLocks noChangeArrowheads="1"/>
            </p:cNvSpPr>
            <p:nvPr/>
          </p:nvSpPr>
          <p:spPr bwMode="auto">
            <a:xfrm>
              <a:off x="703" y="3521"/>
              <a:ext cx="4853" cy="545"/>
            </a:xfrm>
            <a:prstGeom prst="rect">
              <a:avLst/>
            </a:prstGeom>
            <a:noFill/>
            <a:ln w="9525">
              <a:noFill/>
              <a:miter lim="800000"/>
              <a:headEnd/>
              <a:tailEnd/>
            </a:ln>
            <a:effectLst/>
          </p:spPr>
          <p:txBody>
            <a:bodyPr/>
            <a:lstStyle/>
            <a:p>
              <a:pPr marL="342900" indent="-342900">
                <a:spcBef>
                  <a:spcPct val="20000"/>
                </a:spcBef>
                <a:buClr>
                  <a:schemeClr val="tx2"/>
                </a:buClr>
                <a:buSzPct val="60000"/>
                <a:buFont typeface="Wingdings" pitchFamily="2" charset="2"/>
                <a:buNone/>
                <a:defRPr/>
              </a:pPr>
              <a:r>
                <a:rPr lang="it-IT" sz="1400" dirty="0">
                  <a:effectLst>
                    <a:outerShdw blurRad="38100" dist="38100" dir="2700000" algn="tl">
                      <a:srgbClr val="000000"/>
                    </a:outerShdw>
                  </a:effectLst>
                </a:rPr>
                <a:t>  ORDINE INGEGNERI RIMINI - </a:t>
              </a:r>
              <a:r>
                <a:rPr lang="it-IT" sz="1000" dirty="0">
                  <a:effectLst>
                    <a:outerShdw blurRad="38100" dist="38100" dir="2700000" algn="tl">
                      <a:srgbClr val="000000"/>
                    </a:outerShdw>
                  </a:effectLst>
                </a:rPr>
                <a:t>COMMISSIONE </a:t>
              </a:r>
              <a:r>
                <a:rPr lang="it-IT" sz="800" dirty="0">
                  <a:effectLst>
                    <a:outerShdw blurRad="38100" dist="38100" dir="2700000" algn="tl">
                      <a:srgbClr val="000000"/>
                    </a:outerShdw>
                  </a:effectLst>
                </a:rPr>
                <a:t>INFORMATICA, ELETTRONICA, TELECOMUNICAZIONI, GESTIONALE ed AUTOMAZIONE </a:t>
              </a:r>
            </a:p>
            <a:p>
              <a:pPr marL="342900" indent="-342900">
                <a:spcBef>
                  <a:spcPct val="20000"/>
                </a:spcBef>
                <a:buClr>
                  <a:schemeClr val="tx2"/>
                </a:buClr>
                <a:buSzPct val="60000"/>
                <a:buFont typeface="Wingdings" pitchFamily="2" charset="2"/>
                <a:buNone/>
                <a:defRPr/>
              </a:pPr>
              <a:r>
                <a:rPr lang="it-IT" sz="1600" dirty="0"/>
                <a:t>  </a:t>
              </a:r>
              <a:r>
                <a:rPr lang="it-IT" sz="1400" dirty="0"/>
                <a:t>TITOLO SEMINARIO </a:t>
              </a:r>
            </a:p>
            <a:p>
              <a:pPr marL="342900" indent="-342900">
                <a:spcBef>
                  <a:spcPct val="20000"/>
                </a:spcBef>
                <a:buClr>
                  <a:schemeClr val="tx2"/>
                </a:buClr>
                <a:buSzPct val="60000"/>
                <a:buFont typeface="Wingdings" pitchFamily="2" charset="2"/>
                <a:buNone/>
                <a:defRPr/>
              </a:pPr>
              <a:r>
                <a:rPr lang="it-IT" sz="1200" dirty="0">
                  <a:effectLst>
                    <a:outerShdw blurRad="38100" dist="38100" dir="2700000" algn="tl">
                      <a:srgbClr val="000000"/>
                    </a:outerShdw>
                  </a:effectLst>
                </a:rPr>
                <a:t>  RIMINI, 4 Maggio 2012– Dott. Ing. Gilberto Grana</a:t>
              </a:r>
            </a:p>
          </p:txBody>
        </p:sp>
        <p:pic>
          <p:nvPicPr>
            <p:cNvPr id="6168" name="Picture 56" descr="logo_ordine"/>
            <p:cNvPicPr>
              <a:picLocks noChangeAspect="1" noChangeArrowheads="1"/>
            </p:cNvPicPr>
            <p:nvPr/>
          </p:nvPicPr>
          <p:blipFill>
            <a:blip r:embed="rId3" cstate="print"/>
            <a:srcRect/>
            <a:stretch>
              <a:fillRect/>
            </a:stretch>
          </p:blipFill>
          <p:spPr bwMode="auto">
            <a:xfrm>
              <a:off x="421" y="3521"/>
              <a:ext cx="327" cy="483"/>
            </a:xfrm>
            <a:prstGeom prst="rect">
              <a:avLst/>
            </a:prstGeom>
            <a:noFill/>
            <a:ln w="9525">
              <a:noFill/>
              <a:miter lim="800000"/>
              <a:headEnd/>
              <a:tailEnd/>
            </a:ln>
          </p:spPr>
        </p:pic>
      </p:grpSp>
      <p:sp>
        <p:nvSpPr>
          <p:cNvPr id="6148" name="CasellaDiTesto 54"/>
          <p:cNvSpPr txBox="1">
            <a:spLocks noChangeArrowheads="1"/>
          </p:cNvSpPr>
          <p:nvPr/>
        </p:nvSpPr>
        <p:spPr bwMode="auto">
          <a:xfrm>
            <a:off x="323850" y="333375"/>
            <a:ext cx="8569325" cy="460375"/>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La teoria dei costi di agenzia</a:t>
            </a:r>
          </a:p>
        </p:txBody>
      </p:sp>
      <p:sp>
        <p:nvSpPr>
          <p:cNvPr id="59" name="Arrotonda angolo stesso lato rettangolo 58"/>
          <p:cNvSpPr/>
          <p:nvPr/>
        </p:nvSpPr>
        <p:spPr>
          <a:xfrm>
            <a:off x="6372200" y="2666769"/>
            <a:ext cx="1944216" cy="474199"/>
          </a:xfrm>
          <a:prstGeom prst="round2SameRect">
            <a:avLst/>
          </a:prstGeom>
          <a:solidFill>
            <a:srgbClr val="7030A0"/>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AGENTE</a:t>
            </a:r>
          </a:p>
          <a:p>
            <a:pPr algn="ctr">
              <a:defRPr/>
            </a:pPr>
            <a:r>
              <a:rPr lang="it-IT" sz="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it-IT" sz="800" b="1" u="sng"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Manager-delegato</a:t>
            </a:r>
            <a:r>
              <a:rPr lang="it-IT" sz="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0" name="Arrotonda angolo stesso lato rettangolo 59"/>
          <p:cNvSpPr/>
          <p:nvPr/>
        </p:nvSpPr>
        <p:spPr>
          <a:xfrm>
            <a:off x="6336196" y="980728"/>
            <a:ext cx="1944216" cy="474199"/>
          </a:xfrm>
          <a:prstGeom prst="round2SameRect">
            <a:avLst/>
          </a:prstGeom>
          <a:solidFill>
            <a:srgbClr val="FF0000"/>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PRINCIPALE</a:t>
            </a:r>
          </a:p>
          <a:p>
            <a:pPr algn="ctr">
              <a:defRPr/>
            </a:pPr>
            <a:r>
              <a:rPr lang="it-IT" sz="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it-IT" sz="800" b="1" u="sng"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Azionista-delegante</a:t>
            </a:r>
            <a:r>
              <a:rPr lang="it-IT" sz="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1" name="Freccia a destra 60"/>
          <p:cNvSpPr/>
          <p:nvPr/>
        </p:nvSpPr>
        <p:spPr>
          <a:xfrm rot="5400000">
            <a:off x="6821811" y="1790379"/>
            <a:ext cx="900978" cy="504056"/>
          </a:xfrm>
          <a:prstGeom prst="rightArrow">
            <a:avLst>
              <a:gd name="adj1" fmla="val 50000"/>
              <a:gd name="adj2" fmla="val 50000"/>
            </a:avLst>
          </a:prstGeom>
          <a:solidFill>
            <a:srgbClr val="92D050"/>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50" b="1" dirty="0">
                <a:solidFill>
                  <a:schemeClr val="tx1"/>
                </a:solidFill>
                <a:latin typeface="Times New Roman" pitchFamily="18" charset="0"/>
                <a:cs typeface="Times New Roman" pitchFamily="18" charset="0"/>
              </a:rPr>
              <a:t>Controllo</a:t>
            </a:r>
          </a:p>
        </p:txBody>
      </p:sp>
      <p:graphicFrame>
        <p:nvGraphicFramePr>
          <p:cNvPr id="62" name="Diagramma 61"/>
          <p:cNvGraphicFramePr/>
          <p:nvPr/>
        </p:nvGraphicFramePr>
        <p:xfrm>
          <a:off x="251520" y="3501008"/>
          <a:ext cx="4992216" cy="1599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 name="Rettangolo 62"/>
          <p:cNvSpPr/>
          <p:nvPr/>
        </p:nvSpPr>
        <p:spPr>
          <a:xfrm>
            <a:off x="250825" y="2997200"/>
            <a:ext cx="1782763" cy="307975"/>
          </a:xfrm>
          <a:prstGeom prst="rect">
            <a:avLst/>
          </a:prstGeom>
        </p:spPr>
        <p:txBody>
          <a:bodyPr wrap="none">
            <a:spAutoFit/>
          </a:bodyPr>
          <a:lstStyle/>
          <a:p>
            <a:pPr>
              <a:defRPr/>
            </a:pPr>
            <a:r>
              <a:rPr lang="it-IT" sz="1400" b="1" i="1" dirty="0">
                <a:effectLst>
                  <a:outerShdw blurRad="38100" dist="38100" dir="2700000" algn="tl">
                    <a:srgbClr val="000000">
                      <a:alpha val="43137"/>
                    </a:srgbClr>
                  </a:outerShdw>
                </a:effectLst>
                <a:latin typeface="Times New Roman" pitchFamily="18" charset="0"/>
                <a:cs typeface="Times New Roman" pitchFamily="18" charset="0"/>
              </a:rPr>
              <a:t>PROBLEMATICHE:</a:t>
            </a:r>
          </a:p>
        </p:txBody>
      </p:sp>
      <p:sp>
        <p:nvSpPr>
          <p:cNvPr id="6160" name="Rettangolo 64"/>
          <p:cNvSpPr>
            <a:spLocks noChangeArrowheads="1"/>
          </p:cNvSpPr>
          <p:nvPr/>
        </p:nvSpPr>
        <p:spPr bwMode="auto">
          <a:xfrm>
            <a:off x="251520" y="1349767"/>
            <a:ext cx="5545312" cy="1431161"/>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it-IT" sz="1400" dirty="0">
                <a:latin typeface="Times New Roman" pitchFamily="18" charset="0"/>
                <a:cs typeface="Times New Roman" pitchFamily="18" charset="0"/>
              </a:rPr>
              <a:t>Un soggetto, denominato</a:t>
            </a:r>
            <a:r>
              <a:rPr lang="it-IT" sz="1400" b="1" u="sng" dirty="0">
                <a:latin typeface="Times New Roman" pitchFamily="18" charset="0"/>
                <a:cs typeface="Times New Roman" pitchFamily="18" charset="0"/>
              </a:rPr>
              <a:t> principale</a:t>
            </a:r>
            <a:r>
              <a:rPr lang="it-IT" sz="1400" dirty="0">
                <a:latin typeface="Times New Roman" pitchFamily="18" charset="0"/>
                <a:cs typeface="Times New Roman" pitchFamily="18" charset="0"/>
              </a:rPr>
              <a:t>, delega l’utilizzo di alcune risorse ad un altro soggetto denominato </a:t>
            </a:r>
            <a:r>
              <a:rPr lang="it-IT" sz="1400" b="1" dirty="0">
                <a:latin typeface="Times New Roman" pitchFamily="18" charset="0"/>
                <a:cs typeface="Times New Roman" pitchFamily="18" charset="0"/>
              </a:rPr>
              <a:t>“</a:t>
            </a:r>
            <a:r>
              <a:rPr lang="it-IT" sz="1400" b="1" u="sng" dirty="0">
                <a:latin typeface="Times New Roman" pitchFamily="18" charset="0"/>
                <a:cs typeface="Times New Roman" pitchFamily="18" charset="0"/>
              </a:rPr>
              <a:t>agente</a:t>
            </a:r>
            <a:r>
              <a:rPr lang="it-IT" sz="1400" b="1" dirty="0">
                <a:latin typeface="Times New Roman" pitchFamily="18" charset="0"/>
                <a:cs typeface="Times New Roman" pitchFamily="18" charset="0"/>
              </a:rPr>
              <a:t>”, </a:t>
            </a:r>
            <a:r>
              <a:rPr lang="it-IT" sz="1400" dirty="0">
                <a:latin typeface="Times New Roman" pitchFamily="18" charset="0"/>
                <a:cs typeface="Times New Roman" pitchFamily="18" charset="0"/>
              </a:rPr>
              <a:t>il quale legato da un accordo di tipo formale o informale, opera rappresentando gli interessi del principale</a:t>
            </a:r>
            <a:r>
              <a:rPr lang="it-IT" sz="1000" dirty="0" smtClean="0">
                <a:latin typeface="Times New Roman" pitchFamily="18" charset="0"/>
                <a:cs typeface="Times New Roman" pitchFamily="18" charset="0"/>
              </a:rPr>
              <a:t>.</a:t>
            </a:r>
          </a:p>
          <a:p>
            <a:pPr algn="just">
              <a:lnSpc>
                <a:spcPct val="150000"/>
              </a:lnSpc>
            </a:pPr>
            <a:r>
              <a:rPr lang="it-IT" sz="1600" b="1" dirty="0" smtClean="0">
                <a:effectLst>
                  <a:outerShdw blurRad="38100" dist="38100" dir="2700000" algn="tl">
                    <a:srgbClr val="000000">
                      <a:alpha val="43137"/>
                    </a:srgbClr>
                  </a:outerShdw>
                </a:effectLst>
                <a:latin typeface="Times New Roman" pitchFamily="18" charset="0"/>
                <a:cs typeface="Times New Roman" pitchFamily="18" charset="0"/>
              </a:rPr>
              <a:t>AZIONISTI                                    MANAGER</a:t>
            </a:r>
            <a:endParaRPr lang="it-IT"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7" name="Rettangolo 66"/>
          <p:cNvSpPr/>
          <p:nvPr/>
        </p:nvSpPr>
        <p:spPr>
          <a:xfrm>
            <a:off x="250825" y="908050"/>
            <a:ext cx="2311400" cy="307975"/>
          </a:xfrm>
          <a:prstGeom prst="rect">
            <a:avLst/>
          </a:prstGeom>
        </p:spPr>
        <p:txBody>
          <a:bodyPr wrap="none">
            <a:spAutoFit/>
          </a:bodyPr>
          <a:lstStyle/>
          <a:p>
            <a:pPr>
              <a:defRPr/>
            </a:pPr>
            <a:r>
              <a:rPr lang="it-IT" sz="1400" b="1" i="1" dirty="0">
                <a:effectLst>
                  <a:outerShdw blurRad="38100" dist="38100" dir="2700000" algn="tl">
                    <a:srgbClr val="000000">
                      <a:alpha val="43137"/>
                    </a:srgbClr>
                  </a:outerShdw>
                </a:effectLst>
                <a:latin typeface="Times New Roman" pitchFamily="18" charset="0"/>
                <a:cs typeface="Times New Roman" pitchFamily="18" charset="0"/>
              </a:rPr>
              <a:t>TEORIA  DELL’AGENZIA:</a:t>
            </a:r>
          </a:p>
        </p:txBody>
      </p:sp>
      <p:sp>
        <p:nvSpPr>
          <p:cNvPr id="68" name="Freccia a destra 67"/>
          <p:cNvSpPr/>
          <p:nvPr/>
        </p:nvSpPr>
        <p:spPr>
          <a:xfrm>
            <a:off x="4572000" y="3645024"/>
            <a:ext cx="900978" cy="504056"/>
          </a:xfrm>
          <a:prstGeom prst="rightArrow">
            <a:avLst>
              <a:gd name="adj1" fmla="val 50000"/>
              <a:gd name="adj2" fmla="val 50000"/>
            </a:avLst>
          </a:prstGeom>
          <a:solidFill>
            <a:srgbClr val="92D050"/>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050" b="1" dirty="0">
              <a:solidFill>
                <a:schemeClr val="tx1"/>
              </a:solidFill>
              <a:latin typeface="Times New Roman" pitchFamily="18" charset="0"/>
              <a:cs typeface="Times New Roman" pitchFamily="18" charset="0"/>
            </a:endParaRPr>
          </a:p>
        </p:txBody>
      </p:sp>
      <p:sp>
        <p:nvSpPr>
          <p:cNvPr id="69" name="Arrotonda angolo stesso lato rettangolo 68"/>
          <p:cNvSpPr/>
          <p:nvPr/>
        </p:nvSpPr>
        <p:spPr>
          <a:xfrm>
            <a:off x="5724128" y="3645024"/>
            <a:ext cx="2160240" cy="474199"/>
          </a:xfrm>
          <a:prstGeom prst="round2SameRect">
            <a:avLst/>
          </a:prstGeom>
          <a:solidFill>
            <a:srgbClr val="8F9484"/>
          </a:solidFill>
          <a:ln>
            <a:solidFill>
              <a:schemeClr val="tx1"/>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COSTI  </a:t>
            </a:r>
            <a:r>
              <a:rPr lang="it-IT" sz="1400" b="1" u="sng"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a:t>
            </a:r>
            <a:r>
              <a:rPr lang="it-IT" sz="1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AGENZIA</a:t>
            </a:r>
          </a:p>
        </p:txBody>
      </p:sp>
      <p:sp>
        <p:nvSpPr>
          <p:cNvPr id="6166" name="Rettangolo 69"/>
          <p:cNvSpPr>
            <a:spLocks noChangeArrowheads="1"/>
          </p:cNvSpPr>
          <p:nvPr/>
        </p:nvSpPr>
        <p:spPr bwMode="auto">
          <a:xfrm>
            <a:off x="4751833" y="4437063"/>
            <a:ext cx="4284663" cy="138499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it-IT" sz="1400" dirty="0">
                <a:latin typeface="Times New Roman" pitchFamily="18" charset="0"/>
                <a:cs typeface="Times New Roman" pitchFamily="18" charset="0"/>
              </a:rPr>
              <a:t>Costi  sopportati dai principali per la messa a punto e l’applicazione di sistemi di controllo, monitoraggio e incentivo sull’operato del management, nel tentativo di ridurne il comportamento opportunistico</a:t>
            </a:r>
          </a:p>
        </p:txBody>
      </p:sp>
      <p:cxnSp>
        <p:nvCxnSpPr>
          <p:cNvPr id="18" name="Connettore 2 17"/>
          <p:cNvCxnSpPr/>
          <p:nvPr/>
        </p:nvCxnSpPr>
        <p:spPr>
          <a:xfrm>
            <a:off x="1835696" y="2564904"/>
            <a:ext cx="10801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60"/>
                                        </p:tgtEl>
                                        <p:attrNameLst>
                                          <p:attrName>style.visibility</p:attrName>
                                        </p:attrNameLst>
                                      </p:cBhvr>
                                      <p:to>
                                        <p:strVal val="visible"/>
                                      </p:to>
                                    </p:set>
                                    <p:animEffect transition="in" filter="fade">
                                      <p:cBhvr>
                                        <p:cTn id="14" dur="500"/>
                                        <p:tgtEl>
                                          <p:spTgt spid="6160"/>
                                        </p:tgtEl>
                                      </p:cBhvr>
                                    </p:animEffect>
                                  </p:childTnLst>
                                </p:cTn>
                              </p:par>
                              <p:par>
                                <p:cTn id="15" presetID="2" presetClass="entr" presetSubtype="1"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ppt_x"/>
                                          </p:val>
                                        </p:tav>
                                        <p:tav tm="100000">
                                          <p:val>
                                            <p:strVal val="#ppt_x"/>
                                          </p:val>
                                        </p:tav>
                                      </p:tavLst>
                                    </p:anim>
                                    <p:anim calcmode="lin" valueType="num">
                                      <p:cBhvr additive="base">
                                        <p:cTn id="30" dur="500" fill="hold"/>
                                        <p:tgtEl>
                                          <p:spTgt spid="59"/>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10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ppt_x"/>
                                          </p:val>
                                        </p:tav>
                                        <p:tav tm="100000">
                                          <p:val>
                                            <p:strVal val="#ppt_x"/>
                                          </p:val>
                                        </p:tav>
                                      </p:tavLst>
                                    </p:anim>
                                    <p:anim calcmode="lin" valueType="num">
                                      <p:cBhvr additive="base">
                                        <p:cTn id="44" dur="500" fill="hold"/>
                                        <p:tgtEl>
                                          <p:spTgt spid="69"/>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6166"/>
                                        </p:tgtEl>
                                        <p:attrNameLst>
                                          <p:attrName>style.visibility</p:attrName>
                                        </p:attrNameLst>
                                      </p:cBhvr>
                                      <p:to>
                                        <p:strVal val="visible"/>
                                      </p:to>
                                    </p:set>
                                    <p:animEffect transition="in" filter="fade">
                                      <p:cBhvr>
                                        <p:cTn id="47" dur="500"/>
                                        <p:tgtEl>
                                          <p:spTgt spid="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59" grpId="0" animBg="1"/>
      <p:bldP spid="60" grpId="0" animBg="1"/>
      <p:bldP spid="61" grpId="0" animBg="1"/>
      <p:bldGraphic spid="62" grpId="0">
        <p:bldAsOne/>
      </p:bldGraphic>
      <p:bldP spid="63" grpId="0"/>
      <p:bldP spid="6160" grpId="0" animBg="1"/>
      <p:bldP spid="67" grpId="0"/>
      <p:bldP spid="68" grpId="0" animBg="1"/>
      <p:bldP spid="69" grpId="0" animBg="1"/>
      <p:bldP spid="61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677428" y="847625"/>
            <a:ext cx="7488832" cy="786631"/>
            <a:chOff x="323528" y="1634257"/>
            <a:chExt cx="7488832" cy="786631"/>
          </a:xfrm>
        </p:grpSpPr>
        <p:cxnSp>
          <p:nvCxnSpPr>
            <p:cNvPr id="7" name="Connettore 2 6"/>
            <p:cNvCxnSpPr/>
            <p:nvPr/>
          </p:nvCxnSpPr>
          <p:spPr>
            <a:xfrm>
              <a:off x="323528" y="1988840"/>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23850" y="1634257"/>
              <a:ext cx="720080" cy="288032"/>
            </a:xfrm>
            <a:prstGeom prst="rect">
              <a:avLst/>
            </a:prstGeom>
            <a:noFill/>
          </p:spPr>
          <p:txBody>
            <a:bodyPr wrap="square" rtlCol="0">
              <a:spAutoFit/>
            </a:bodyPr>
            <a:lstStyle/>
            <a:p>
              <a:r>
                <a:rPr lang="it-IT" sz="1200" b="1" dirty="0" smtClean="0"/>
                <a:t>Anno 0</a:t>
              </a:r>
              <a:endParaRPr lang="it-IT" sz="1200" b="1" dirty="0"/>
            </a:p>
          </p:txBody>
        </p:sp>
        <p:sp>
          <p:nvSpPr>
            <p:cNvPr id="9" name="CasellaDiTesto 8"/>
            <p:cNvSpPr txBox="1"/>
            <p:nvPr/>
          </p:nvSpPr>
          <p:spPr>
            <a:xfrm>
              <a:off x="2005120" y="1634257"/>
              <a:ext cx="720080" cy="276999"/>
            </a:xfrm>
            <a:prstGeom prst="rect">
              <a:avLst/>
            </a:prstGeom>
            <a:noFill/>
          </p:spPr>
          <p:txBody>
            <a:bodyPr wrap="square" rtlCol="0">
              <a:spAutoFit/>
            </a:bodyPr>
            <a:lstStyle/>
            <a:p>
              <a:r>
                <a:rPr lang="it-IT" sz="1200" b="1" dirty="0" smtClean="0"/>
                <a:t>Anno </a:t>
              </a:r>
              <a:r>
                <a:rPr lang="it-IT" sz="1200" b="1" dirty="0"/>
                <a:t>1</a:t>
              </a:r>
            </a:p>
          </p:txBody>
        </p:sp>
        <p:sp>
          <p:nvSpPr>
            <p:cNvPr id="10" name="CasellaDiTesto 9"/>
            <p:cNvSpPr txBox="1"/>
            <p:nvPr/>
          </p:nvSpPr>
          <p:spPr>
            <a:xfrm>
              <a:off x="3686391" y="1634257"/>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1" name="CasellaDiTesto 10"/>
            <p:cNvSpPr txBox="1"/>
            <p:nvPr/>
          </p:nvSpPr>
          <p:spPr>
            <a:xfrm>
              <a:off x="5367662" y="1639774"/>
              <a:ext cx="720080" cy="276999"/>
            </a:xfrm>
            <a:prstGeom prst="rect">
              <a:avLst/>
            </a:prstGeom>
            <a:noFill/>
          </p:spPr>
          <p:txBody>
            <a:bodyPr wrap="square" rtlCol="0">
              <a:spAutoFit/>
            </a:bodyPr>
            <a:lstStyle/>
            <a:p>
              <a:r>
                <a:rPr lang="it-IT" sz="1200" b="1" dirty="0" smtClean="0"/>
                <a:t>Anno 3</a:t>
              </a:r>
            </a:p>
          </p:txBody>
        </p:sp>
        <p:sp>
          <p:nvSpPr>
            <p:cNvPr id="12" name="CasellaDiTesto 11"/>
            <p:cNvSpPr txBox="1"/>
            <p:nvPr/>
          </p:nvSpPr>
          <p:spPr>
            <a:xfrm>
              <a:off x="7048932" y="1634257"/>
              <a:ext cx="720080" cy="288032"/>
            </a:xfrm>
            <a:prstGeom prst="rect">
              <a:avLst/>
            </a:prstGeom>
            <a:noFill/>
          </p:spPr>
          <p:txBody>
            <a:bodyPr wrap="square" rtlCol="0">
              <a:spAutoFit/>
            </a:bodyPr>
            <a:lstStyle/>
            <a:p>
              <a:r>
                <a:rPr lang="it-IT" sz="1200" b="1" dirty="0" smtClean="0"/>
                <a:t>Anno 4</a:t>
              </a:r>
              <a:endParaRPr lang="it-IT" sz="1200" b="1" dirty="0"/>
            </a:p>
          </p:txBody>
        </p:sp>
        <p:sp>
          <p:nvSpPr>
            <p:cNvPr id="13" name="CasellaDiTesto 12"/>
            <p:cNvSpPr txBox="1"/>
            <p:nvPr/>
          </p:nvSpPr>
          <p:spPr>
            <a:xfrm>
              <a:off x="323528" y="2132856"/>
              <a:ext cx="792088" cy="276999"/>
            </a:xfrm>
            <a:prstGeom prst="rect">
              <a:avLst/>
            </a:prstGeom>
            <a:noFill/>
          </p:spPr>
          <p:txBody>
            <a:bodyPr wrap="square" rtlCol="0">
              <a:spAutoFit/>
            </a:bodyPr>
            <a:lstStyle/>
            <a:p>
              <a:r>
                <a:rPr lang="it-IT" sz="1200" b="1" dirty="0" smtClean="0"/>
                <a:t>- 2.000 €</a:t>
              </a:r>
              <a:endParaRPr lang="it-IT" sz="1200" b="1" dirty="0"/>
            </a:p>
          </p:txBody>
        </p:sp>
        <p:sp>
          <p:nvSpPr>
            <p:cNvPr id="14" name="CasellaDiTesto 13"/>
            <p:cNvSpPr txBox="1"/>
            <p:nvPr/>
          </p:nvSpPr>
          <p:spPr>
            <a:xfrm>
              <a:off x="2004798"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5" name="CasellaDiTesto 14"/>
            <p:cNvSpPr txBox="1"/>
            <p:nvPr/>
          </p:nvSpPr>
          <p:spPr>
            <a:xfrm>
              <a:off x="3686069"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6" name="CasellaDiTesto 15"/>
            <p:cNvSpPr txBox="1"/>
            <p:nvPr/>
          </p:nvSpPr>
          <p:spPr>
            <a:xfrm>
              <a:off x="5367340" y="2138373"/>
              <a:ext cx="720080" cy="276999"/>
            </a:xfrm>
            <a:prstGeom prst="rect">
              <a:avLst/>
            </a:prstGeom>
            <a:noFill/>
          </p:spPr>
          <p:txBody>
            <a:bodyPr wrap="square" rtlCol="0">
              <a:spAutoFit/>
            </a:bodyPr>
            <a:lstStyle/>
            <a:p>
              <a:r>
                <a:rPr lang="it-IT" sz="1200" b="1" dirty="0" smtClean="0"/>
                <a:t>1.000 €</a:t>
              </a:r>
            </a:p>
          </p:txBody>
        </p:sp>
        <p:sp>
          <p:nvSpPr>
            <p:cNvPr id="17" name="CasellaDiTesto 16"/>
            <p:cNvSpPr txBox="1"/>
            <p:nvPr/>
          </p:nvSpPr>
          <p:spPr>
            <a:xfrm>
              <a:off x="7048610" y="2132856"/>
              <a:ext cx="720080" cy="288032"/>
            </a:xfrm>
            <a:prstGeom prst="rect">
              <a:avLst/>
            </a:prstGeom>
            <a:noFill/>
          </p:spPr>
          <p:txBody>
            <a:bodyPr wrap="square" rtlCol="0">
              <a:spAutoFit/>
            </a:bodyPr>
            <a:lstStyle/>
            <a:p>
              <a:r>
                <a:rPr lang="it-IT" sz="1200" b="1" dirty="0" smtClean="0"/>
                <a:t>1.000 €</a:t>
              </a:r>
              <a:endParaRPr lang="it-IT" sz="1200" b="1" dirty="0"/>
            </a:p>
          </p:txBody>
        </p:sp>
      </p:grpSp>
      <p:sp>
        <p:nvSpPr>
          <p:cNvPr id="3" name="CasellaDiTesto 2"/>
          <p:cNvSpPr txBox="1"/>
          <p:nvPr/>
        </p:nvSpPr>
        <p:spPr>
          <a:xfrm>
            <a:off x="564794" y="1916832"/>
            <a:ext cx="7582716" cy="1477328"/>
          </a:xfrm>
          <a:prstGeom prst="rect">
            <a:avLst/>
          </a:prstGeom>
          <a:noFill/>
        </p:spPr>
        <p:txBody>
          <a:bodyPr wrap="square" rtlCol="0">
            <a:spAutoFit/>
          </a:bodyPr>
          <a:lstStyle/>
          <a:p>
            <a:pPr algn="just"/>
            <a:r>
              <a:rPr lang="it-IT" b="1" u="sng" dirty="0" smtClean="0">
                <a:effectLst>
                  <a:outerShdw blurRad="38100" dist="38100" dir="2700000" algn="tl">
                    <a:srgbClr val="000000">
                      <a:alpha val="43137"/>
                    </a:srgbClr>
                  </a:outerShdw>
                </a:effectLst>
              </a:rPr>
              <a:t>Il nostro progetto ci rende 1.000 € e al termine del primo anno, ma non sappiamo cosa in realtà potremo acquistare con tale cifra.</a:t>
            </a:r>
          </a:p>
          <a:p>
            <a:pPr algn="just"/>
            <a:endParaRPr lang="it-IT" b="1" u="sng" dirty="0">
              <a:effectLst>
                <a:outerShdw blurRad="38100" dist="38100" dir="2700000" algn="tl">
                  <a:srgbClr val="000000">
                    <a:alpha val="43137"/>
                  </a:srgbClr>
                </a:outerShdw>
              </a:effectLst>
            </a:endParaRPr>
          </a:p>
          <a:p>
            <a:pPr algn="just"/>
            <a:r>
              <a:rPr lang="it-IT" b="1" u="sng" dirty="0" smtClean="0">
                <a:effectLst>
                  <a:outerShdw blurRad="38100" dist="38100" dir="2700000" algn="tl">
                    <a:srgbClr val="000000">
                      <a:alpha val="43137"/>
                    </a:srgbClr>
                  </a:outerShdw>
                </a:effectLst>
              </a:rPr>
              <a:t>I Flussi di Cassa sopra esposti sono detti «nominali», ovvero al lordo del tasso di inflazione.</a:t>
            </a:r>
            <a:endParaRPr lang="it-IT" b="1" u="sng" dirty="0">
              <a:effectLst>
                <a:outerShdw blurRad="38100" dist="38100" dir="2700000" algn="tl">
                  <a:srgbClr val="000000">
                    <a:alpha val="43137"/>
                  </a:srgbClr>
                </a:outerShdw>
              </a:effectLst>
            </a:endParaRPr>
          </a:p>
        </p:txBody>
      </p:sp>
      <p:sp>
        <p:nvSpPr>
          <p:cNvPr id="21" name="CasellaDiTesto 54"/>
          <p:cNvSpPr txBox="1">
            <a:spLocks noChangeArrowheads="1"/>
          </p:cNvSpPr>
          <p:nvPr/>
        </p:nvSpPr>
        <p:spPr bwMode="auto">
          <a:xfrm>
            <a:off x="337987" y="84292"/>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problema dell’inflazione</a:t>
            </a:r>
            <a:endParaRPr lang="it-IT" sz="1400" b="1" i="1"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27" name="CasellaDiTesto 26"/>
              <p:cNvSpPr txBox="1"/>
              <p:nvPr/>
            </p:nvSpPr>
            <p:spPr>
              <a:xfrm>
                <a:off x="1778426" y="3573016"/>
                <a:ext cx="5624406" cy="673711"/>
              </a:xfrm>
              <a:prstGeom prst="rect">
                <a:avLst/>
              </a:prstGeom>
              <a:noFill/>
            </p:spPr>
            <p:txBody>
              <a:bodyPr wrap="square" rtlCol="0">
                <a:spAutoFit/>
              </a:bodyPr>
              <a:lstStyle/>
              <a:p>
                <a:pPr algn="ctr"/>
                <a:r>
                  <a:rPr lang="it-IT" b="1" dirty="0" smtClean="0">
                    <a:effectLst>
                      <a:outerShdw blurRad="38100" dist="38100" dir="2700000" algn="tl">
                        <a:srgbClr val="000000">
                          <a:alpha val="43137"/>
                        </a:srgbClr>
                      </a:outerShdw>
                    </a:effectLst>
                  </a:rPr>
                  <a:t>Flusso di cassa reale</a:t>
                </a:r>
                <a14:m>
                  <m:oMath xmlns:m="http://schemas.openxmlformats.org/officeDocument/2006/math">
                    <m:r>
                      <a:rPr lang="it-IT" sz="2400" b="1" i="0" smtClean="0">
                        <a:effectLst>
                          <a:outerShdw blurRad="38100" dist="38100" dir="2700000" algn="tl">
                            <a:srgbClr val="000000">
                              <a:alpha val="43137"/>
                            </a:srgbClr>
                          </a:outerShdw>
                        </a:effectLst>
                        <a:latin typeface="Cambria Math"/>
                      </a:rPr>
                      <m:t> </m:t>
                    </m:r>
                    <m:r>
                      <a:rPr lang="it-IT" sz="2400" b="1" i="1" smtClean="0">
                        <a:effectLst>
                          <a:outerShdw blurRad="38100" dist="38100" dir="2700000" algn="tl">
                            <a:srgbClr val="000000">
                              <a:alpha val="43137"/>
                            </a:srgbClr>
                          </a:outerShdw>
                        </a:effectLst>
                        <a:latin typeface="Cambria Math"/>
                      </a:rPr>
                      <m:t>=</m:t>
                    </m:r>
                    <m:f>
                      <m:fPr>
                        <m:ctrlPr>
                          <a:rPr lang="it-IT" sz="2400" b="1" i="1" smtClean="0">
                            <a:effectLst>
                              <a:outerShdw blurRad="38100" dist="38100" dir="2700000" algn="tl">
                                <a:srgbClr val="000000">
                                  <a:alpha val="43137"/>
                                </a:srgbClr>
                              </a:outerShdw>
                            </a:effectLst>
                            <a:latin typeface="Cambria Math"/>
                          </a:rPr>
                        </m:ctrlPr>
                      </m:fPr>
                      <m:num>
                        <m:sSub>
                          <m:sSubPr>
                            <m:ctrlPr>
                              <a:rPr lang="it-IT" sz="2400" b="1" i="1" smtClean="0">
                                <a:effectLst>
                                  <a:outerShdw blurRad="38100" dist="38100" dir="2700000" algn="tl">
                                    <a:srgbClr val="000000">
                                      <a:alpha val="43137"/>
                                    </a:srgbClr>
                                  </a:outerShdw>
                                </a:effectLst>
                                <a:latin typeface="Cambria Math"/>
                              </a:rPr>
                            </m:ctrlPr>
                          </m:sSubPr>
                          <m:e>
                            <m:r>
                              <a:rPr lang="it-IT" sz="2400" b="1" i="1" smtClean="0">
                                <a:effectLst>
                                  <a:outerShdw blurRad="38100" dist="38100" dir="2700000" algn="tl">
                                    <a:srgbClr val="000000">
                                      <a:alpha val="43137"/>
                                    </a:srgbClr>
                                  </a:outerShdw>
                                </a:effectLst>
                                <a:latin typeface="Cambria Math"/>
                              </a:rPr>
                              <m:t>𝑪</m:t>
                            </m:r>
                          </m:e>
                          <m:sub>
                            <m:r>
                              <a:rPr lang="it-IT" sz="2400" b="1" i="1" smtClean="0">
                                <a:effectLst>
                                  <a:outerShdw blurRad="38100" dist="38100" dir="2700000" algn="tl">
                                    <a:srgbClr val="000000">
                                      <a:alpha val="43137"/>
                                    </a:srgbClr>
                                  </a:outerShdw>
                                </a:effectLst>
                                <a:latin typeface="Cambria Math"/>
                              </a:rPr>
                              <m:t>𝟏</m:t>
                            </m:r>
                          </m:sub>
                        </m:sSub>
                      </m:num>
                      <m:den>
                        <m:sSup>
                          <m:sSupPr>
                            <m:ctrlPr>
                              <a:rPr lang="it-IT" sz="2400" b="1" i="1" smtClean="0">
                                <a:effectLst>
                                  <a:outerShdw blurRad="38100" dist="38100" dir="2700000" algn="tl">
                                    <a:srgbClr val="000000">
                                      <a:alpha val="43137"/>
                                    </a:srgbClr>
                                  </a:outerShdw>
                                </a:effectLst>
                                <a:latin typeface="Cambria Math"/>
                              </a:rPr>
                            </m:ctrlPr>
                          </m:sSupPr>
                          <m:e>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𝟏</m:t>
                            </m:r>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𝒊𝒏𝒇𝒍𝒂𝒛𝒊𝒐𝒏𝒆</m:t>
                            </m:r>
                            <m:r>
                              <a:rPr lang="it-IT" sz="2400" b="1" i="1" smtClean="0">
                                <a:effectLst>
                                  <a:outerShdw blurRad="38100" dist="38100" dir="2700000" algn="tl">
                                    <a:srgbClr val="000000">
                                      <a:alpha val="43137"/>
                                    </a:srgbClr>
                                  </a:outerShdw>
                                </a:effectLst>
                                <a:latin typeface="Cambria Math"/>
                              </a:rPr>
                              <m:t>)</m:t>
                            </m:r>
                          </m:e>
                          <m:sup>
                            <m:r>
                              <a:rPr lang="it-IT" sz="2400" b="1" i="1" smtClean="0">
                                <a:effectLst>
                                  <a:outerShdw blurRad="38100" dist="38100" dir="2700000" algn="tl">
                                    <a:srgbClr val="000000">
                                      <a:alpha val="43137"/>
                                    </a:srgbClr>
                                  </a:outerShdw>
                                </a:effectLst>
                                <a:latin typeface="Cambria Math"/>
                              </a:rPr>
                              <m:t>𝟏</m:t>
                            </m:r>
                          </m:sup>
                        </m:sSup>
                      </m:den>
                    </m:f>
                  </m:oMath>
                </a14:m>
                <a:endParaRPr lang="it-IT" sz="2400" b="1" dirty="0">
                  <a:effectLst>
                    <a:outerShdw blurRad="38100" dist="38100" dir="2700000" algn="tl">
                      <a:srgbClr val="000000">
                        <a:alpha val="43137"/>
                      </a:srgbClr>
                    </a:outerShdw>
                  </a:effectLst>
                </a:endParaRPr>
              </a:p>
            </p:txBody>
          </p:sp>
        </mc:Choice>
        <mc:Fallback>
          <p:sp>
            <p:nvSpPr>
              <p:cNvPr id="27" name="CasellaDiTesto 26"/>
              <p:cNvSpPr txBox="1">
                <a:spLocks noRot="1" noChangeAspect="1" noMove="1" noResize="1" noEditPoints="1" noAdjustHandles="1" noChangeArrowheads="1" noChangeShapeType="1" noTextEdit="1"/>
              </p:cNvSpPr>
              <p:nvPr/>
            </p:nvSpPr>
            <p:spPr>
              <a:xfrm>
                <a:off x="1778426" y="3573016"/>
                <a:ext cx="5624406" cy="673711"/>
              </a:xfrm>
              <a:prstGeom prst="rect">
                <a:avLst/>
              </a:prstGeom>
              <a:blipFill rotWithShape="1">
                <a:blip r:embed="rId2" cstate="print"/>
                <a:stretch>
                  <a:fillRect/>
                </a:stretch>
              </a:blipFill>
            </p:spPr>
            <p:txBody>
              <a:bodyPr/>
              <a:lstStyle/>
              <a:p>
                <a:r>
                  <a:rPr lang="it-IT">
                    <a:noFill/>
                  </a:rPr>
                  <a:t> </a:t>
                </a:r>
              </a:p>
            </p:txBody>
          </p:sp>
        </mc:Fallback>
      </mc:AlternateContent>
      <p:sp>
        <p:nvSpPr>
          <p:cNvPr id="20" name="CasellaDiTesto 19"/>
          <p:cNvSpPr txBox="1"/>
          <p:nvPr/>
        </p:nvSpPr>
        <p:spPr>
          <a:xfrm>
            <a:off x="643018" y="4616059"/>
            <a:ext cx="7959262" cy="369332"/>
          </a:xfrm>
          <a:prstGeom prst="rect">
            <a:avLst/>
          </a:prstGeom>
          <a:noFill/>
        </p:spPr>
        <p:txBody>
          <a:bodyPr wrap="square" rtlCol="0">
            <a:spAutoFit/>
          </a:bodyPr>
          <a:lstStyle/>
          <a:p>
            <a:pPr algn="just"/>
            <a:r>
              <a:rPr lang="it-IT" b="1" u="sng" dirty="0" smtClean="0">
                <a:solidFill>
                  <a:srgbClr val="FF0000"/>
                </a:solidFill>
                <a:effectLst>
                  <a:outerShdw blurRad="38100" dist="38100" dir="2700000" algn="tl">
                    <a:srgbClr val="000000">
                      <a:alpha val="43137"/>
                    </a:srgbClr>
                  </a:outerShdw>
                </a:effectLst>
              </a:rPr>
              <a:t>ATTENZIONE ALLA COERENZA FRA TASSI DI ATTUALIZZAZIONE E FLUSSI DI CASSA</a:t>
            </a:r>
            <a:endParaRPr lang="it-IT" b="1" u="sng" dirty="0">
              <a:solidFill>
                <a:srgbClr val="FF0000"/>
              </a:solidFill>
              <a:effectLst>
                <a:outerShdw blurRad="38100" dist="38100" dir="2700000" algn="tl">
                  <a:srgbClr val="000000">
                    <a:alpha val="43137"/>
                  </a:srgbClr>
                </a:outerShdw>
              </a:effectLst>
            </a:endParaRPr>
          </a:p>
        </p:txBody>
      </p:sp>
      <p:sp>
        <p:nvSpPr>
          <p:cNvPr id="22" name="CasellaDiTesto 21"/>
          <p:cNvSpPr txBox="1"/>
          <p:nvPr/>
        </p:nvSpPr>
        <p:spPr>
          <a:xfrm>
            <a:off x="717194" y="5229200"/>
            <a:ext cx="7582716" cy="923330"/>
          </a:xfrm>
          <a:prstGeom prst="rect">
            <a:avLst/>
          </a:prstGeom>
          <a:noFill/>
        </p:spPr>
        <p:txBody>
          <a:bodyPr wrap="square" rtlCol="0">
            <a:spAutoFit/>
          </a:bodyPr>
          <a:lstStyle/>
          <a:p>
            <a:pPr marL="285750" indent="-285750" algn="just">
              <a:buFontTx/>
              <a:buChar char="-"/>
            </a:pPr>
            <a:r>
              <a:rPr lang="it-IT" b="1" u="sng" dirty="0" smtClean="0">
                <a:effectLst>
                  <a:outerShdw blurRad="38100" dist="38100" dir="2700000" algn="tl">
                    <a:srgbClr val="000000">
                      <a:alpha val="43137"/>
                    </a:srgbClr>
                  </a:outerShdw>
                </a:effectLst>
              </a:rPr>
              <a:t>Flussi di cassa «reali» devono essere attualizzati al WACC «reale»</a:t>
            </a:r>
          </a:p>
          <a:p>
            <a:pPr marL="285750" indent="-285750" algn="just">
              <a:buFontTx/>
              <a:buChar char="-"/>
            </a:pPr>
            <a:r>
              <a:rPr lang="it-IT" b="1" u="sng" dirty="0">
                <a:effectLst>
                  <a:outerShdw blurRad="38100" dist="38100" dir="2700000" algn="tl">
                    <a:srgbClr val="000000">
                      <a:alpha val="43137"/>
                    </a:srgbClr>
                  </a:outerShdw>
                </a:effectLst>
              </a:rPr>
              <a:t>Flussi di cassa </a:t>
            </a:r>
            <a:r>
              <a:rPr lang="it-IT" b="1" u="sng" dirty="0" smtClean="0">
                <a:effectLst>
                  <a:outerShdw blurRad="38100" dist="38100" dir="2700000" algn="tl">
                    <a:srgbClr val="000000">
                      <a:alpha val="43137"/>
                    </a:srgbClr>
                  </a:outerShdw>
                </a:effectLst>
              </a:rPr>
              <a:t>«nominali» </a:t>
            </a:r>
            <a:r>
              <a:rPr lang="it-IT" b="1" u="sng" dirty="0">
                <a:effectLst>
                  <a:outerShdw blurRad="38100" dist="38100" dir="2700000" algn="tl">
                    <a:srgbClr val="000000">
                      <a:alpha val="43137"/>
                    </a:srgbClr>
                  </a:outerShdw>
                </a:effectLst>
              </a:rPr>
              <a:t>devono essere attualizzati al WACC </a:t>
            </a:r>
            <a:r>
              <a:rPr lang="it-IT" b="1" u="sng" dirty="0" smtClean="0">
                <a:effectLst>
                  <a:outerShdw blurRad="38100" dist="38100" dir="2700000" algn="tl">
                    <a:srgbClr val="000000">
                      <a:alpha val="43137"/>
                    </a:srgbClr>
                  </a:outerShdw>
                </a:effectLst>
              </a:rPr>
              <a:t>«nominale»</a:t>
            </a:r>
            <a:endParaRPr lang="it-IT" b="1" u="sng" dirty="0">
              <a:effectLst>
                <a:outerShdw blurRad="38100" dist="38100" dir="2700000" algn="tl">
                  <a:srgbClr val="000000">
                    <a:alpha val="43137"/>
                  </a:srgbClr>
                </a:outerShdw>
              </a:effectLst>
            </a:endParaRPr>
          </a:p>
          <a:p>
            <a:pPr marL="285750" indent="-285750" algn="just">
              <a:buFontTx/>
              <a:buChar char="-"/>
            </a:pPr>
            <a:endParaRPr lang="it-IT" b="1" u="sng"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779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7" grpId="0" animBg="1"/>
      <p:bldP spid="20"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 metodi per la valutazione degli investimenti</a:t>
            </a:r>
            <a:endParaRPr lang="it-IT" sz="1400" b="1" i="1" dirty="0">
              <a:latin typeface="Times New Roman" pitchFamily="18" charset="0"/>
              <a:cs typeface="Times New Roman" pitchFamily="18" charset="0"/>
            </a:endParaRPr>
          </a:p>
        </p:txBody>
      </p:sp>
      <p:graphicFrame>
        <p:nvGraphicFramePr>
          <p:cNvPr id="5" name="Diagramma 4"/>
          <p:cNvGraphicFramePr/>
          <p:nvPr>
            <p:extLst>
              <p:ext uri="{D42A27DB-BD31-4B8C-83A1-F6EECF244321}">
                <p14:modId xmlns="" xmlns:p14="http://schemas.microsoft.com/office/powerpoint/2010/main" val="1237519897"/>
              </p:ext>
            </p:extLst>
          </p:nvPr>
        </p:nvGraphicFramePr>
        <p:xfrm>
          <a:off x="1475656" y="1052736"/>
          <a:ext cx="7416824" cy="479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536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VAN</a:t>
            </a:r>
            <a:endParaRPr lang="it-IT" sz="1400" b="1" i="1" dirty="0">
              <a:latin typeface="Times New Roman" pitchFamily="18" charset="0"/>
              <a:cs typeface="Times New Roman" pitchFamily="18" charset="0"/>
            </a:endParaRPr>
          </a:p>
        </p:txBody>
      </p:sp>
      <p:sp>
        <p:nvSpPr>
          <p:cNvPr id="2" name="Rettangolo 1"/>
          <p:cNvSpPr/>
          <p:nvPr/>
        </p:nvSpPr>
        <p:spPr>
          <a:xfrm>
            <a:off x="422905" y="692696"/>
            <a:ext cx="8266460" cy="646331"/>
          </a:xfrm>
          <a:prstGeom prst="rect">
            <a:avLst/>
          </a:prstGeom>
        </p:spPr>
        <p:txBody>
          <a:bodyPr wrap="square">
            <a:spAutoFit/>
          </a:bodyPr>
          <a:lstStyle/>
          <a:p>
            <a:pPr algn="just"/>
            <a:r>
              <a:rPr lang="it-IT" dirty="0" smtClean="0"/>
              <a:t>E’ quello che meglio esprime la bontà del progetto di investimento:  esso indica la ricchezza generata dallo stesso in termini di moneta corrente.</a:t>
            </a:r>
            <a:endParaRPr lang="it-IT" dirty="0"/>
          </a:p>
        </p:txBody>
      </p:sp>
      <p:grpSp>
        <p:nvGrpSpPr>
          <p:cNvPr id="3" name="Gruppo 2"/>
          <p:cNvGrpSpPr/>
          <p:nvPr/>
        </p:nvGrpSpPr>
        <p:grpSpPr>
          <a:xfrm>
            <a:off x="683568" y="1634257"/>
            <a:ext cx="7488832" cy="786631"/>
            <a:chOff x="323528" y="1634257"/>
            <a:chExt cx="7488832" cy="786631"/>
          </a:xfrm>
        </p:grpSpPr>
        <p:cxnSp>
          <p:nvCxnSpPr>
            <p:cNvPr id="6" name="Connettore 2 5"/>
            <p:cNvCxnSpPr/>
            <p:nvPr/>
          </p:nvCxnSpPr>
          <p:spPr>
            <a:xfrm>
              <a:off x="323528" y="1988840"/>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23850" y="1634257"/>
              <a:ext cx="720080" cy="288032"/>
            </a:xfrm>
            <a:prstGeom prst="rect">
              <a:avLst/>
            </a:prstGeom>
            <a:noFill/>
          </p:spPr>
          <p:txBody>
            <a:bodyPr wrap="square" rtlCol="0">
              <a:spAutoFit/>
            </a:bodyPr>
            <a:lstStyle/>
            <a:p>
              <a:r>
                <a:rPr lang="it-IT" sz="1200" b="1" dirty="0" smtClean="0"/>
                <a:t>Anno 0</a:t>
              </a:r>
              <a:endParaRPr lang="it-IT" sz="1200" b="1" dirty="0"/>
            </a:p>
          </p:txBody>
        </p:sp>
        <p:sp>
          <p:nvSpPr>
            <p:cNvPr id="8" name="CasellaDiTesto 7"/>
            <p:cNvSpPr txBox="1"/>
            <p:nvPr/>
          </p:nvSpPr>
          <p:spPr>
            <a:xfrm>
              <a:off x="2005120" y="1634257"/>
              <a:ext cx="720080" cy="276999"/>
            </a:xfrm>
            <a:prstGeom prst="rect">
              <a:avLst/>
            </a:prstGeom>
            <a:noFill/>
          </p:spPr>
          <p:txBody>
            <a:bodyPr wrap="square" rtlCol="0">
              <a:spAutoFit/>
            </a:bodyPr>
            <a:lstStyle/>
            <a:p>
              <a:r>
                <a:rPr lang="it-IT" sz="1200" b="1" dirty="0" smtClean="0"/>
                <a:t>Anno </a:t>
              </a:r>
              <a:r>
                <a:rPr lang="it-IT" sz="1200" b="1" dirty="0"/>
                <a:t>1</a:t>
              </a:r>
            </a:p>
          </p:txBody>
        </p:sp>
        <p:sp>
          <p:nvSpPr>
            <p:cNvPr id="9" name="CasellaDiTesto 8"/>
            <p:cNvSpPr txBox="1"/>
            <p:nvPr/>
          </p:nvSpPr>
          <p:spPr>
            <a:xfrm>
              <a:off x="3686391" y="1634257"/>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0" name="CasellaDiTesto 9"/>
            <p:cNvSpPr txBox="1"/>
            <p:nvPr/>
          </p:nvSpPr>
          <p:spPr>
            <a:xfrm>
              <a:off x="5367662" y="1639774"/>
              <a:ext cx="720080" cy="276999"/>
            </a:xfrm>
            <a:prstGeom prst="rect">
              <a:avLst/>
            </a:prstGeom>
            <a:noFill/>
          </p:spPr>
          <p:txBody>
            <a:bodyPr wrap="square" rtlCol="0">
              <a:spAutoFit/>
            </a:bodyPr>
            <a:lstStyle/>
            <a:p>
              <a:r>
                <a:rPr lang="it-IT" sz="1200" b="1" dirty="0" smtClean="0"/>
                <a:t>Anno 3</a:t>
              </a:r>
            </a:p>
          </p:txBody>
        </p:sp>
        <p:sp>
          <p:nvSpPr>
            <p:cNvPr id="11" name="CasellaDiTesto 10"/>
            <p:cNvSpPr txBox="1"/>
            <p:nvPr/>
          </p:nvSpPr>
          <p:spPr>
            <a:xfrm>
              <a:off x="7048932" y="1634257"/>
              <a:ext cx="720080" cy="288032"/>
            </a:xfrm>
            <a:prstGeom prst="rect">
              <a:avLst/>
            </a:prstGeom>
            <a:noFill/>
          </p:spPr>
          <p:txBody>
            <a:bodyPr wrap="square" rtlCol="0">
              <a:spAutoFit/>
            </a:bodyPr>
            <a:lstStyle/>
            <a:p>
              <a:r>
                <a:rPr lang="it-IT" sz="1200" b="1" dirty="0" smtClean="0"/>
                <a:t>Anno 4</a:t>
              </a:r>
              <a:endParaRPr lang="it-IT" sz="1200" b="1" dirty="0"/>
            </a:p>
          </p:txBody>
        </p:sp>
        <p:sp>
          <p:nvSpPr>
            <p:cNvPr id="12" name="CasellaDiTesto 11"/>
            <p:cNvSpPr txBox="1"/>
            <p:nvPr/>
          </p:nvSpPr>
          <p:spPr>
            <a:xfrm>
              <a:off x="323528" y="2132856"/>
              <a:ext cx="792088" cy="276999"/>
            </a:xfrm>
            <a:prstGeom prst="rect">
              <a:avLst/>
            </a:prstGeom>
            <a:noFill/>
          </p:spPr>
          <p:txBody>
            <a:bodyPr wrap="square" rtlCol="0">
              <a:spAutoFit/>
            </a:bodyPr>
            <a:lstStyle/>
            <a:p>
              <a:r>
                <a:rPr lang="it-IT" sz="1200" b="1" dirty="0" smtClean="0"/>
                <a:t>- 2.000 €</a:t>
              </a:r>
              <a:endParaRPr lang="it-IT" sz="1200" b="1" dirty="0"/>
            </a:p>
          </p:txBody>
        </p:sp>
        <p:sp>
          <p:nvSpPr>
            <p:cNvPr id="13" name="CasellaDiTesto 12"/>
            <p:cNvSpPr txBox="1"/>
            <p:nvPr/>
          </p:nvSpPr>
          <p:spPr>
            <a:xfrm>
              <a:off x="2004798"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4" name="CasellaDiTesto 13"/>
            <p:cNvSpPr txBox="1"/>
            <p:nvPr/>
          </p:nvSpPr>
          <p:spPr>
            <a:xfrm>
              <a:off x="3686069"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5" name="CasellaDiTesto 14"/>
            <p:cNvSpPr txBox="1"/>
            <p:nvPr/>
          </p:nvSpPr>
          <p:spPr>
            <a:xfrm>
              <a:off x="5367340" y="2138373"/>
              <a:ext cx="720080" cy="276999"/>
            </a:xfrm>
            <a:prstGeom prst="rect">
              <a:avLst/>
            </a:prstGeom>
            <a:noFill/>
          </p:spPr>
          <p:txBody>
            <a:bodyPr wrap="square" rtlCol="0">
              <a:spAutoFit/>
            </a:bodyPr>
            <a:lstStyle/>
            <a:p>
              <a:r>
                <a:rPr lang="it-IT" sz="1200" b="1" dirty="0" smtClean="0"/>
                <a:t>1.000 €</a:t>
              </a:r>
            </a:p>
          </p:txBody>
        </p:sp>
        <p:sp>
          <p:nvSpPr>
            <p:cNvPr id="16" name="CasellaDiTesto 15"/>
            <p:cNvSpPr txBox="1"/>
            <p:nvPr/>
          </p:nvSpPr>
          <p:spPr>
            <a:xfrm>
              <a:off x="7048610" y="2132856"/>
              <a:ext cx="720080" cy="288032"/>
            </a:xfrm>
            <a:prstGeom prst="rect">
              <a:avLst/>
            </a:prstGeom>
            <a:noFill/>
          </p:spPr>
          <p:txBody>
            <a:bodyPr wrap="square" rtlCol="0">
              <a:spAutoFit/>
            </a:bodyPr>
            <a:lstStyle/>
            <a:p>
              <a:r>
                <a:rPr lang="it-IT" sz="1200" b="1" dirty="0" smtClean="0"/>
                <a:t>1.000 €</a:t>
              </a:r>
              <a:endParaRPr lang="it-IT" sz="1200" b="1" dirty="0"/>
            </a:p>
          </p:txBody>
        </p:sp>
      </p:grpSp>
      <mc:AlternateContent xmlns:mc="http://schemas.openxmlformats.org/markup-compatibility/2006">
        <mc:Choice xmlns="" xmlns:a14="http://schemas.microsoft.com/office/drawing/2010/main" Requires="a14">
          <p:sp>
            <p:nvSpPr>
              <p:cNvPr id="17" name="CasellaDiTesto 16"/>
              <p:cNvSpPr txBox="1"/>
              <p:nvPr/>
            </p:nvSpPr>
            <p:spPr>
              <a:xfrm>
                <a:off x="1590876" y="2780928"/>
                <a:ext cx="5630546" cy="9866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400" b="1" i="1" smtClean="0">
                          <a:effectLst>
                            <a:outerShdw blurRad="38100" dist="38100" dir="2700000" algn="tl">
                              <a:srgbClr val="000000">
                                <a:alpha val="43137"/>
                              </a:srgbClr>
                            </a:outerShdw>
                          </a:effectLst>
                          <a:latin typeface="Cambria Math"/>
                        </a:rPr>
                        <m:t>𝑽𝑨𝑵</m:t>
                      </m:r>
                      <m:r>
                        <a:rPr lang="it-IT" sz="2400" b="1" i="1" smtClean="0">
                          <a:effectLst>
                            <a:outerShdw blurRad="38100" dist="38100" dir="2700000" algn="tl">
                              <a:srgbClr val="000000">
                                <a:alpha val="43137"/>
                              </a:srgbClr>
                            </a:outerShdw>
                          </a:effectLst>
                          <a:latin typeface="Cambria Math"/>
                        </a:rPr>
                        <m:t>=</m:t>
                      </m:r>
                      <m:sSub>
                        <m:sSubPr>
                          <m:ctrlPr>
                            <a:rPr lang="it-IT" sz="2400" b="1" i="1" smtClean="0">
                              <a:effectLst>
                                <a:outerShdw blurRad="38100" dist="38100" dir="2700000" algn="tl">
                                  <a:srgbClr val="000000">
                                    <a:alpha val="43137"/>
                                  </a:srgbClr>
                                </a:outerShdw>
                              </a:effectLst>
                              <a:latin typeface="Cambria Math"/>
                            </a:rPr>
                          </m:ctrlPr>
                        </m:sSubPr>
                        <m:e>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𝑪</m:t>
                          </m:r>
                        </m:e>
                        <m:sub>
                          <m:r>
                            <a:rPr lang="it-IT" sz="2400" b="1" i="1" smtClean="0">
                              <a:effectLst>
                                <a:outerShdw blurRad="38100" dist="38100" dir="2700000" algn="tl">
                                  <a:srgbClr val="000000">
                                    <a:alpha val="43137"/>
                                  </a:srgbClr>
                                </a:outerShdw>
                              </a:effectLst>
                              <a:latin typeface="Cambria Math"/>
                            </a:rPr>
                            <m:t>𝟎</m:t>
                          </m:r>
                          <m:r>
                            <a:rPr lang="it-IT" sz="2400" b="1" i="1" smtClean="0">
                              <a:effectLst>
                                <a:outerShdw blurRad="38100" dist="38100" dir="2700000" algn="tl">
                                  <a:srgbClr val="000000">
                                    <a:alpha val="43137"/>
                                  </a:srgbClr>
                                </a:outerShdw>
                              </a:effectLst>
                              <a:latin typeface="Cambria Math"/>
                            </a:rPr>
                            <m:t> </m:t>
                          </m:r>
                        </m:sub>
                      </m:sSub>
                      <m:r>
                        <a:rPr lang="it-IT" sz="2400" b="1" i="1" smtClean="0">
                          <a:effectLst>
                            <a:outerShdw blurRad="38100" dist="38100" dir="2700000" algn="tl">
                              <a:srgbClr val="000000">
                                <a:alpha val="43137"/>
                              </a:srgbClr>
                            </a:outerShdw>
                          </a:effectLst>
                          <a:latin typeface="Cambria Math"/>
                        </a:rPr>
                        <m:t>+</m:t>
                      </m:r>
                      <m:nary>
                        <m:naryPr>
                          <m:chr m:val="∑"/>
                          <m:subHide m:val="on"/>
                          <m:supHide m:val="on"/>
                          <m:ctrlPr>
                            <a:rPr lang="it-IT" sz="2400" b="1" i="1" smtClean="0">
                              <a:effectLst>
                                <a:outerShdw blurRad="38100" dist="38100" dir="2700000" algn="tl">
                                  <a:srgbClr val="000000">
                                    <a:alpha val="43137"/>
                                  </a:srgbClr>
                                </a:outerShdw>
                              </a:effectLst>
                              <a:latin typeface="Cambria Math"/>
                            </a:rPr>
                          </m:ctrlPr>
                        </m:naryPr>
                        <m:sub/>
                        <m:sup/>
                        <m:e>
                          <m:f>
                            <m:fPr>
                              <m:ctrlPr>
                                <a:rPr lang="it-IT" sz="2400" b="1" i="1">
                                  <a:effectLst>
                                    <a:outerShdw blurRad="38100" dist="38100" dir="2700000" algn="tl">
                                      <a:srgbClr val="000000">
                                        <a:alpha val="43137"/>
                                      </a:srgbClr>
                                    </a:outerShdw>
                                  </a:effectLst>
                                  <a:latin typeface="Cambria Math"/>
                                </a:rPr>
                              </m:ctrlPr>
                            </m:fPr>
                            <m:num>
                              <m:sSub>
                                <m:sSubPr>
                                  <m:ctrlPr>
                                    <a:rPr lang="it-IT" sz="2400" b="1" i="1">
                                      <a:effectLst>
                                        <a:outerShdw blurRad="38100" dist="38100" dir="2700000" algn="tl">
                                          <a:srgbClr val="000000">
                                            <a:alpha val="43137"/>
                                          </a:srgbClr>
                                        </a:outerShdw>
                                      </a:effectLst>
                                      <a:latin typeface="Cambria Math"/>
                                    </a:rPr>
                                  </m:ctrlPr>
                                </m:sSubPr>
                                <m:e>
                                  <m:r>
                                    <a:rPr lang="it-IT" sz="2400" b="1" i="1">
                                      <a:effectLst>
                                        <a:outerShdw blurRad="38100" dist="38100" dir="2700000" algn="tl">
                                          <a:srgbClr val="000000">
                                            <a:alpha val="43137"/>
                                          </a:srgbClr>
                                        </a:outerShdw>
                                      </a:effectLst>
                                      <a:latin typeface="Cambria Math"/>
                                    </a:rPr>
                                    <m:t>𝑪</m:t>
                                  </m:r>
                                </m:e>
                                <m:sub>
                                  <m:r>
                                    <a:rPr lang="it-IT" sz="2400" b="1" i="1" smtClean="0">
                                      <a:effectLst>
                                        <a:outerShdw blurRad="38100" dist="38100" dir="2700000" algn="tl">
                                          <a:srgbClr val="000000">
                                            <a:alpha val="43137"/>
                                          </a:srgbClr>
                                        </a:outerShdw>
                                      </a:effectLst>
                                      <a:latin typeface="Cambria Math"/>
                                    </a:rPr>
                                    <m:t>𝒕</m:t>
                                  </m:r>
                                </m:sub>
                              </m:sSub>
                            </m:num>
                            <m:den>
                              <m:sSup>
                                <m:sSupPr>
                                  <m:ctrlPr>
                                    <a:rPr lang="it-IT" sz="2400" b="1" i="1">
                                      <a:effectLst>
                                        <a:outerShdw blurRad="38100" dist="38100" dir="2700000" algn="tl">
                                          <a:srgbClr val="000000">
                                            <a:alpha val="43137"/>
                                          </a:srgbClr>
                                        </a:outerShdw>
                                      </a:effectLst>
                                      <a:latin typeface="Cambria Math"/>
                                    </a:rPr>
                                  </m:ctrlPr>
                                </m:sSupPr>
                                <m:e>
                                  <m:r>
                                    <a:rPr lang="it-IT" sz="2400" b="1" i="1">
                                      <a:effectLst>
                                        <a:outerShdw blurRad="38100" dist="38100" dir="2700000" algn="tl">
                                          <a:srgbClr val="000000">
                                            <a:alpha val="43137"/>
                                          </a:srgbClr>
                                        </a:outerShdw>
                                      </a:effectLst>
                                      <a:latin typeface="Cambria Math"/>
                                    </a:rPr>
                                    <m:t>(</m:t>
                                  </m:r>
                                  <m:r>
                                    <a:rPr lang="it-IT" sz="2400" b="1" i="1">
                                      <a:effectLst>
                                        <a:outerShdw blurRad="38100" dist="38100" dir="2700000" algn="tl">
                                          <a:srgbClr val="000000">
                                            <a:alpha val="43137"/>
                                          </a:srgbClr>
                                        </a:outerShdw>
                                      </a:effectLst>
                                      <a:latin typeface="Cambria Math"/>
                                    </a:rPr>
                                    <m:t>𝟏</m:t>
                                  </m:r>
                                  <m:r>
                                    <a:rPr lang="it-IT" sz="2400" b="1" i="1">
                                      <a:effectLst>
                                        <a:outerShdw blurRad="38100" dist="38100" dir="2700000" algn="tl">
                                          <a:srgbClr val="000000">
                                            <a:alpha val="43137"/>
                                          </a:srgbClr>
                                        </a:outerShdw>
                                      </a:effectLst>
                                      <a:latin typeface="Cambria Math"/>
                                    </a:rPr>
                                    <m:t>+</m:t>
                                  </m:r>
                                  <m:r>
                                    <a:rPr lang="it-IT" sz="2400" b="1" i="1">
                                      <a:effectLst>
                                        <a:outerShdw blurRad="38100" dist="38100" dir="2700000" algn="tl">
                                          <a:srgbClr val="000000">
                                            <a:alpha val="43137"/>
                                          </a:srgbClr>
                                        </a:outerShdw>
                                      </a:effectLst>
                                      <a:latin typeface="Cambria Math"/>
                                    </a:rPr>
                                    <m:t>𝑾𝑨𝑪𝑪</m:t>
                                  </m:r>
                                  <m:r>
                                    <a:rPr lang="it-IT" sz="2400" b="1" i="1">
                                      <a:effectLst>
                                        <a:outerShdw blurRad="38100" dist="38100" dir="2700000" algn="tl">
                                          <a:srgbClr val="000000">
                                            <a:alpha val="43137"/>
                                          </a:srgbClr>
                                        </a:outerShdw>
                                      </a:effectLst>
                                      <a:latin typeface="Cambria Math"/>
                                    </a:rPr>
                                    <m:t>)</m:t>
                                  </m:r>
                                </m:e>
                                <m:sup>
                                  <m:r>
                                    <a:rPr lang="it-IT" sz="2400" b="1" i="1" smtClean="0">
                                      <a:effectLst>
                                        <a:outerShdw blurRad="38100" dist="38100" dir="2700000" algn="tl">
                                          <a:srgbClr val="000000">
                                            <a:alpha val="43137"/>
                                          </a:srgbClr>
                                        </a:outerShdw>
                                      </a:effectLst>
                                      <a:latin typeface="Cambria Math"/>
                                    </a:rPr>
                                    <m:t>𝒕</m:t>
                                  </m:r>
                                </m:sup>
                              </m:sSup>
                            </m:den>
                          </m:f>
                        </m:e>
                      </m:nary>
                    </m:oMath>
                  </m:oMathPara>
                </a14:m>
                <a:endParaRPr lang="it-IT" sz="2400" b="1" dirty="0">
                  <a:effectLst>
                    <a:outerShdw blurRad="38100" dist="38100" dir="2700000" algn="tl">
                      <a:srgbClr val="000000">
                        <a:alpha val="43137"/>
                      </a:srgbClr>
                    </a:outerShdw>
                  </a:effectLst>
                </a:endParaRPr>
              </a:p>
            </p:txBody>
          </p:sp>
        </mc:Choice>
        <mc:Fallback>
          <p:sp>
            <p:nvSpPr>
              <p:cNvPr id="17" name="CasellaDiTesto 16"/>
              <p:cNvSpPr txBox="1">
                <a:spLocks noRot="1" noChangeAspect="1" noMove="1" noResize="1" noEditPoints="1" noAdjustHandles="1" noChangeArrowheads="1" noChangeShapeType="1" noTextEdit="1"/>
              </p:cNvSpPr>
              <p:nvPr/>
            </p:nvSpPr>
            <p:spPr>
              <a:xfrm>
                <a:off x="1590876" y="2780928"/>
                <a:ext cx="5630546" cy="986680"/>
              </a:xfrm>
              <a:prstGeom prst="rect">
                <a:avLst/>
              </a:prstGeom>
              <a:blipFill rotWithShape="1">
                <a:blip r:embed="rId2" cstate="print"/>
                <a:stretch>
                  <a:fillRect/>
                </a:stretch>
              </a:blipFill>
            </p:spPr>
            <p:txBody>
              <a:bodyPr/>
              <a:lstStyle/>
              <a:p>
                <a:r>
                  <a:rPr lang="it-IT">
                    <a:noFill/>
                  </a:rPr>
                  <a:t> </a:t>
                </a:r>
              </a:p>
            </p:txBody>
          </p:sp>
        </mc:Fallback>
      </mc:AlternateContent>
      <p:sp>
        <p:nvSpPr>
          <p:cNvPr id="18" name="Rettangolo 17"/>
          <p:cNvSpPr/>
          <p:nvPr/>
        </p:nvSpPr>
        <p:spPr>
          <a:xfrm>
            <a:off x="422905" y="3773476"/>
            <a:ext cx="8266459" cy="2862322"/>
          </a:xfrm>
          <a:prstGeom prst="rect">
            <a:avLst/>
          </a:prstGeom>
        </p:spPr>
        <p:txBody>
          <a:bodyPr wrap="square">
            <a:spAutoFit/>
          </a:bodyPr>
          <a:lstStyle/>
          <a:p>
            <a:pPr algn="just"/>
            <a:r>
              <a:rPr lang="it-IT" b="1" i="1" u="sng" dirty="0" smtClean="0">
                <a:effectLst>
                  <a:outerShdw blurRad="38100" dist="38100" dir="2700000" algn="tl">
                    <a:srgbClr val="000000">
                      <a:alpha val="43137"/>
                    </a:srgbClr>
                  </a:outerShdw>
                </a:effectLst>
              </a:rPr>
              <a:t>Come analizzare il VAN?</a:t>
            </a:r>
          </a:p>
          <a:p>
            <a:pPr algn="just"/>
            <a:endParaRPr lang="it-IT" dirty="0"/>
          </a:p>
          <a:p>
            <a:pPr algn="just"/>
            <a:r>
              <a:rPr lang="it-IT" dirty="0" smtClean="0"/>
              <a:t>Se </a:t>
            </a:r>
            <a:r>
              <a:rPr lang="it-IT" dirty="0"/>
              <a:t>il Van è positivo, significa che il progetto libera flussi di </a:t>
            </a:r>
            <a:r>
              <a:rPr lang="it-IT" dirty="0" smtClean="0"/>
              <a:t>cassa sufficienti </a:t>
            </a:r>
            <a:r>
              <a:rPr lang="it-IT" dirty="0"/>
              <a:t>a ripagare tutti i finanziatori. Ciò che rimane è </a:t>
            </a:r>
            <a:r>
              <a:rPr lang="it-IT" dirty="0" smtClean="0"/>
              <a:t>ricchezza aggiuntiva </a:t>
            </a:r>
            <a:r>
              <a:rPr lang="it-IT" dirty="0"/>
              <a:t>disponibile per l’impresa.</a:t>
            </a:r>
          </a:p>
          <a:p>
            <a:pPr algn="just"/>
            <a:endParaRPr lang="it-IT" dirty="0" smtClean="0"/>
          </a:p>
          <a:p>
            <a:pPr algn="just"/>
            <a:r>
              <a:rPr lang="it-IT" b="1" dirty="0" smtClean="0">
                <a:effectLst>
                  <a:outerShdw blurRad="38100" dist="38100" dir="2700000" algn="tl">
                    <a:srgbClr val="000000">
                      <a:alpha val="43137"/>
                    </a:srgbClr>
                  </a:outerShdw>
                </a:effectLst>
              </a:rPr>
              <a:t>- Se VAN &gt;0 effettuo l’investimento</a:t>
            </a:r>
          </a:p>
          <a:p>
            <a:pPr algn="just"/>
            <a:r>
              <a:rPr lang="it-IT" b="1" dirty="0" smtClean="0">
                <a:effectLst>
                  <a:outerShdw blurRad="38100" dist="38100" dir="2700000" algn="tl">
                    <a:srgbClr val="000000">
                      <a:alpha val="43137"/>
                    </a:srgbClr>
                  </a:outerShdw>
                </a:effectLst>
              </a:rPr>
              <a:t>- Se VAN &lt;0 NON effettuo l’investimento</a:t>
            </a:r>
            <a:endParaRPr lang="it-IT" b="1" dirty="0">
              <a:effectLst>
                <a:outerShdw blurRad="38100" dist="38100" dir="2700000" algn="tl">
                  <a:srgbClr val="000000">
                    <a:alpha val="43137"/>
                  </a:srgbClr>
                </a:outerShdw>
              </a:effectLst>
            </a:endParaRPr>
          </a:p>
          <a:p>
            <a:pPr algn="just"/>
            <a:endParaRPr lang="it-IT" dirty="0" smtClean="0"/>
          </a:p>
          <a:p>
            <a:pPr algn="just"/>
            <a:r>
              <a:rPr lang="it-IT" i="1" u="sng" dirty="0" smtClean="0"/>
              <a:t>In condizioni di capitale razionato: tra </a:t>
            </a:r>
            <a:r>
              <a:rPr lang="it-IT" i="1" u="sng" dirty="0"/>
              <a:t>due progetti </a:t>
            </a:r>
            <a:r>
              <a:rPr lang="it-IT" i="1" u="sng" dirty="0" smtClean="0"/>
              <a:t>alternativi va </a:t>
            </a:r>
            <a:r>
              <a:rPr lang="it-IT" i="1" u="sng" dirty="0"/>
              <a:t>preferito quello con VAN maggiore.</a:t>
            </a:r>
          </a:p>
        </p:txBody>
      </p:sp>
    </p:spTree>
    <p:extLst>
      <p:ext uri="{BB962C8B-B14F-4D97-AF65-F5344CB8AC3E}">
        <p14:creationId xmlns="" xmlns:p14="http://schemas.microsoft.com/office/powerpoint/2010/main" val="410382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VAN</a:t>
            </a:r>
            <a:endParaRPr lang="it-IT" sz="1400" b="1" i="1" dirty="0">
              <a:latin typeface="Times New Roman" pitchFamily="18" charset="0"/>
              <a:cs typeface="Times New Roman" pitchFamily="18" charset="0"/>
            </a:endParaRPr>
          </a:p>
        </p:txBody>
      </p:sp>
      <p:grpSp>
        <p:nvGrpSpPr>
          <p:cNvPr id="3" name="Gruppo 2"/>
          <p:cNvGrpSpPr/>
          <p:nvPr/>
        </p:nvGrpSpPr>
        <p:grpSpPr>
          <a:xfrm>
            <a:off x="337988" y="889115"/>
            <a:ext cx="8410476" cy="781115"/>
            <a:chOff x="323528" y="1634257"/>
            <a:chExt cx="7704856" cy="781115"/>
          </a:xfrm>
        </p:grpSpPr>
        <p:cxnSp>
          <p:nvCxnSpPr>
            <p:cNvPr id="6" name="Connettore 2 5"/>
            <p:cNvCxnSpPr/>
            <p:nvPr/>
          </p:nvCxnSpPr>
          <p:spPr>
            <a:xfrm>
              <a:off x="323528" y="1988840"/>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23850" y="1634257"/>
              <a:ext cx="720080" cy="288032"/>
            </a:xfrm>
            <a:prstGeom prst="rect">
              <a:avLst/>
            </a:prstGeom>
            <a:noFill/>
          </p:spPr>
          <p:txBody>
            <a:bodyPr wrap="square" rtlCol="0">
              <a:spAutoFit/>
            </a:bodyPr>
            <a:lstStyle/>
            <a:p>
              <a:r>
                <a:rPr lang="it-IT" sz="1200" b="1" dirty="0" smtClean="0"/>
                <a:t>Anno 0</a:t>
              </a:r>
              <a:endParaRPr lang="it-IT" sz="1200" b="1" dirty="0"/>
            </a:p>
          </p:txBody>
        </p:sp>
        <p:sp>
          <p:nvSpPr>
            <p:cNvPr id="8" name="CasellaDiTesto 7"/>
            <p:cNvSpPr txBox="1"/>
            <p:nvPr/>
          </p:nvSpPr>
          <p:spPr>
            <a:xfrm>
              <a:off x="2005120" y="1634257"/>
              <a:ext cx="720080" cy="276999"/>
            </a:xfrm>
            <a:prstGeom prst="rect">
              <a:avLst/>
            </a:prstGeom>
            <a:noFill/>
          </p:spPr>
          <p:txBody>
            <a:bodyPr wrap="square" rtlCol="0">
              <a:spAutoFit/>
            </a:bodyPr>
            <a:lstStyle/>
            <a:p>
              <a:r>
                <a:rPr lang="it-IT" sz="1200" b="1" dirty="0" smtClean="0"/>
                <a:t>Anno </a:t>
              </a:r>
              <a:r>
                <a:rPr lang="it-IT" sz="1200" b="1" dirty="0"/>
                <a:t>1</a:t>
              </a:r>
            </a:p>
          </p:txBody>
        </p:sp>
        <p:sp>
          <p:nvSpPr>
            <p:cNvPr id="9" name="CasellaDiTesto 8"/>
            <p:cNvSpPr txBox="1"/>
            <p:nvPr/>
          </p:nvSpPr>
          <p:spPr>
            <a:xfrm>
              <a:off x="3686391" y="1634257"/>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0" name="CasellaDiTesto 9"/>
            <p:cNvSpPr txBox="1"/>
            <p:nvPr/>
          </p:nvSpPr>
          <p:spPr>
            <a:xfrm>
              <a:off x="5367662" y="1639774"/>
              <a:ext cx="720080" cy="276999"/>
            </a:xfrm>
            <a:prstGeom prst="rect">
              <a:avLst/>
            </a:prstGeom>
            <a:noFill/>
          </p:spPr>
          <p:txBody>
            <a:bodyPr wrap="square" rtlCol="0">
              <a:spAutoFit/>
            </a:bodyPr>
            <a:lstStyle/>
            <a:p>
              <a:r>
                <a:rPr lang="it-IT" sz="1200" b="1" dirty="0" smtClean="0"/>
                <a:t>Anno 3</a:t>
              </a:r>
            </a:p>
          </p:txBody>
        </p:sp>
        <p:sp>
          <p:nvSpPr>
            <p:cNvPr id="11" name="CasellaDiTesto 10"/>
            <p:cNvSpPr txBox="1"/>
            <p:nvPr/>
          </p:nvSpPr>
          <p:spPr>
            <a:xfrm>
              <a:off x="7048932" y="1634257"/>
              <a:ext cx="720080" cy="288032"/>
            </a:xfrm>
            <a:prstGeom prst="rect">
              <a:avLst/>
            </a:prstGeom>
            <a:noFill/>
          </p:spPr>
          <p:txBody>
            <a:bodyPr wrap="square" rtlCol="0">
              <a:spAutoFit/>
            </a:bodyPr>
            <a:lstStyle/>
            <a:p>
              <a:r>
                <a:rPr lang="it-IT" sz="1200" b="1" dirty="0" smtClean="0"/>
                <a:t>Anno 4</a:t>
              </a:r>
              <a:endParaRPr lang="it-IT" sz="1200" b="1" dirty="0"/>
            </a:p>
          </p:txBody>
        </p:sp>
        <p:sp>
          <p:nvSpPr>
            <p:cNvPr id="12" name="CasellaDiTesto 11"/>
            <p:cNvSpPr txBox="1"/>
            <p:nvPr/>
          </p:nvSpPr>
          <p:spPr>
            <a:xfrm>
              <a:off x="323528" y="2132856"/>
              <a:ext cx="1296144" cy="276999"/>
            </a:xfrm>
            <a:prstGeom prst="rect">
              <a:avLst/>
            </a:prstGeom>
            <a:noFill/>
          </p:spPr>
          <p:txBody>
            <a:bodyPr wrap="square" rtlCol="0">
              <a:spAutoFit/>
            </a:bodyPr>
            <a:lstStyle/>
            <a:p>
              <a:r>
                <a:rPr lang="it-IT" sz="1200" b="1" dirty="0" smtClean="0"/>
                <a:t>- 1.000.000 €</a:t>
              </a:r>
              <a:endParaRPr lang="it-IT" sz="1200" b="1" dirty="0"/>
            </a:p>
          </p:txBody>
        </p:sp>
        <p:sp>
          <p:nvSpPr>
            <p:cNvPr id="13" name="CasellaDiTesto 12"/>
            <p:cNvSpPr txBox="1"/>
            <p:nvPr/>
          </p:nvSpPr>
          <p:spPr>
            <a:xfrm>
              <a:off x="2004798" y="2132856"/>
              <a:ext cx="1055034" cy="276999"/>
            </a:xfrm>
            <a:prstGeom prst="rect">
              <a:avLst/>
            </a:prstGeom>
            <a:noFill/>
          </p:spPr>
          <p:txBody>
            <a:bodyPr wrap="square" rtlCol="0">
              <a:spAutoFit/>
            </a:bodyPr>
            <a:lstStyle/>
            <a:p>
              <a:r>
                <a:rPr lang="it-IT" sz="1200" b="1" dirty="0" smtClean="0"/>
                <a:t>300.000 €</a:t>
              </a:r>
              <a:endParaRPr lang="it-IT" sz="1200" b="1" dirty="0"/>
            </a:p>
          </p:txBody>
        </p:sp>
        <p:sp>
          <p:nvSpPr>
            <p:cNvPr id="14" name="CasellaDiTesto 13"/>
            <p:cNvSpPr txBox="1"/>
            <p:nvPr/>
          </p:nvSpPr>
          <p:spPr>
            <a:xfrm>
              <a:off x="3686068" y="2132856"/>
              <a:ext cx="1029947" cy="276999"/>
            </a:xfrm>
            <a:prstGeom prst="rect">
              <a:avLst/>
            </a:prstGeom>
            <a:noFill/>
          </p:spPr>
          <p:txBody>
            <a:bodyPr wrap="square" rtlCol="0">
              <a:spAutoFit/>
            </a:bodyPr>
            <a:lstStyle/>
            <a:p>
              <a:r>
                <a:rPr lang="it-IT" sz="1200" b="1" dirty="0" smtClean="0"/>
                <a:t>300.000 €</a:t>
              </a:r>
              <a:endParaRPr lang="it-IT" sz="1200" b="1" dirty="0"/>
            </a:p>
          </p:txBody>
        </p:sp>
        <p:sp>
          <p:nvSpPr>
            <p:cNvPr id="15" name="CasellaDiTesto 14"/>
            <p:cNvSpPr txBox="1"/>
            <p:nvPr/>
          </p:nvSpPr>
          <p:spPr>
            <a:xfrm>
              <a:off x="5367340" y="2138373"/>
              <a:ext cx="1004860" cy="276999"/>
            </a:xfrm>
            <a:prstGeom prst="rect">
              <a:avLst/>
            </a:prstGeom>
            <a:noFill/>
          </p:spPr>
          <p:txBody>
            <a:bodyPr wrap="square" rtlCol="0">
              <a:spAutoFit/>
            </a:bodyPr>
            <a:lstStyle/>
            <a:p>
              <a:r>
                <a:rPr lang="it-IT" sz="1200" b="1" dirty="0" smtClean="0"/>
                <a:t>320.000 €</a:t>
              </a:r>
            </a:p>
          </p:txBody>
        </p:sp>
        <p:sp>
          <p:nvSpPr>
            <p:cNvPr id="16" name="CasellaDiTesto 15"/>
            <p:cNvSpPr txBox="1"/>
            <p:nvPr/>
          </p:nvSpPr>
          <p:spPr>
            <a:xfrm>
              <a:off x="7048610" y="2132856"/>
              <a:ext cx="979774" cy="276999"/>
            </a:xfrm>
            <a:prstGeom prst="rect">
              <a:avLst/>
            </a:prstGeom>
            <a:noFill/>
          </p:spPr>
          <p:txBody>
            <a:bodyPr wrap="square" rtlCol="0">
              <a:spAutoFit/>
            </a:bodyPr>
            <a:lstStyle/>
            <a:p>
              <a:r>
                <a:rPr lang="it-IT" sz="1200" b="1" dirty="0" smtClean="0"/>
                <a:t>200.000 €</a:t>
              </a:r>
              <a:endParaRPr lang="it-IT" sz="1200" b="1" dirty="0"/>
            </a:p>
          </p:txBody>
        </p:sp>
      </p:grpSp>
      <mc:AlternateContent xmlns:mc="http://schemas.openxmlformats.org/markup-compatibility/2006">
        <mc:Choice xmlns="" xmlns:a14="http://schemas.microsoft.com/office/drawing/2010/main" Requires="a14">
          <p:sp>
            <p:nvSpPr>
              <p:cNvPr id="17" name="CasellaDiTesto 16"/>
              <p:cNvSpPr txBox="1"/>
              <p:nvPr/>
            </p:nvSpPr>
            <p:spPr>
              <a:xfrm>
                <a:off x="337988" y="1844824"/>
                <a:ext cx="8410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400" b="1" i="1" smtClean="0">
                          <a:effectLst>
                            <a:outerShdw blurRad="38100" dist="38100" dir="2700000" algn="tl">
                              <a:srgbClr val="000000">
                                <a:alpha val="43137"/>
                              </a:srgbClr>
                            </a:outerShdw>
                          </a:effectLst>
                          <a:latin typeface="Cambria Math"/>
                        </a:rPr>
                        <m:t>𝑺𝒆</m:t>
                      </m:r>
                      <m:r>
                        <a:rPr lang="it-IT" sz="2400" b="1" i="1" smtClean="0">
                          <a:effectLst>
                            <a:outerShdw blurRad="38100" dist="38100" dir="2700000" algn="tl">
                              <a:srgbClr val="000000">
                                <a:alpha val="43137"/>
                              </a:srgbClr>
                            </a:outerShdw>
                          </a:effectLst>
                          <a:latin typeface="Cambria Math"/>
                        </a:rPr>
                        <m:t> </m:t>
                      </m:r>
                      <m:r>
                        <a:rPr lang="it-IT" sz="2400" b="1" i="1" smtClean="0">
                          <a:effectLst>
                            <a:outerShdw blurRad="38100" dist="38100" dir="2700000" algn="tl">
                              <a:srgbClr val="000000">
                                <a:alpha val="43137"/>
                              </a:srgbClr>
                            </a:outerShdw>
                          </a:effectLst>
                          <a:latin typeface="Cambria Math"/>
                        </a:rPr>
                        <m:t>𝑾𝑨𝑪𝑪</m:t>
                      </m:r>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𝟏𝟐</m:t>
                      </m:r>
                      <m:r>
                        <a:rPr lang="it-IT" sz="2400" b="1" i="1" smtClean="0">
                          <a:effectLst>
                            <a:outerShdw blurRad="38100" dist="38100" dir="2700000" algn="tl">
                              <a:srgbClr val="000000">
                                <a:alpha val="43137"/>
                              </a:srgbClr>
                            </a:outerShdw>
                          </a:effectLst>
                          <a:latin typeface="Cambria Math"/>
                        </a:rPr>
                        <m:t>%                                 </m:t>
                      </m:r>
                      <m:r>
                        <a:rPr lang="it-IT" sz="2400" b="1" i="1" smtClean="0">
                          <a:effectLst>
                            <a:outerShdw blurRad="38100" dist="38100" dir="2700000" algn="tl">
                              <a:srgbClr val="000000">
                                <a:alpha val="43137"/>
                              </a:srgbClr>
                            </a:outerShdw>
                          </a:effectLst>
                          <a:latin typeface="Cambria Math"/>
                        </a:rPr>
                        <m:t>𝑽𝑨𝑵</m:t>
                      </m:r>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𝟏𝟑𝟖</m:t>
                      </m:r>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𝟏𝟏𝟏</m:t>
                      </m:r>
                    </m:oMath>
                  </m:oMathPara>
                </a14:m>
                <a:endParaRPr lang="it-IT" sz="2400" b="1" dirty="0">
                  <a:effectLst>
                    <a:outerShdw blurRad="38100" dist="38100" dir="2700000" algn="tl">
                      <a:srgbClr val="000000">
                        <a:alpha val="43137"/>
                      </a:srgbClr>
                    </a:outerShdw>
                  </a:effectLst>
                </a:endParaRPr>
              </a:p>
            </p:txBody>
          </p:sp>
        </mc:Choice>
        <mc:Fallback>
          <p:sp>
            <p:nvSpPr>
              <p:cNvPr id="17" name="CasellaDiTesto 16"/>
              <p:cNvSpPr txBox="1">
                <a:spLocks noRot="1" noChangeAspect="1" noMove="1" noResize="1" noEditPoints="1" noAdjustHandles="1" noChangeArrowheads="1" noChangeShapeType="1" noTextEdit="1"/>
              </p:cNvSpPr>
              <p:nvPr/>
            </p:nvSpPr>
            <p:spPr>
              <a:xfrm>
                <a:off x="337988" y="1844824"/>
                <a:ext cx="8410476" cy="461665"/>
              </a:xfrm>
              <a:prstGeom prst="rect">
                <a:avLst/>
              </a:prstGeom>
              <a:blipFill rotWithShape="1">
                <a:blip r:embed="rId3" cstate="print"/>
                <a:stretch>
                  <a:fillRect b="-6667"/>
                </a:stretch>
              </a:blipFill>
            </p:spPr>
            <p:txBody>
              <a:bodyPr/>
              <a:lstStyle/>
              <a:p>
                <a:r>
                  <a:rPr lang="it-IT">
                    <a:noFill/>
                  </a:rPr>
                  <a:t> </a:t>
                </a:r>
              </a:p>
            </p:txBody>
          </p:sp>
        </mc:Fallback>
      </mc:AlternateContent>
      <p:graphicFrame>
        <p:nvGraphicFramePr>
          <p:cNvPr id="19" name="Grafico 18"/>
          <p:cNvGraphicFramePr>
            <a:graphicFrameLocks/>
          </p:cNvGraphicFramePr>
          <p:nvPr>
            <p:extLst>
              <p:ext uri="{D42A27DB-BD31-4B8C-83A1-F6EECF244321}">
                <p14:modId xmlns="" xmlns:p14="http://schemas.microsoft.com/office/powerpoint/2010/main" val="1304032737"/>
              </p:ext>
            </p:extLst>
          </p:nvPr>
        </p:nvGraphicFramePr>
        <p:xfrm>
          <a:off x="337989" y="2420888"/>
          <a:ext cx="8410476" cy="4176464"/>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Connettore 2 19"/>
          <p:cNvCxnSpPr/>
          <p:nvPr/>
        </p:nvCxnSpPr>
        <p:spPr>
          <a:xfrm>
            <a:off x="3707904" y="2075656"/>
            <a:ext cx="13932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2453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10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1000"/>
                                        <p:tgtEl>
                                          <p:spTgt spid="19"/>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9"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VAN</a:t>
            </a:r>
            <a:endParaRPr lang="it-IT" sz="1400" b="1" i="1" dirty="0">
              <a:latin typeface="Times New Roman" pitchFamily="18" charset="0"/>
              <a:cs typeface="Times New Roman" pitchFamily="18" charset="0"/>
            </a:endParaRPr>
          </a:p>
        </p:txBody>
      </p:sp>
      <p:graphicFrame>
        <p:nvGraphicFramePr>
          <p:cNvPr id="2" name="Diagramma 1"/>
          <p:cNvGraphicFramePr/>
          <p:nvPr>
            <p:extLst>
              <p:ext uri="{D42A27DB-BD31-4B8C-83A1-F6EECF244321}">
                <p14:modId xmlns="" xmlns:p14="http://schemas.microsoft.com/office/powerpoint/2010/main" val="3069227270"/>
              </p:ext>
            </p:extLst>
          </p:nvPr>
        </p:nvGraphicFramePr>
        <p:xfrm>
          <a:off x="337988" y="908720"/>
          <a:ext cx="82664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468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TIR</a:t>
            </a:r>
            <a:endParaRPr lang="it-IT" sz="1400" b="1" i="1" dirty="0">
              <a:latin typeface="Times New Roman" pitchFamily="18" charset="0"/>
              <a:cs typeface="Times New Roman" pitchFamily="18" charset="0"/>
            </a:endParaRPr>
          </a:p>
        </p:txBody>
      </p:sp>
      <p:sp>
        <p:nvSpPr>
          <p:cNvPr id="2" name="Rettangolo 1"/>
          <p:cNvSpPr/>
          <p:nvPr/>
        </p:nvSpPr>
        <p:spPr>
          <a:xfrm>
            <a:off x="422905" y="692696"/>
            <a:ext cx="8266460" cy="1477328"/>
          </a:xfrm>
          <a:prstGeom prst="rect">
            <a:avLst/>
          </a:prstGeom>
        </p:spPr>
        <p:txBody>
          <a:bodyPr wrap="square">
            <a:spAutoFit/>
          </a:bodyPr>
          <a:lstStyle/>
          <a:p>
            <a:pPr algn="just"/>
            <a:r>
              <a:rPr lang="it-IT" dirty="0"/>
              <a:t>I</a:t>
            </a:r>
            <a:r>
              <a:rPr lang="it-IT" dirty="0" smtClean="0"/>
              <a:t>ndica </a:t>
            </a:r>
            <a:r>
              <a:rPr lang="it-IT" dirty="0"/>
              <a:t>il rendimento percentuale dell’investimento, considerando </a:t>
            </a:r>
            <a:r>
              <a:rPr lang="it-IT" dirty="0" smtClean="0"/>
              <a:t>i flussi </a:t>
            </a:r>
            <a:r>
              <a:rPr lang="it-IT" dirty="0"/>
              <a:t>monetari da esso generati</a:t>
            </a:r>
            <a:r>
              <a:rPr lang="it-IT" dirty="0" smtClean="0"/>
              <a:t>.</a:t>
            </a:r>
          </a:p>
          <a:p>
            <a:pPr algn="just"/>
            <a:endParaRPr lang="it-IT" dirty="0"/>
          </a:p>
          <a:p>
            <a:pPr algn="just"/>
            <a:r>
              <a:rPr lang="it-IT" dirty="0"/>
              <a:t>R</a:t>
            </a:r>
            <a:r>
              <a:rPr lang="it-IT" dirty="0" smtClean="0"/>
              <a:t>appresenta </a:t>
            </a:r>
            <a:r>
              <a:rPr lang="it-IT" dirty="0"/>
              <a:t>il costo massimo della raccolta che un </a:t>
            </a:r>
            <a:r>
              <a:rPr lang="it-IT" dirty="0" smtClean="0"/>
              <a:t>progetto può sopportare, affinché </a:t>
            </a:r>
            <a:r>
              <a:rPr lang="it-IT" dirty="0"/>
              <a:t>permanga la sua convenienza </a:t>
            </a:r>
            <a:r>
              <a:rPr lang="it-IT" dirty="0" smtClean="0"/>
              <a:t>economica.</a:t>
            </a:r>
            <a:endParaRPr lang="it-IT" dirty="0"/>
          </a:p>
        </p:txBody>
      </p:sp>
      <mc:AlternateContent xmlns:mc="http://schemas.openxmlformats.org/markup-compatibility/2006">
        <mc:Choice xmlns="" xmlns:a14="http://schemas.microsoft.com/office/drawing/2010/main" Requires="a14">
          <p:sp>
            <p:nvSpPr>
              <p:cNvPr id="17" name="CasellaDiTesto 16"/>
              <p:cNvSpPr txBox="1"/>
              <p:nvPr/>
            </p:nvSpPr>
            <p:spPr>
              <a:xfrm>
                <a:off x="1590876" y="2539265"/>
                <a:ext cx="5630546" cy="673711"/>
              </a:xfrm>
              <a:prstGeom prst="rect">
                <a:avLst/>
              </a:prstGeom>
              <a:noFill/>
            </p:spPr>
            <p:txBody>
              <a:bodyPr wrap="square" rtlCol="0">
                <a:spAutoFit/>
              </a:bodyPr>
              <a:lstStyle/>
              <a:p>
                <a:pPr algn="ctr"/>
                <a14:m>
                  <m:oMath xmlns:m="http://schemas.openxmlformats.org/officeDocument/2006/math">
                    <m:sSub>
                      <m:sSubPr>
                        <m:ctrlPr>
                          <a:rPr lang="it-IT" sz="2400" b="1" i="1" smtClean="0">
                            <a:effectLst>
                              <a:outerShdw blurRad="38100" dist="38100" dir="2700000" algn="tl">
                                <a:srgbClr val="000000">
                                  <a:alpha val="43137"/>
                                </a:srgbClr>
                              </a:outerShdw>
                            </a:effectLst>
                            <a:latin typeface="Cambria Math"/>
                          </a:rPr>
                        </m:ctrlPr>
                      </m:sSubPr>
                      <m:e>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𝑪</m:t>
                        </m:r>
                      </m:e>
                      <m:sub>
                        <m:r>
                          <a:rPr lang="it-IT" sz="2400" b="1" i="1" smtClean="0">
                            <a:effectLst>
                              <a:outerShdw blurRad="38100" dist="38100" dir="2700000" algn="tl">
                                <a:srgbClr val="000000">
                                  <a:alpha val="43137"/>
                                </a:srgbClr>
                              </a:outerShdw>
                            </a:effectLst>
                            <a:latin typeface="Cambria Math"/>
                          </a:rPr>
                          <m:t>𝟎</m:t>
                        </m:r>
                        <m:r>
                          <a:rPr lang="it-IT" sz="2400" b="1" i="1" smtClean="0">
                            <a:effectLst>
                              <a:outerShdw blurRad="38100" dist="38100" dir="2700000" algn="tl">
                                <a:srgbClr val="000000">
                                  <a:alpha val="43137"/>
                                </a:srgbClr>
                              </a:outerShdw>
                            </a:effectLst>
                            <a:latin typeface="Cambria Math"/>
                          </a:rPr>
                          <m:t> </m:t>
                        </m:r>
                      </m:sub>
                    </m:sSub>
                    <m:r>
                      <a:rPr lang="it-IT" sz="2400" b="1" i="1" smtClean="0">
                        <a:effectLst>
                          <a:outerShdw blurRad="38100" dist="38100" dir="2700000" algn="tl">
                            <a:srgbClr val="000000">
                              <a:alpha val="43137"/>
                            </a:srgbClr>
                          </a:outerShdw>
                        </a:effectLst>
                        <a:latin typeface="Cambria Math"/>
                      </a:rPr>
                      <m:t>+</m:t>
                    </m:r>
                    <m:nary>
                      <m:naryPr>
                        <m:chr m:val="∑"/>
                        <m:subHide m:val="on"/>
                        <m:supHide m:val="on"/>
                        <m:ctrlPr>
                          <a:rPr lang="it-IT" sz="2400" b="1" i="1" smtClean="0">
                            <a:effectLst>
                              <a:outerShdw blurRad="38100" dist="38100" dir="2700000" algn="tl">
                                <a:srgbClr val="000000">
                                  <a:alpha val="43137"/>
                                </a:srgbClr>
                              </a:outerShdw>
                            </a:effectLst>
                            <a:latin typeface="Cambria Math"/>
                          </a:rPr>
                        </m:ctrlPr>
                      </m:naryPr>
                      <m:sub/>
                      <m:sup/>
                      <m:e>
                        <m:f>
                          <m:fPr>
                            <m:ctrlPr>
                              <a:rPr lang="it-IT" sz="2400" b="1" i="1">
                                <a:effectLst>
                                  <a:outerShdw blurRad="38100" dist="38100" dir="2700000" algn="tl">
                                    <a:srgbClr val="000000">
                                      <a:alpha val="43137"/>
                                    </a:srgbClr>
                                  </a:outerShdw>
                                </a:effectLst>
                                <a:latin typeface="Cambria Math"/>
                              </a:rPr>
                            </m:ctrlPr>
                          </m:fPr>
                          <m:num>
                            <m:sSub>
                              <m:sSubPr>
                                <m:ctrlPr>
                                  <a:rPr lang="it-IT" sz="2400" b="1" i="1">
                                    <a:effectLst>
                                      <a:outerShdw blurRad="38100" dist="38100" dir="2700000" algn="tl">
                                        <a:srgbClr val="000000">
                                          <a:alpha val="43137"/>
                                        </a:srgbClr>
                                      </a:outerShdw>
                                    </a:effectLst>
                                    <a:latin typeface="Cambria Math"/>
                                  </a:rPr>
                                </m:ctrlPr>
                              </m:sSubPr>
                              <m:e>
                                <m:r>
                                  <a:rPr lang="it-IT" sz="2400" b="1" i="1">
                                    <a:effectLst>
                                      <a:outerShdw blurRad="38100" dist="38100" dir="2700000" algn="tl">
                                        <a:srgbClr val="000000">
                                          <a:alpha val="43137"/>
                                        </a:srgbClr>
                                      </a:outerShdw>
                                    </a:effectLst>
                                    <a:latin typeface="Cambria Math"/>
                                  </a:rPr>
                                  <m:t>𝑪</m:t>
                                </m:r>
                              </m:e>
                              <m:sub>
                                <m:r>
                                  <a:rPr lang="it-IT" sz="2400" b="1" i="1" smtClean="0">
                                    <a:effectLst>
                                      <a:outerShdw blurRad="38100" dist="38100" dir="2700000" algn="tl">
                                        <a:srgbClr val="000000">
                                          <a:alpha val="43137"/>
                                        </a:srgbClr>
                                      </a:outerShdw>
                                    </a:effectLst>
                                    <a:latin typeface="Cambria Math"/>
                                  </a:rPr>
                                  <m:t>𝒕</m:t>
                                </m:r>
                              </m:sub>
                            </m:sSub>
                          </m:num>
                          <m:den>
                            <m:sSup>
                              <m:sSupPr>
                                <m:ctrlPr>
                                  <a:rPr lang="it-IT" sz="2400" b="1" i="1">
                                    <a:effectLst>
                                      <a:outerShdw blurRad="38100" dist="38100" dir="2700000" algn="tl">
                                        <a:srgbClr val="000000">
                                          <a:alpha val="43137"/>
                                        </a:srgbClr>
                                      </a:outerShdw>
                                    </a:effectLst>
                                    <a:latin typeface="Cambria Math"/>
                                  </a:rPr>
                                </m:ctrlPr>
                              </m:sSupPr>
                              <m:e>
                                <m:r>
                                  <a:rPr lang="it-IT" sz="2400" b="1" i="1">
                                    <a:effectLst>
                                      <a:outerShdw blurRad="38100" dist="38100" dir="2700000" algn="tl">
                                        <a:srgbClr val="000000">
                                          <a:alpha val="43137"/>
                                        </a:srgbClr>
                                      </a:outerShdw>
                                    </a:effectLst>
                                    <a:latin typeface="Cambria Math"/>
                                  </a:rPr>
                                  <m:t>(</m:t>
                                </m:r>
                                <m:r>
                                  <a:rPr lang="it-IT" sz="2400" b="1" i="1">
                                    <a:effectLst>
                                      <a:outerShdw blurRad="38100" dist="38100" dir="2700000" algn="tl">
                                        <a:srgbClr val="000000">
                                          <a:alpha val="43137"/>
                                        </a:srgbClr>
                                      </a:outerShdw>
                                    </a:effectLst>
                                    <a:latin typeface="Cambria Math"/>
                                  </a:rPr>
                                  <m:t>𝟏</m:t>
                                </m:r>
                                <m:r>
                                  <a:rPr lang="it-IT" sz="2400" b="1" i="1">
                                    <a:effectLst>
                                      <a:outerShdw blurRad="38100" dist="38100" dir="2700000" algn="tl">
                                        <a:srgbClr val="000000">
                                          <a:alpha val="43137"/>
                                        </a:srgbClr>
                                      </a:outerShdw>
                                    </a:effectLst>
                                    <a:latin typeface="Cambria Math"/>
                                  </a:rPr>
                                  <m:t>+</m:t>
                                </m:r>
                                <m:r>
                                  <a:rPr lang="it-IT" sz="2400" b="1" i="1">
                                    <a:effectLst>
                                      <a:outerShdw blurRad="38100" dist="38100" dir="2700000" algn="tl">
                                        <a:srgbClr val="000000">
                                          <a:alpha val="43137"/>
                                        </a:srgbClr>
                                      </a:outerShdw>
                                    </a:effectLst>
                                    <a:latin typeface="Cambria Math"/>
                                  </a:rPr>
                                  <m:t>𝑾𝑨𝑪𝑪</m:t>
                                </m:r>
                                <m:r>
                                  <a:rPr lang="it-IT" sz="2400" b="1" i="1">
                                    <a:effectLst>
                                      <a:outerShdw blurRad="38100" dist="38100" dir="2700000" algn="tl">
                                        <a:srgbClr val="000000">
                                          <a:alpha val="43137"/>
                                        </a:srgbClr>
                                      </a:outerShdw>
                                    </a:effectLst>
                                    <a:latin typeface="Cambria Math"/>
                                  </a:rPr>
                                  <m:t>)</m:t>
                                </m:r>
                              </m:e>
                              <m:sup>
                                <m:r>
                                  <a:rPr lang="it-IT" sz="2400" b="1" i="1" smtClean="0">
                                    <a:effectLst>
                                      <a:outerShdw blurRad="38100" dist="38100" dir="2700000" algn="tl">
                                        <a:srgbClr val="000000">
                                          <a:alpha val="43137"/>
                                        </a:srgbClr>
                                      </a:outerShdw>
                                    </a:effectLst>
                                    <a:latin typeface="Cambria Math"/>
                                  </a:rPr>
                                  <m:t>𝒕</m:t>
                                </m:r>
                              </m:sup>
                            </m:sSup>
                          </m:den>
                        </m:f>
                      </m:e>
                    </m:nary>
                  </m:oMath>
                </a14:m>
                <a:r>
                  <a:rPr lang="it-IT" sz="2400" b="1" dirty="0" smtClean="0">
                    <a:effectLst>
                      <a:outerShdw blurRad="38100" dist="38100" dir="2700000" algn="tl">
                        <a:srgbClr val="000000">
                          <a:alpha val="43137"/>
                        </a:srgbClr>
                      </a:outerShdw>
                    </a:effectLst>
                  </a:rPr>
                  <a:t> = 0</a:t>
                </a:r>
                <a:endParaRPr lang="it-IT" sz="2400" b="1" dirty="0">
                  <a:effectLst>
                    <a:outerShdw blurRad="38100" dist="38100" dir="2700000" algn="tl">
                      <a:srgbClr val="000000">
                        <a:alpha val="43137"/>
                      </a:srgbClr>
                    </a:outerShdw>
                  </a:effectLst>
                </a:endParaRPr>
              </a:p>
            </p:txBody>
          </p:sp>
        </mc:Choice>
        <mc:Fallback>
          <p:sp>
            <p:nvSpPr>
              <p:cNvPr id="17" name="CasellaDiTesto 16"/>
              <p:cNvSpPr txBox="1">
                <a:spLocks noRot="1" noChangeAspect="1" noMove="1" noResize="1" noEditPoints="1" noAdjustHandles="1" noChangeArrowheads="1" noChangeShapeType="1" noTextEdit="1"/>
              </p:cNvSpPr>
              <p:nvPr/>
            </p:nvSpPr>
            <p:spPr>
              <a:xfrm>
                <a:off x="1590876" y="2539265"/>
                <a:ext cx="5630546" cy="673711"/>
              </a:xfrm>
              <a:prstGeom prst="rect">
                <a:avLst/>
              </a:prstGeom>
              <a:blipFill rotWithShape="1">
                <a:blip r:embed="rId2" cstate="print"/>
                <a:stretch>
                  <a:fillRect b="-7273"/>
                </a:stretch>
              </a:blipFill>
            </p:spPr>
            <p:txBody>
              <a:bodyPr/>
              <a:lstStyle/>
              <a:p>
                <a:r>
                  <a:rPr lang="it-IT">
                    <a:noFill/>
                  </a:rPr>
                  <a:t> </a:t>
                </a:r>
              </a:p>
            </p:txBody>
          </p:sp>
        </mc:Fallback>
      </mc:AlternateContent>
      <p:sp>
        <p:nvSpPr>
          <p:cNvPr id="18" name="Rettangolo 17"/>
          <p:cNvSpPr/>
          <p:nvPr/>
        </p:nvSpPr>
        <p:spPr>
          <a:xfrm>
            <a:off x="422905" y="4277995"/>
            <a:ext cx="8266459" cy="2031325"/>
          </a:xfrm>
          <a:prstGeom prst="rect">
            <a:avLst/>
          </a:prstGeom>
        </p:spPr>
        <p:txBody>
          <a:bodyPr wrap="square">
            <a:spAutoFit/>
          </a:bodyPr>
          <a:lstStyle/>
          <a:p>
            <a:pPr algn="just"/>
            <a:r>
              <a:rPr lang="it-IT" b="1" i="1" u="sng" dirty="0" smtClean="0">
                <a:effectLst>
                  <a:outerShdw blurRad="38100" dist="38100" dir="2700000" algn="tl">
                    <a:srgbClr val="000000">
                      <a:alpha val="43137"/>
                    </a:srgbClr>
                  </a:outerShdw>
                </a:effectLst>
              </a:rPr>
              <a:t>Come analizzare il TIR?</a:t>
            </a:r>
          </a:p>
          <a:p>
            <a:pPr algn="just"/>
            <a:endParaRPr lang="it-IT" dirty="0" smtClean="0"/>
          </a:p>
          <a:p>
            <a:pPr algn="just"/>
            <a:r>
              <a:rPr lang="it-IT" b="1" dirty="0" smtClean="0">
                <a:effectLst>
                  <a:outerShdw blurRad="38100" dist="38100" dir="2700000" algn="tl">
                    <a:srgbClr val="000000">
                      <a:alpha val="43137"/>
                    </a:srgbClr>
                  </a:outerShdw>
                </a:effectLst>
              </a:rPr>
              <a:t>- Se TIR &gt; WACC effettuo l’investimento</a:t>
            </a:r>
          </a:p>
          <a:p>
            <a:pPr algn="just"/>
            <a:r>
              <a:rPr lang="it-IT" b="1" dirty="0" smtClean="0">
                <a:effectLst>
                  <a:outerShdw blurRad="38100" dist="38100" dir="2700000" algn="tl">
                    <a:srgbClr val="000000">
                      <a:alpha val="43137"/>
                    </a:srgbClr>
                  </a:outerShdw>
                </a:effectLst>
              </a:rPr>
              <a:t>- Se TIR &lt; WACC NON effettuo l’investimento</a:t>
            </a:r>
            <a:endParaRPr lang="it-IT" b="1" dirty="0">
              <a:effectLst>
                <a:outerShdw blurRad="38100" dist="38100" dir="2700000" algn="tl">
                  <a:srgbClr val="000000">
                    <a:alpha val="43137"/>
                  </a:srgbClr>
                </a:outerShdw>
              </a:effectLst>
            </a:endParaRPr>
          </a:p>
          <a:p>
            <a:pPr algn="just"/>
            <a:endParaRPr lang="it-IT" dirty="0" smtClean="0"/>
          </a:p>
          <a:p>
            <a:pPr algn="just"/>
            <a:r>
              <a:rPr lang="it-IT" i="1" u="sng" dirty="0" smtClean="0"/>
              <a:t>In condizioni di capitale razionato: tra </a:t>
            </a:r>
            <a:r>
              <a:rPr lang="it-IT" i="1" u="sng" dirty="0"/>
              <a:t>due progetti </a:t>
            </a:r>
            <a:r>
              <a:rPr lang="it-IT" i="1" u="sng" dirty="0" smtClean="0"/>
              <a:t>alternativi va </a:t>
            </a:r>
            <a:r>
              <a:rPr lang="it-IT" i="1" u="sng" dirty="0"/>
              <a:t>preferito quello con </a:t>
            </a:r>
            <a:r>
              <a:rPr lang="it-IT" i="1" u="sng" dirty="0" smtClean="0"/>
              <a:t>TIR </a:t>
            </a:r>
            <a:r>
              <a:rPr lang="it-IT" i="1" u="sng" dirty="0"/>
              <a:t>maggiore.</a:t>
            </a:r>
          </a:p>
        </p:txBody>
      </p:sp>
      <p:sp>
        <p:nvSpPr>
          <p:cNvPr id="5" name="Rettangolo 4"/>
          <p:cNvSpPr/>
          <p:nvPr/>
        </p:nvSpPr>
        <p:spPr>
          <a:xfrm>
            <a:off x="422905" y="3563724"/>
            <a:ext cx="8266459" cy="369332"/>
          </a:xfrm>
          <a:prstGeom prst="rect">
            <a:avLst/>
          </a:prstGeom>
        </p:spPr>
        <p:txBody>
          <a:bodyPr wrap="square">
            <a:spAutoFit/>
          </a:bodyPr>
          <a:lstStyle/>
          <a:p>
            <a:r>
              <a:rPr lang="it-IT" dirty="0" smtClean="0">
                <a:solidFill>
                  <a:srgbClr val="FF0000"/>
                </a:solidFill>
                <a:effectLst>
                  <a:outerShdw blurRad="38100" dist="38100" dir="2700000" algn="tl">
                    <a:srgbClr val="000000">
                      <a:alpha val="43137"/>
                    </a:srgbClr>
                  </a:outerShdw>
                </a:effectLst>
              </a:rPr>
              <a:t>Il TIR è quel particolare tasso di attualizzazione dei flussi di cassa che rende il VAN =0</a:t>
            </a:r>
            <a:endParaRPr lang="it-IT"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920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animBg="1"/>
      <p:bldP spid="18"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TIR</a:t>
            </a:r>
            <a:endParaRPr lang="it-IT" sz="1400" b="1" i="1" dirty="0">
              <a:latin typeface="Times New Roman" pitchFamily="18" charset="0"/>
              <a:cs typeface="Times New Roman" pitchFamily="18" charset="0"/>
            </a:endParaRPr>
          </a:p>
        </p:txBody>
      </p:sp>
      <p:grpSp>
        <p:nvGrpSpPr>
          <p:cNvPr id="3" name="Gruppo 2"/>
          <p:cNvGrpSpPr/>
          <p:nvPr/>
        </p:nvGrpSpPr>
        <p:grpSpPr>
          <a:xfrm>
            <a:off x="337988" y="889115"/>
            <a:ext cx="8410476" cy="781115"/>
            <a:chOff x="323528" y="1634257"/>
            <a:chExt cx="7704856" cy="781115"/>
          </a:xfrm>
        </p:grpSpPr>
        <p:cxnSp>
          <p:nvCxnSpPr>
            <p:cNvPr id="6" name="Connettore 2 5"/>
            <p:cNvCxnSpPr/>
            <p:nvPr/>
          </p:nvCxnSpPr>
          <p:spPr>
            <a:xfrm>
              <a:off x="323528" y="1988840"/>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23850" y="1634257"/>
              <a:ext cx="720080" cy="288032"/>
            </a:xfrm>
            <a:prstGeom prst="rect">
              <a:avLst/>
            </a:prstGeom>
            <a:noFill/>
          </p:spPr>
          <p:txBody>
            <a:bodyPr wrap="square" rtlCol="0">
              <a:spAutoFit/>
            </a:bodyPr>
            <a:lstStyle/>
            <a:p>
              <a:r>
                <a:rPr lang="it-IT" sz="1200" b="1" dirty="0" smtClean="0"/>
                <a:t>Anno 0</a:t>
              </a:r>
              <a:endParaRPr lang="it-IT" sz="1200" b="1" dirty="0"/>
            </a:p>
          </p:txBody>
        </p:sp>
        <p:sp>
          <p:nvSpPr>
            <p:cNvPr id="8" name="CasellaDiTesto 7"/>
            <p:cNvSpPr txBox="1"/>
            <p:nvPr/>
          </p:nvSpPr>
          <p:spPr>
            <a:xfrm>
              <a:off x="2005120" y="1634257"/>
              <a:ext cx="720080" cy="276999"/>
            </a:xfrm>
            <a:prstGeom prst="rect">
              <a:avLst/>
            </a:prstGeom>
            <a:noFill/>
          </p:spPr>
          <p:txBody>
            <a:bodyPr wrap="square" rtlCol="0">
              <a:spAutoFit/>
            </a:bodyPr>
            <a:lstStyle/>
            <a:p>
              <a:r>
                <a:rPr lang="it-IT" sz="1200" b="1" dirty="0" smtClean="0"/>
                <a:t>Anno </a:t>
              </a:r>
              <a:r>
                <a:rPr lang="it-IT" sz="1200" b="1" dirty="0"/>
                <a:t>1</a:t>
              </a:r>
            </a:p>
          </p:txBody>
        </p:sp>
        <p:sp>
          <p:nvSpPr>
            <p:cNvPr id="9" name="CasellaDiTesto 8"/>
            <p:cNvSpPr txBox="1"/>
            <p:nvPr/>
          </p:nvSpPr>
          <p:spPr>
            <a:xfrm>
              <a:off x="3686391" y="1634257"/>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0" name="CasellaDiTesto 9"/>
            <p:cNvSpPr txBox="1"/>
            <p:nvPr/>
          </p:nvSpPr>
          <p:spPr>
            <a:xfrm>
              <a:off x="5367662" y="1639774"/>
              <a:ext cx="720080" cy="276999"/>
            </a:xfrm>
            <a:prstGeom prst="rect">
              <a:avLst/>
            </a:prstGeom>
            <a:noFill/>
          </p:spPr>
          <p:txBody>
            <a:bodyPr wrap="square" rtlCol="0">
              <a:spAutoFit/>
            </a:bodyPr>
            <a:lstStyle/>
            <a:p>
              <a:r>
                <a:rPr lang="it-IT" sz="1200" b="1" dirty="0" smtClean="0"/>
                <a:t>Anno 3</a:t>
              </a:r>
            </a:p>
          </p:txBody>
        </p:sp>
        <p:sp>
          <p:nvSpPr>
            <p:cNvPr id="11" name="CasellaDiTesto 10"/>
            <p:cNvSpPr txBox="1"/>
            <p:nvPr/>
          </p:nvSpPr>
          <p:spPr>
            <a:xfrm>
              <a:off x="7048932" y="1634257"/>
              <a:ext cx="720080" cy="288032"/>
            </a:xfrm>
            <a:prstGeom prst="rect">
              <a:avLst/>
            </a:prstGeom>
            <a:noFill/>
          </p:spPr>
          <p:txBody>
            <a:bodyPr wrap="square" rtlCol="0">
              <a:spAutoFit/>
            </a:bodyPr>
            <a:lstStyle/>
            <a:p>
              <a:r>
                <a:rPr lang="it-IT" sz="1200" b="1" dirty="0" smtClean="0"/>
                <a:t>Anno 4</a:t>
              </a:r>
              <a:endParaRPr lang="it-IT" sz="1200" b="1" dirty="0"/>
            </a:p>
          </p:txBody>
        </p:sp>
        <p:sp>
          <p:nvSpPr>
            <p:cNvPr id="12" name="CasellaDiTesto 11"/>
            <p:cNvSpPr txBox="1"/>
            <p:nvPr/>
          </p:nvSpPr>
          <p:spPr>
            <a:xfrm>
              <a:off x="323528" y="2132856"/>
              <a:ext cx="1296144" cy="276999"/>
            </a:xfrm>
            <a:prstGeom prst="rect">
              <a:avLst/>
            </a:prstGeom>
            <a:noFill/>
          </p:spPr>
          <p:txBody>
            <a:bodyPr wrap="square" rtlCol="0">
              <a:spAutoFit/>
            </a:bodyPr>
            <a:lstStyle/>
            <a:p>
              <a:r>
                <a:rPr lang="it-IT" sz="1200" b="1" dirty="0" smtClean="0"/>
                <a:t>- 1.000.000 €</a:t>
              </a:r>
              <a:endParaRPr lang="it-IT" sz="1200" b="1" dirty="0"/>
            </a:p>
          </p:txBody>
        </p:sp>
        <p:sp>
          <p:nvSpPr>
            <p:cNvPr id="13" name="CasellaDiTesto 12"/>
            <p:cNvSpPr txBox="1"/>
            <p:nvPr/>
          </p:nvSpPr>
          <p:spPr>
            <a:xfrm>
              <a:off x="2004798" y="2132856"/>
              <a:ext cx="1055034" cy="276999"/>
            </a:xfrm>
            <a:prstGeom prst="rect">
              <a:avLst/>
            </a:prstGeom>
            <a:noFill/>
          </p:spPr>
          <p:txBody>
            <a:bodyPr wrap="square" rtlCol="0">
              <a:spAutoFit/>
            </a:bodyPr>
            <a:lstStyle/>
            <a:p>
              <a:r>
                <a:rPr lang="it-IT" sz="1200" b="1" dirty="0" smtClean="0"/>
                <a:t>300.000 €</a:t>
              </a:r>
              <a:endParaRPr lang="it-IT" sz="1200" b="1" dirty="0"/>
            </a:p>
          </p:txBody>
        </p:sp>
        <p:sp>
          <p:nvSpPr>
            <p:cNvPr id="14" name="CasellaDiTesto 13"/>
            <p:cNvSpPr txBox="1"/>
            <p:nvPr/>
          </p:nvSpPr>
          <p:spPr>
            <a:xfrm>
              <a:off x="3686068" y="2132856"/>
              <a:ext cx="1029947" cy="276999"/>
            </a:xfrm>
            <a:prstGeom prst="rect">
              <a:avLst/>
            </a:prstGeom>
            <a:noFill/>
          </p:spPr>
          <p:txBody>
            <a:bodyPr wrap="square" rtlCol="0">
              <a:spAutoFit/>
            </a:bodyPr>
            <a:lstStyle/>
            <a:p>
              <a:r>
                <a:rPr lang="it-IT" sz="1200" b="1" dirty="0" smtClean="0"/>
                <a:t>300.000 €</a:t>
              </a:r>
              <a:endParaRPr lang="it-IT" sz="1200" b="1" dirty="0"/>
            </a:p>
          </p:txBody>
        </p:sp>
        <p:sp>
          <p:nvSpPr>
            <p:cNvPr id="15" name="CasellaDiTesto 14"/>
            <p:cNvSpPr txBox="1"/>
            <p:nvPr/>
          </p:nvSpPr>
          <p:spPr>
            <a:xfrm>
              <a:off x="5367340" y="2138373"/>
              <a:ext cx="1004860" cy="276999"/>
            </a:xfrm>
            <a:prstGeom prst="rect">
              <a:avLst/>
            </a:prstGeom>
            <a:noFill/>
          </p:spPr>
          <p:txBody>
            <a:bodyPr wrap="square" rtlCol="0">
              <a:spAutoFit/>
            </a:bodyPr>
            <a:lstStyle/>
            <a:p>
              <a:r>
                <a:rPr lang="it-IT" sz="1200" b="1" dirty="0" smtClean="0"/>
                <a:t>320.000 €</a:t>
              </a:r>
            </a:p>
          </p:txBody>
        </p:sp>
        <p:sp>
          <p:nvSpPr>
            <p:cNvPr id="16" name="CasellaDiTesto 15"/>
            <p:cNvSpPr txBox="1"/>
            <p:nvPr/>
          </p:nvSpPr>
          <p:spPr>
            <a:xfrm>
              <a:off x="7048610" y="2132856"/>
              <a:ext cx="979774" cy="276999"/>
            </a:xfrm>
            <a:prstGeom prst="rect">
              <a:avLst/>
            </a:prstGeom>
            <a:noFill/>
          </p:spPr>
          <p:txBody>
            <a:bodyPr wrap="square" rtlCol="0">
              <a:spAutoFit/>
            </a:bodyPr>
            <a:lstStyle/>
            <a:p>
              <a:r>
                <a:rPr lang="it-IT" sz="1200" b="1" dirty="0" smtClean="0"/>
                <a:t>200.000 €</a:t>
              </a:r>
              <a:endParaRPr lang="it-IT" sz="1200" b="1" dirty="0"/>
            </a:p>
          </p:txBody>
        </p:sp>
      </p:grpSp>
      <mc:AlternateContent xmlns:mc="http://schemas.openxmlformats.org/markup-compatibility/2006">
        <mc:Choice xmlns="" xmlns:a14="http://schemas.microsoft.com/office/drawing/2010/main" Requires="a14">
          <p:sp>
            <p:nvSpPr>
              <p:cNvPr id="17" name="CasellaDiTesto 16"/>
              <p:cNvSpPr txBox="1"/>
              <p:nvPr/>
            </p:nvSpPr>
            <p:spPr>
              <a:xfrm>
                <a:off x="337988" y="1844824"/>
                <a:ext cx="8410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400" b="1" i="1" smtClean="0">
                          <a:effectLst>
                            <a:outerShdw blurRad="38100" dist="38100" dir="2700000" algn="tl">
                              <a:srgbClr val="000000">
                                <a:alpha val="43137"/>
                              </a:srgbClr>
                            </a:outerShdw>
                          </a:effectLst>
                          <a:latin typeface="Cambria Math"/>
                        </a:rPr>
                        <m:t>𝑺𝒆</m:t>
                      </m:r>
                      <m:r>
                        <a:rPr lang="it-IT" sz="2400" b="1" i="1" smtClean="0">
                          <a:effectLst>
                            <a:outerShdw blurRad="38100" dist="38100" dir="2700000" algn="tl">
                              <a:srgbClr val="000000">
                                <a:alpha val="43137"/>
                              </a:srgbClr>
                            </a:outerShdw>
                          </a:effectLst>
                          <a:latin typeface="Cambria Math"/>
                        </a:rPr>
                        <m:t> </m:t>
                      </m:r>
                      <m:r>
                        <a:rPr lang="it-IT" sz="2400" b="1" i="1" smtClean="0">
                          <a:effectLst>
                            <a:outerShdw blurRad="38100" dist="38100" dir="2700000" algn="tl">
                              <a:srgbClr val="000000">
                                <a:alpha val="43137"/>
                              </a:srgbClr>
                            </a:outerShdw>
                          </a:effectLst>
                          <a:latin typeface="Cambria Math"/>
                        </a:rPr>
                        <m:t>𝑾𝑨𝑪𝑪</m:t>
                      </m:r>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𝟏𝟐</m:t>
                      </m:r>
                      <m:r>
                        <a:rPr lang="it-IT" sz="2400" b="1" i="1" smtClean="0">
                          <a:effectLst>
                            <a:outerShdw blurRad="38100" dist="38100" dir="2700000" algn="tl">
                              <a:srgbClr val="000000">
                                <a:alpha val="43137"/>
                              </a:srgbClr>
                            </a:outerShdw>
                          </a:effectLst>
                          <a:latin typeface="Cambria Math"/>
                        </a:rPr>
                        <m:t>%                                 </m:t>
                      </m:r>
                      <m:r>
                        <a:rPr lang="it-IT" sz="2400" b="1" i="1" smtClean="0">
                          <a:effectLst>
                            <a:outerShdw blurRad="38100" dist="38100" dir="2700000" algn="tl">
                              <a:srgbClr val="000000">
                                <a:alpha val="43137"/>
                              </a:srgbClr>
                            </a:outerShdw>
                          </a:effectLst>
                          <a:latin typeface="Cambria Math"/>
                        </a:rPr>
                        <m:t>𝑻𝑰𝑹</m:t>
                      </m:r>
                      <m:r>
                        <a:rPr lang="it-IT" sz="2400" b="1" i="1" smtClean="0">
                          <a:effectLst>
                            <a:outerShdw blurRad="38100" dist="38100" dir="2700000" algn="tl">
                              <a:srgbClr val="000000">
                                <a:alpha val="43137"/>
                              </a:srgbClr>
                            </a:outerShdw>
                          </a:effectLst>
                          <a:latin typeface="Cambria Math"/>
                        </a:rPr>
                        <m:t> =</m:t>
                      </m:r>
                      <m:r>
                        <a:rPr lang="it-IT" sz="2400" b="1" i="1" smtClean="0">
                          <a:effectLst>
                            <a:outerShdw blurRad="38100" dist="38100" dir="2700000" algn="tl">
                              <a:srgbClr val="000000">
                                <a:alpha val="43137"/>
                              </a:srgbClr>
                            </a:outerShdw>
                          </a:effectLst>
                          <a:latin typeface="Cambria Math"/>
                        </a:rPr>
                        <m:t>𝟒</m:t>
                      </m:r>
                      <m:r>
                        <a:rPr lang="it-IT" sz="2400" b="1" i="1" smtClean="0">
                          <a:effectLst>
                            <a:outerShdw blurRad="38100" dist="38100" dir="2700000" algn="tl">
                              <a:srgbClr val="000000">
                                <a:alpha val="43137"/>
                              </a:srgbClr>
                            </a:outerShdw>
                          </a:effectLst>
                          <a:latin typeface="Cambria Math"/>
                        </a:rPr>
                        <m:t>,</m:t>
                      </m:r>
                      <m:r>
                        <a:rPr lang="it-IT" sz="2400" b="1" i="1" smtClean="0">
                          <a:effectLst>
                            <a:outerShdw blurRad="38100" dist="38100" dir="2700000" algn="tl">
                              <a:srgbClr val="000000">
                                <a:alpha val="43137"/>
                              </a:srgbClr>
                            </a:outerShdw>
                          </a:effectLst>
                          <a:latin typeface="Cambria Math"/>
                        </a:rPr>
                        <m:t>𝟗𝟓</m:t>
                      </m:r>
                      <m:r>
                        <a:rPr lang="it-IT" sz="2400" b="1" i="1" smtClean="0">
                          <a:effectLst>
                            <a:outerShdw blurRad="38100" dist="38100" dir="2700000" algn="tl">
                              <a:srgbClr val="000000">
                                <a:alpha val="43137"/>
                              </a:srgbClr>
                            </a:outerShdw>
                          </a:effectLst>
                          <a:latin typeface="Cambria Math"/>
                        </a:rPr>
                        <m:t>%</m:t>
                      </m:r>
                    </m:oMath>
                  </m:oMathPara>
                </a14:m>
                <a:endParaRPr lang="it-IT" sz="2400" b="1" dirty="0">
                  <a:effectLst>
                    <a:outerShdw blurRad="38100" dist="38100" dir="2700000" algn="tl">
                      <a:srgbClr val="000000">
                        <a:alpha val="43137"/>
                      </a:srgbClr>
                    </a:outerShdw>
                  </a:effectLst>
                </a:endParaRPr>
              </a:p>
            </p:txBody>
          </p:sp>
        </mc:Choice>
        <mc:Fallback>
          <p:sp>
            <p:nvSpPr>
              <p:cNvPr id="17" name="CasellaDiTesto 16"/>
              <p:cNvSpPr txBox="1">
                <a:spLocks noRot="1" noChangeAspect="1" noMove="1" noResize="1" noEditPoints="1" noAdjustHandles="1" noChangeArrowheads="1" noChangeShapeType="1" noTextEdit="1"/>
              </p:cNvSpPr>
              <p:nvPr/>
            </p:nvSpPr>
            <p:spPr>
              <a:xfrm>
                <a:off x="337988" y="1844824"/>
                <a:ext cx="8410476" cy="461665"/>
              </a:xfrm>
              <a:prstGeom prst="rect">
                <a:avLst/>
              </a:prstGeom>
              <a:blipFill rotWithShape="1">
                <a:blip r:embed="rId3" cstate="print"/>
                <a:stretch>
                  <a:fillRect b="-8000"/>
                </a:stretch>
              </a:blipFill>
            </p:spPr>
            <p:txBody>
              <a:bodyPr/>
              <a:lstStyle/>
              <a:p>
                <a:r>
                  <a:rPr lang="it-IT">
                    <a:noFill/>
                  </a:rPr>
                  <a:t> </a:t>
                </a:r>
              </a:p>
            </p:txBody>
          </p:sp>
        </mc:Fallback>
      </mc:AlternateContent>
      <p:graphicFrame>
        <p:nvGraphicFramePr>
          <p:cNvPr id="19" name="Grafico 18"/>
          <p:cNvGraphicFramePr>
            <a:graphicFrameLocks/>
          </p:cNvGraphicFramePr>
          <p:nvPr>
            <p:extLst>
              <p:ext uri="{D42A27DB-BD31-4B8C-83A1-F6EECF244321}">
                <p14:modId xmlns="" xmlns:p14="http://schemas.microsoft.com/office/powerpoint/2010/main" val="2488597106"/>
              </p:ext>
            </p:extLst>
          </p:nvPr>
        </p:nvGraphicFramePr>
        <p:xfrm>
          <a:off x="337989" y="2420888"/>
          <a:ext cx="8410476" cy="4176464"/>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Connettore 2 19"/>
          <p:cNvCxnSpPr/>
          <p:nvPr/>
        </p:nvCxnSpPr>
        <p:spPr>
          <a:xfrm>
            <a:off x="4114868" y="2075656"/>
            <a:ext cx="13932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33502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in)">
                                      <p:cBhvr>
                                        <p:cTn id="10" dur="1000"/>
                                        <p:tgtEl>
                                          <p:spTgt spid="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1000"/>
                                        <p:tgtEl>
                                          <p:spTgt spid="17"/>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9"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TIR</a:t>
            </a:r>
            <a:endParaRPr lang="it-IT" sz="1400" b="1" i="1" dirty="0">
              <a:latin typeface="Times New Roman" pitchFamily="18" charset="0"/>
              <a:cs typeface="Times New Roman" pitchFamily="18" charset="0"/>
            </a:endParaRPr>
          </a:p>
        </p:txBody>
      </p:sp>
      <p:graphicFrame>
        <p:nvGraphicFramePr>
          <p:cNvPr id="2" name="Diagramma 1"/>
          <p:cNvGraphicFramePr/>
          <p:nvPr>
            <p:extLst>
              <p:ext uri="{D42A27DB-BD31-4B8C-83A1-F6EECF244321}">
                <p14:modId xmlns="" xmlns:p14="http://schemas.microsoft.com/office/powerpoint/2010/main" val="3339323217"/>
              </p:ext>
            </p:extLst>
          </p:nvPr>
        </p:nvGraphicFramePr>
        <p:xfrm>
          <a:off x="337988" y="908720"/>
          <a:ext cx="82664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199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665"/>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Le 4 trappole del TIR</a:t>
            </a:r>
            <a:endParaRPr lang="it-IT" sz="1400" b="1" i="1" dirty="0">
              <a:latin typeface="Times New Roman" pitchFamily="18" charset="0"/>
              <a:cs typeface="Times New Roman" pitchFamily="18" charset="0"/>
            </a:endParaRPr>
          </a:p>
        </p:txBody>
      </p:sp>
      <p:sp>
        <p:nvSpPr>
          <p:cNvPr id="3" name="CasellaDiTesto 2"/>
          <p:cNvSpPr txBox="1"/>
          <p:nvPr/>
        </p:nvSpPr>
        <p:spPr>
          <a:xfrm>
            <a:off x="539552" y="1916832"/>
            <a:ext cx="8136903" cy="3139321"/>
          </a:xfrm>
          <a:prstGeom prst="rect">
            <a:avLst/>
          </a:prstGeom>
          <a:noFill/>
        </p:spPr>
        <p:txBody>
          <a:bodyPr wrap="square" rtlCol="0">
            <a:spAutoFit/>
          </a:bodyPr>
          <a:lstStyle/>
          <a:p>
            <a:pPr marL="342900" indent="-342900" algn="just">
              <a:buAutoNum type="arabicParenR"/>
            </a:pPr>
            <a:r>
              <a:rPr lang="it-IT" b="1" dirty="0" smtClean="0">
                <a:effectLst>
                  <a:outerShdw blurRad="38100" dist="38100" dir="2700000" algn="tl">
                    <a:srgbClr val="000000">
                      <a:alpha val="43137"/>
                    </a:srgbClr>
                  </a:outerShdw>
                </a:effectLst>
              </a:rPr>
              <a:t>Se il progetto prevede di prendere a prestito il denaro da investire (finanziamento) vogliamo avere un TIR &lt; WACC</a:t>
            </a:r>
          </a:p>
          <a:p>
            <a:pPr marL="342900" indent="-342900" algn="just">
              <a:buAutoNum type="arabicParenR"/>
            </a:pPr>
            <a:endParaRPr lang="it-IT" b="1" dirty="0" smtClean="0">
              <a:effectLst>
                <a:outerShdw blurRad="38100" dist="38100" dir="2700000" algn="tl">
                  <a:srgbClr val="000000">
                    <a:alpha val="43137"/>
                  </a:srgbClr>
                </a:outerShdw>
              </a:effectLst>
            </a:endParaRPr>
          </a:p>
          <a:p>
            <a:pPr marL="342900" indent="-342900" algn="just">
              <a:buAutoNum type="arabicParenR"/>
            </a:pPr>
            <a:r>
              <a:rPr lang="it-IT" b="1" dirty="0" smtClean="0">
                <a:effectLst>
                  <a:outerShdw blurRad="38100" dist="38100" dir="2700000" algn="tl">
                    <a:srgbClr val="000000">
                      <a:alpha val="43137"/>
                    </a:srgbClr>
                  </a:outerShdw>
                </a:effectLst>
              </a:rPr>
              <a:t>Esistono TIR multipli ogni qualvolta si presentano cambiamenti nel segno dei flussi di cassa</a:t>
            </a:r>
          </a:p>
          <a:p>
            <a:pPr marL="342900" indent="-342900" algn="just">
              <a:buAutoNum type="arabicParenR"/>
            </a:pPr>
            <a:endParaRPr lang="it-IT" b="1" dirty="0" smtClean="0">
              <a:effectLst>
                <a:outerShdw blurRad="38100" dist="38100" dir="2700000" algn="tl">
                  <a:srgbClr val="000000">
                    <a:alpha val="43137"/>
                  </a:srgbClr>
                </a:outerShdw>
              </a:effectLst>
            </a:endParaRPr>
          </a:p>
          <a:p>
            <a:pPr marL="342900" indent="-342900" algn="just">
              <a:buAutoNum type="arabicParenR"/>
            </a:pPr>
            <a:r>
              <a:rPr lang="it-IT" b="1" dirty="0" smtClean="0">
                <a:effectLst>
                  <a:outerShdw blurRad="38100" dist="38100" dir="2700000" algn="tl">
                    <a:srgbClr val="000000">
                      <a:alpha val="43137"/>
                    </a:srgbClr>
                  </a:outerShdw>
                </a:effectLst>
              </a:rPr>
              <a:t>In caso di progetti alternativi, scegliere i progetto con TIR potrebbe portarci ad una decisione errata. Tale scenario potrebbe verificarsi in caso di flussi di cassa positivi ingenti durante i primi anni di investimento.</a:t>
            </a:r>
          </a:p>
          <a:p>
            <a:pPr marL="342900" indent="-342900" algn="just">
              <a:buAutoNum type="arabicParenR"/>
            </a:pPr>
            <a:endParaRPr lang="it-IT" b="1" dirty="0" smtClean="0">
              <a:effectLst>
                <a:outerShdw blurRad="38100" dist="38100" dir="2700000" algn="tl">
                  <a:srgbClr val="000000">
                    <a:alpha val="43137"/>
                  </a:srgbClr>
                </a:outerShdw>
              </a:effectLst>
            </a:endParaRPr>
          </a:p>
          <a:p>
            <a:pPr marL="342900" indent="-342900" algn="just">
              <a:buAutoNum type="arabicParenR"/>
            </a:pPr>
            <a:r>
              <a:rPr lang="it-IT" b="1" dirty="0" smtClean="0">
                <a:effectLst>
                  <a:outerShdw blurRad="38100" dist="38100" dir="2700000" algn="tl">
                    <a:srgbClr val="000000">
                      <a:alpha val="43137"/>
                    </a:srgbClr>
                  </a:outerShdw>
                </a:effectLst>
              </a:rPr>
              <a:t>Si suppone la struttura a scadenza dei tassi di interesse piatta</a:t>
            </a:r>
            <a:endParaRPr lang="it-IT"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199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a:t>
            </a:r>
            <a:r>
              <a:rPr lang="it-IT" sz="2400" b="1" i="1" dirty="0" err="1" smtClean="0">
                <a:latin typeface="Times New Roman" pitchFamily="18" charset="0"/>
                <a:cs typeface="Times New Roman" pitchFamily="18" charset="0"/>
              </a:rPr>
              <a:t>Pay</a:t>
            </a:r>
            <a:r>
              <a:rPr lang="it-IT" sz="2400" b="1" i="1" dirty="0" smtClean="0">
                <a:latin typeface="Times New Roman" pitchFamily="18" charset="0"/>
                <a:cs typeface="Times New Roman" pitchFamily="18" charset="0"/>
              </a:rPr>
              <a:t> Back </a:t>
            </a:r>
            <a:r>
              <a:rPr lang="it-IT" sz="2400" b="1" i="1" dirty="0" err="1" smtClean="0">
                <a:latin typeface="Times New Roman" pitchFamily="18" charset="0"/>
                <a:cs typeface="Times New Roman" pitchFamily="18" charset="0"/>
              </a:rPr>
              <a:t>Period</a:t>
            </a:r>
            <a:endParaRPr lang="it-IT" sz="1400" b="1" i="1"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2" name="Rettangolo 1"/>
              <p:cNvSpPr/>
              <p:nvPr/>
            </p:nvSpPr>
            <p:spPr>
              <a:xfrm>
                <a:off x="179512" y="548680"/>
                <a:ext cx="8576367" cy="1401217"/>
              </a:xfrm>
              <a:prstGeom prst="rect">
                <a:avLst/>
              </a:prstGeom>
            </p:spPr>
            <p:txBody>
              <a:bodyPr wrap="square">
                <a:spAutoFit/>
              </a:bodyPr>
              <a:lstStyle/>
              <a:p>
                <a:pPr algn="just"/>
                <a:r>
                  <a:rPr lang="it-IT" dirty="0" smtClean="0"/>
                  <a:t>Il concetto del </a:t>
                </a:r>
                <a:r>
                  <a:rPr lang="it-IT" dirty="0" err="1"/>
                  <a:t>payback</a:t>
                </a:r>
                <a:r>
                  <a:rPr lang="it-IT" dirty="0"/>
                  <a:t> </a:t>
                </a:r>
                <a:r>
                  <a:rPr lang="it-IT" dirty="0" smtClean="0"/>
                  <a:t>risponde alla domanda</a:t>
                </a:r>
                <a:r>
                  <a:rPr lang="it-IT" dirty="0"/>
                  <a:t>: </a:t>
                </a:r>
                <a:r>
                  <a:rPr lang="it-IT" b="1" dirty="0" smtClean="0">
                    <a:effectLst>
                      <a:outerShdw blurRad="38100" dist="38100" dir="2700000" algn="tl">
                        <a:srgbClr val="000000">
                          <a:alpha val="43137"/>
                        </a:srgbClr>
                      </a:outerShdw>
                    </a:effectLst>
                  </a:rPr>
                  <a:t>in quanti anni recupererò l’esborso sostenuto per l’investimento iniziale?</a:t>
                </a:r>
              </a:p>
              <a:p>
                <a:pPr algn="just"/>
                <a14:m>
                  <m:oMathPara xmlns:m="http://schemas.openxmlformats.org/officeDocument/2006/math">
                    <m:oMathParaPr>
                      <m:jc m:val="centerGroup"/>
                    </m:oMathParaPr>
                    <m:oMath xmlns:m="http://schemas.openxmlformats.org/officeDocument/2006/math">
                      <m:sSub>
                        <m:sSubPr>
                          <m:ctrlPr>
                            <a:rPr lang="pt-BR" b="1" i="1" smtClean="0">
                              <a:effectLst>
                                <a:outerShdw blurRad="38100" dist="38100" dir="2700000" algn="tl">
                                  <a:srgbClr val="000000">
                                    <a:alpha val="43137"/>
                                  </a:srgbClr>
                                </a:outerShdw>
                              </a:effectLst>
                              <a:latin typeface="Cambria Math"/>
                            </a:rPr>
                          </m:ctrlPr>
                        </m:sSubPr>
                        <m:e>
                          <m:r>
                            <a:rPr lang="it-IT" b="1" i="1" smtClean="0">
                              <a:effectLst>
                                <a:outerShdw blurRad="38100" dist="38100" dir="2700000" algn="tl">
                                  <a:srgbClr val="000000">
                                    <a:alpha val="43137"/>
                                  </a:srgbClr>
                                </a:outerShdw>
                              </a:effectLst>
                              <a:latin typeface="Cambria Math"/>
                            </a:rPr>
                            <m:t>𝑪</m:t>
                          </m:r>
                        </m:e>
                        <m:sub>
                          <m:r>
                            <a:rPr lang="it-IT" b="1" i="1" smtClean="0">
                              <a:effectLst>
                                <a:outerShdw blurRad="38100" dist="38100" dir="2700000" algn="tl">
                                  <a:srgbClr val="000000">
                                    <a:alpha val="43137"/>
                                  </a:srgbClr>
                                </a:outerShdw>
                              </a:effectLst>
                              <a:latin typeface="Cambria Math"/>
                            </a:rPr>
                            <m:t>𝟎</m:t>
                          </m:r>
                        </m:sub>
                      </m:sSub>
                      <m:r>
                        <a:rPr lang="pt-BR" b="1" i="1" smtClean="0">
                          <a:effectLst>
                            <a:outerShdw blurRad="38100" dist="38100" dir="2700000" algn="tl">
                              <a:srgbClr val="000000">
                                <a:alpha val="43137"/>
                              </a:srgbClr>
                            </a:outerShdw>
                          </a:effectLst>
                          <a:latin typeface="Cambria Math"/>
                        </a:rPr>
                        <m:t>=</m:t>
                      </m:r>
                      <m:nary>
                        <m:naryPr>
                          <m:chr m:val="∑"/>
                          <m:ctrlPr>
                            <a:rPr lang="pt-BR" b="1" i="1" smtClean="0">
                              <a:effectLst>
                                <a:outerShdw blurRad="38100" dist="38100" dir="2700000" algn="tl">
                                  <a:srgbClr val="000000">
                                    <a:alpha val="43137"/>
                                  </a:srgbClr>
                                </a:outerShdw>
                              </a:effectLst>
                              <a:latin typeface="Cambria Math"/>
                            </a:rPr>
                          </m:ctrlPr>
                        </m:naryPr>
                        <m:sub>
                          <m:r>
                            <a:rPr lang="pt-BR" b="1" i="1" smtClean="0">
                              <a:effectLst>
                                <a:outerShdw blurRad="38100" dist="38100" dir="2700000" algn="tl">
                                  <a:srgbClr val="000000">
                                    <a:alpha val="43137"/>
                                  </a:srgbClr>
                                </a:outerShdw>
                              </a:effectLst>
                              <a:latin typeface="Cambria Math"/>
                            </a:rPr>
                            <m:t>𝒌</m:t>
                          </m:r>
                          <m:r>
                            <a:rPr lang="pt-BR" b="1" i="1" smtClean="0">
                              <a:effectLst>
                                <a:outerShdw blurRad="38100" dist="38100" dir="2700000" algn="tl">
                                  <a:srgbClr val="000000">
                                    <a:alpha val="43137"/>
                                  </a:srgbClr>
                                </a:outerShdw>
                              </a:effectLst>
                              <a:latin typeface="Cambria Math"/>
                            </a:rPr>
                            <m:t>=</m:t>
                          </m:r>
                          <m:r>
                            <a:rPr lang="it-IT" b="1" i="1" smtClean="0">
                              <a:effectLst>
                                <a:outerShdw blurRad="38100" dist="38100" dir="2700000" algn="tl">
                                  <a:srgbClr val="000000">
                                    <a:alpha val="43137"/>
                                  </a:srgbClr>
                                </a:outerShdw>
                              </a:effectLst>
                              <a:latin typeface="Cambria Math"/>
                            </a:rPr>
                            <m:t>𝟏</m:t>
                          </m:r>
                        </m:sub>
                        <m:sup>
                          <m:r>
                            <a:rPr lang="pt-BR" b="1" i="1" smtClean="0">
                              <a:effectLst>
                                <a:outerShdw blurRad="38100" dist="38100" dir="2700000" algn="tl">
                                  <a:srgbClr val="000000">
                                    <a:alpha val="43137"/>
                                  </a:srgbClr>
                                </a:outerShdw>
                              </a:effectLst>
                              <a:latin typeface="Cambria Math"/>
                            </a:rPr>
                            <m:t>𝒏</m:t>
                          </m:r>
                        </m:sup>
                        <m:e>
                          <m:sSub>
                            <m:sSubPr>
                              <m:ctrlPr>
                                <a:rPr lang="pt-BR" b="1" i="1" smtClean="0">
                                  <a:effectLst>
                                    <a:outerShdw blurRad="38100" dist="38100" dir="2700000" algn="tl">
                                      <a:srgbClr val="000000">
                                        <a:alpha val="43137"/>
                                      </a:srgbClr>
                                    </a:outerShdw>
                                  </a:effectLst>
                                  <a:latin typeface="Cambria Math"/>
                                </a:rPr>
                              </m:ctrlPr>
                            </m:sSubPr>
                            <m:e>
                              <m:r>
                                <a:rPr lang="it-IT" b="1" i="1" smtClean="0">
                                  <a:effectLst>
                                    <a:outerShdw blurRad="38100" dist="38100" dir="2700000" algn="tl">
                                      <a:srgbClr val="000000">
                                        <a:alpha val="43137"/>
                                      </a:srgbClr>
                                    </a:outerShdw>
                                  </a:effectLst>
                                  <a:latin typeface="Cambria Math"/>
                                </a:rPr>
                                <m:t>𝑭</m:t>
                              </m:r>
                            </m:e>
                            <m:sub>
                              <m:r>
                                <a:rPr lang="it-IT" b="1" i="1" smtClean="0">
                                  <a:effectLst>
                                    <a:outerShdw blurRad="38100" dist="38100" dir="2700000" algn="tl">
                                      <a:srgbClr val="000000">
                                        <a:alpha val="43137"/>
                                      </a:srgbClr>
                                    </a:outerShdw>
                                  </a:effectLst>
                                  <a:latin typeface="Cambria Math"/>
                                </a:rPr>
                                <m:t>𝒌</m:t>
                              </m:r>
                            </m:sub>
                          </m:sSub>
                        </m:e>
                      </m:nary>
                    </m:oMath>
                  </m:oMathPara>
                </a14:m>
                <a:endParaRPr lang="it-IT" b="1" dirty="0" smtClean="0">
                  <a:effectLst>
                    <a:outerShdw blurRad="38100" dist="38100" dir="2700000" algn="tl">
                      <a:srgbClr val="000000">
                        <a:alpha val="43137"/>
                      </a:srgbClr>
                    </a:outerShdw>
                  </a:effectLst>
                </a:endParaRPr>
              </a:p>
            </p:txBody>
          </p:sp>
        </mc:Choice>
        <mc:Fallback>
          <p:sp>
            <p:nvSpPr>
              <p:cNvPr id="2" name="Rettangolo 1"/>
              <p:cNvSpPr>
                <a:spLocks noRot="1" noChangeAspect="1" noMove="1" noResize="1" noEditPoints="1" noAdjustHandles="1" noChangeArrowheads="1" noChangeShapeType="1" noTextEdit="1"/>
              </p:cNvSpPr>
              <p:nvPr/>
            </p:nvSpPr>
            <p:spPr>
              <a:xfrm>
                <a:off x="179512" y="548680"/>
                <a:ext cx="8576367" cy="1401217"/>
              </a:xfrm>
              <a:prstGeom prst="rect">
                <a:avLst/>
              </a:prstGeom>
              <a:blipFill rotWithShape="1">
                <a:blip r:embed="rId2" cstate="print"/>
                <a:stretch>
                  <a:fillRect l="-640" t="-2609" r="-924" b="-435"/>
                </a:stretch>
              </a:blipFill>
            </p:spPr>
            <p:txBody>
              <a:bodyPr/>
              <a:lstStyle/>
              <a:p>
                <a:r>
                  <a:rPr lang="it-IT">
                    <a:noFill/>
                  </a:rPr>
                  <a:t> </a:t>
                </a:r>
              </a:p>
            </p:txBody>
          </p:sp>
        </mc:Fallback>
      </mc:AlternateContent>
      <p:sp>
        <p:nvSpPr>
          <p:cNvPr id="18" name="Rettangolo 17"/>
          <p:cNvSpPr/>
          <p:nvPr/>
        </p:nvSpPr>
        <p:spPr>
          <a:xfrm>
            <a:off x="179512" y="5229200"/>
            <a:ext cx="8576367" cy="1477328"/>
          </a:xfrm>
          <a:prstGeom prst="rect">
            <a:avLst/>
          </a:prstGeom>
        </p:spPr>
        <p:txBody>
          <a:bodyPr wrap="square">
            <a:spAutoFit/>
          </a:bodyPr>
          <a:lstStyle/>
          <a:p>
            <a:pPr algn="just"/>
            <a:r>
              <a:rPr lang="it-IT" b="1" i="1" u="sng" dirty="0" smtClean="0">
                <a:effectLst>
                  <a:outerShdw blurRad="38100" dist="38100" dir="2700000" algn="tl">
                    <a:srgbClr val="000000">
                      <a:alpha val="43137"/>
                    </a:srgbClr>
                  </a:outerShdw>
                </a:effectLst>
              </a:rPr>
              <a:t>Come analizzare il PBP?</a:t>
            </a:r>
          </a:p>
          <a:p>
            <a:pPr algn="just"/>
            <a:endParaRPr lang="it-IT" dirty="0" smtClean="0"/>
          </a:p>
          <a:p>
            <a:pPr algn="just"/>
            <a:r>
              <a:rPr lang="it-IT" b="1" dirty="0" smtClean="0">
                <a:effectLst>
                  <a:outerShdw blurRad="38100" dist="38100" dir="2700000" algn="tl">
                    <a:srgbClr val="000000">
                      <a:alpha val="43137"/>
                    </a:srgbClr>
                  </a:outerShdw>
                </a:effectLst>
              </a:rPr>
              <a:t>Maggiore è il numero di anni necessari per coprire l’investimento iniziale, minore dovrebbe essere l’opportunità di implementare il progetto di investimento.</a:t>
            </a:r>
          </a:p>
          <a:p>
            <a:pPr algn="just"/>
            <a:endParaRPr lang="it-IT" dirty="0" smtClean="0"/>
          </a:p>
        </p:txBody>
      </p:sp>
      <p:graphicFrame>
        <p:nvGraphicFramePr>
          <p:cNvPr id="6" name="Grafico 5"/>
          <p:cNvGraphicFramePr>
            <a:graphicFrameLocks/>
          </p:cNvGraphicFramePr>
          <p:nvPr>
            <p:extLst>
              <p:ext uri="{D42A27DB-BD31-4B8C-83A1-F6EECF244321}">
                <p14:modId xmlns="" xmlns:p14="http://schemas.microsoft.com/office/powerpoint/2010/main" val="2815341492"/>
              </p:ext>
            </p:extLst>
          </p:nvPr>
        </p:nvGraphicFramePr>
        <p:xfrm>
          <a:off x="330946" y="2071772"/>
          <a:ext cx="8576367" cy="3162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0765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1000"/>
                                        <p:tgtEl>
                                          <p:spTgt spid="2"/>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1000"/>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8" grpId="0"/>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egnaposto numero diapositiva 5"/>
          <p:cNvSpPr>
            <a:spLocks noGrp="1"/>
          </p:cNvSpPr>
          <p:nvPr>
            <p:ph type="sldNum" sz="quarter" idx="12"/>
          </p:nvPr>
        </p:nvSpPr>
        <p:spPr/>
        <p:txBody>
          <a:bodyPr/>
          <a:lstStyle/>
          <a:p>
            <a:pPr>
              <a:defRPr/>
            </a:pPr>
            <a:fld id="{DE2DD0A3-9F9A-4089-9C01-5747F0661481}" type="slidenum">
              <a:rPr lang="it-IT"/>
              <a:pPr>
                <a:defRPr/>
              </a:pPr>
              <a:t>4</a:t>
            </a:fld>
            <a:endParaRPr lang="it-IT"/>
          </a:p>
        </p:txBody>
      </p:sp>
      <p:grpSp>
        <p:nvGrpSpPr>
          <p:cNvPr id="2" name="Group 54"/>
          <p:cNvGrpSpPr>
            <a:grpSpLocks/>
          </p:cNvGrpSpPr>
          <p:nvPr/>
        </p:nvGrpSpPr>
        <p:grpSpPr bwMode="auto">
          <a:xfrm>
            <a:off x="141288" y="5786438"/>
            <a:ext cx="9002712" cy="865187"/>
            <a:chOff x="421" y="3521"/>
            <a:chExt cx="5135" cy="545"/>
          </a:xfrm>
        </p:grpSpPr>
        <p:sp>
          <p:nvSpPr>
            <p:cNvPr id="335927" name="Rectangle 55"/>
            <p:cNvSpPr>
              <a:spLocks noChangeArrowheads="1"/>
            </p:cNvSpPr>
            <p:nvPr/>
          </p:nvSpPr>
          <p:spPr bwMode="auto">
            <a:xfrm>
              <a:off x="703" y="3521"/>
              <a:ext cx="4853" cy="545"/>
            </a:xfrm>
            <a:prstGeom prst="rect">
              <a:avLst/>
            </a:prstGeom>
            <a:noFill/>
            <a:ln w="9525">
              <a:noFill/>
              <a:miter lim="800000"/>
              <a:headEnd/>
              <a:tailEnd/>
            </a:ln>
            <a:effectLst/>
          </p:spPr>
          <p:txBody>
            <a:bodyPr/>
            <a:lstStyle/>
            <a:p>
              <a:pPr marL="342900" indent="-342900">
                <a:spcBef>
                  <a:spcPct val="20000"/>
                </a:spcBef>
                <a:buClr>
                  <a:schemeClr val="tx2"/>
                </a:buClr>
                <a:buSzPct val="60000"/>
                <a:buFont typeface="Wingdings" pitchFamily="2" charset="2"/>
                <a:buNone/>
                <a:defRPr/>
              </a:pPr>
              <a:r>
                <a:rPr lang="it-IT" sz="1400" dirty="0">
                  <a:effectLst>
                    <a:outerShdw blurRad="38100" dist="38100" dir="2700000" algn="tl">
                      <a:srgbClr val="000000"/>
                    </a:outerShdw>
                  </a:effectLst>
                </a:rPr>
                <a:t>  ORDINE INGEGNERI RIMINI - </a:t>
              </a:r>
              <a:r>
                <a:rPr lang="it-IT" sz="1000" dirty="0">
                  <a:effectLst>
                    <a:outerShdw blurRad="38100" dist="38100" dir="2700000" algn="tl">
                      <a:srgbClr val="000000"/>
                    </a:outerShdw>
                  </a:effectLst>
                </a:rPr>
                <a:t>COMMISSIONE </a:t>
              </a:r>
              <a:r>
                <a:rPr lang="it-IT" sz="800" dirty="0">
                  <a:effectLst>
                    <a:outerShdw blurRad="38100" dist="38100" dir="2700000" algn="tl">
                      <a:srgbClr val="000000"/>
                    </a:outerShdw>
                  </a:effectLst>
                </a:rPr>
                <a:t>INFORMATICA, ELETTRONICA, TELECOMUNICAZIONI, GESTIONALE ed AUTOMAZIONE </a:t>
              </a:r>
            </a:p>
            <a:p>
              <a:pPr marL="342900" indent="-342900">
                <a:spcBef>
                  <a:spcPct val="20000"/>
                </a:spcBef>
                <a:buClr>
                  <a:schemeClr val="tx2"/>
                </a:buClr>
                <a:buSzPct val="60000"/>
                <a:buFont typeface="Wingdings" pitchFamily="2" charset="2"/>
                <a:buNone/>
                <a:defRPr/>
              </a:pPr>
              <a:r>
                <a:rPr lang="it-IT" sz="1600" dirty="0"/>
                <a:t>  </a:t>
              </a:r>
              <a:r>
                <a:rPr lang="it-IT" sz="1400" dirty="0"/>
                <a:t>TITOLO SEMINARIO </a:t>
              </a:r>
            </a:p>
            <a:p>
              <a:pPr marL="342900" indent="-342900">
                <a:spcBef>
                  <a:spcPct val="20000"/>
                </a:spcBef>
                <a:buClr>
                  <a:schemeClr val="tx2"/>
                </a:buClr>
                <a:buSzPct val="60000"/>
                <a:buFont typeface="Wingdings" pitchFamily="2" charset="2"/>
                <a:buNone/>
                <a:defRPr/>
              </a:pPr>
              <a:r>
                <a:rPr lang="it-IT" sz="1200" dirty="0">
                  <a:effectLst>
                    <a:outerShdw blurRad="38100" dist="38100" dir="2700000" algn="tl">
                      <a:srgbClr val="000000"/>
                    </a:outerShdw>
                  </a:effectLst>
                </a:rPr>
                <a:t>  RIMINI, 4 Maggio 2012– Dott. Ing. Gilberto Grana</a:t>
              </a:r>
            </a:p>
          </p:txBody>
        </p:sp>
        <p:pic>
          <p:nvPicPr>
            <p:cNvPr id="7179" name="Picture 56" descr="logo_ordine"/>
            <p:cNvPicPr>
              <a:picLocks noChangeAspect="1" noChangeArrowheads="1"/>
            </p:cNvPicPr>
            <p:nvPr/>
          </p:nvPicPr>
          <p:blipFill>
            <a:blip r:embed="rId3" cstate="print"/>
            <a:srcRect/>
            <a:stretch>
              <a:fillRect/>
            </a:stretch>
          </p:blipFill>
          <p:spPr bwMode="auto">
            <a:xfrm>
              <a:off x="421" y="3521"/>
              <a:ext cx="327" cy="483"/>
            </a:xfrm>
            <a:prstGeom prst="rect">
              <a:avLst/>
            </a:prstGeom>
            <a:noFill/>
            <a:ln w="9525">
              <a:noFill/>
              <a:miter lim="800000"/>
              <a:headEnd/>
              <a:tailEnd/>
            </a:ln>
          </p:spPr>
        </p:pic>
      </p:grpSp>
      <p:sp>
        <p:nvSpPr>
          <p:cNvPr id="7172"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Interessi ed obiettivi dei Manager</a:t>
            </a:r>
          </a:p>
        </p:txBody>
      </p:sp>
      <p:graphicFrame>
        <p:nvGraphicFramePr>
          <p:cNvPr id="11" name="Diagramma 10"/>
          <p:cNvGraphicFramePr/>
          <p:nvPr/>
        </p:nvGraphicFramePr>
        <p:xfrm>
          <a:off x="683568" y="620688"/>
          <a:ext cx="8136904" cy="2492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ma 11"/>
          <p:cNvGraphicFramePr/>
          <p:nvPr/>
        </p:nvGraphicFramePr>
        <p:xfrm>
          <a:off x="611560" y="3501008"/>
          <a:ext cx="9145016" cy="2276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Freccia in giù 12"/>
          <p:cNvSpPr/>
          <p:nvPr/>
        </p:nvSpPr>
        <p:spPr>
          <a:xfrm>
            <a:off x="4211960" y="3140968"/>
            <a:ext cx="144016" cy="432048"/>
          </a:xfrm>
          <a:prstGeom prst="down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Graphic spid="11" grpId="0">
        <p:bldAsOne/>
      </p:bldGraphic>
      <p:bldGraphic spid="12" grpId="0">
        <p:bldAsOne/>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Il </a:t>
            </a:r>
            <a:r>
              <a:rPr lang="it-IT" sz="2400" b="1" i="1" dirty="0" err="1">
                <a:latin typeface="Times New Roman" pitchFamily="18" charset="0"/>
                <a:cs typeface="Times New Roman" pitchFamily="18" charset="0"/>
              </a:rPr>
              <a:t>Pay</a:t>
            </a:r>
            <a:r>
              <a:rPr lang="it-IT" sz="2400" b="1" i="1" dirty="0">
                <a:latin typeface="Times New Roman" pitchFamily="18" charset="0"/>
                <a:cs typeface="Times New Roman" pitchFamily="18" charset="0"/>
              </a:rPr>
              <a:t> Back </a:t>
            </a:r>
            <a:r>
              <a:rPr lang="it-IT" sz="2400" b="1" i="1" dirty="0" err="1">
                <a:latin typeface="Times New Roman" pitchFamily="18" charset="0"/>
                <a:cs typeface="Times New Roman" pitchFamily="18" charset="0"/>
              </a:rPr>
              <a:t>Period</a:t>
            </a:r>
            <a:endParaRPr lang="it-IT" sz="1400" b="1" i="1" dirty="0">
              <a:latin typeface="Times New Roman" pitchFamily="18" charset="0"/>
              <a:cs typeface="Times New Roman" pitchFamily="18" charset="0"/>
            </a:endParaRPr>
          </a:p>
        </p:txBody>
      </p:sp>
      <p:graphicFrame>
        <p:nvGraphicFramePr>
          <p:cNvPr id="2" name="Diagramma 1"/>
          <p:cNvGraphicFramePr/>
          <p:nvPr>
            <p:extLst>
              <p:ext uri="{D42A27DB-BD31-4B8C-83A1-F6EECF244321}">
                <p14:modId xmlns="" xmlns:p14="http://schemas.microsoft.com/office/powerpoint/2010/main" val="1070208832"/>
              </p:ext>
            </p:extLst>
          </p:nvPr>
        </p:nvGraphicFramePr>
        <p:xfrm>
          <a:off x="337988" y="908720"/>
          <a:ext cx="82664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68236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rendimento medio contabile</a:t>
            </a:r>
            <a:endParaRPr lang="it-IT" sz="1400" b="1" i="1" dirty="0">
              <a:latin typeface="Times New Roman" pitchFamily="18" charset="0"/>
              <a:cs typeface="Times New Roman" pitchFamily="18" charset="0"/>
            </a:endParaRPr>
          </a:p>
        </p:txBody>
      </p:sp>
      <p:sp>
        <p:nvSpPr>
          <p:cNvPr id="3" name="Rettangolo 2"/>
          <p:cNvSpPr/>
          <p:nvPr/>
        </p:nvSpPr>
        <p:spPr>
          <a:xfrm>
            <a:off x="179511" y="644495"/>
            <a:ext cx="8727801" cy="1200329"/>
          </a:xfrm>
          <a:prstGeom prst="rect">
            <a:avLst/>
          </a:prstGeom>
        </p:spPr>
        <p:txBody>
          <a:bodyPr wrap="square">
            <a:spAutoFit/>
          </a:bodyPr>
          <a:lstStyle/>
          <a:p>
            <a:r>
              <a:rPr lang="it-IT" dirty="0"/>
              <a:t>R</a:t>
            </a:r>
            <a:r>
              <a:rPr lang="it-IT" dirty="0" smtClean="0"/>
              <a:t>apporto </a:t>
            </a:r>
            <a:r>
              <a:rPr lang="it-IT" dirty="0"/>
              <a:t>tra la redditività media incrementale prodotta </a:t>
            </a:r>
            <a:r>
              <a:rPr lang="it-IT" dirty="0" smtClean="0"/>
              <a:t>nel corso </a:t>
            </a:r>
            <a:r>
              <a:rPr lang="it-IT" dirty="0"/>
              <a:t>dei periodi presi in considerazione e </a:t>
            </a:r>
            <a:r>
              <a:rPr lang="it-IT" dirty="0" smtClean="0"/>
              <a:t>l’ammontare dell’investimento </a:t>
            </a:r>
            <a:r>
              <a:rPr lang="it-IT" dirty="0"/>
              <a:t>medio da sostenere</a:t>
            </a:r>
            <a:r>
              <a:rPr lang="it-IT" dirty="0" smtClean="0"/>
              <a:t>.</a:t>
            </a:r>
          </a:p>
          <a:p>
            <a:endParaRPr lang="it-IT" dirty="0"/>
          </a:p>
          <a:p>
            <a:endParaRPr lang="it-IT" dirty="0"/>
          </a:p>
        </p:txBody>
      </p:sp>
      <mc:AlternateContent xmlns:mc="http://schemas.openxmlformats.org/markup-compatibility/2006">
        <mc:Choice xmlns="" xmlns:a14="http://schemas.microsoft.com/office/drawing/2010/main" Requires="a14">
          <p:sp>
            <p:nvSpPr>
              <p:cNvPr id="5" name="Rettangolo 4"/>
              <p:cNvSpPr/>
              <p:nvPr/>
            </p:nvSpPr>
            <p:spPr>
              <a:xfrm>
                <a:off x="2318394" y="1844824"/>
                <a:ext cx="4608512" cy="676788"/>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rPr>
                  <a:t>RMC </a:t>
                </a:r>
                <a14:m>
                  <m:oMath xmlns:m="http://schemas.openxmlformats.org/officeDocument/2006/math">
                    <m:r>
                      <a:rPr lang="pt-BR" sz="2400" b="1" i="1" dirty="0" smtClean="0">
                        <a:effectLst>
                          <a:outerShdw blurRad="38100" dist="38100" dir="2700000" algn="tl">
                            <a:srgbClr val="000000">
                              <a:alpha val="43137"/>
                            </a:srgbClr>
                          </a:outerShdw>
                        </a:effectLst>
                        <a:latin typeface="Cambria Math"/>
                      </a:rPr>
                      <m:t>=</m:t>
                    </m:r>
                  </m:oMath>
                </a14:m>
                <a:r>
                  <a:rPr lang="it-IT" sz="2400" b="1" dirty="0" smtClean="0">
                    <a:effectLst>
                      <a:outerShdw blurRad="38100" dist="38100" dir="2700000" algn="tl">
                        <a:srgbClr val="000000">
                          <a:alpha val="43137"/>
                        </a:srgbClr>
                      </a:outerShdw>
                    </a:effectLst>
                  </a:rPr>
                  <a:t> </a:t>
                </a:r>
                <a14:m>
                  <m:oMath xmlns:m="http://schemas.openxmlformats.org/officeDocument/2006/math">
                    <m:f>
                      <m:fPr>
                        <m:ctrlPr>
                          <a:rPr lang="it-IT" sz="2400" b="1" i="1" dirty="0" smtClean="0">
                            <a:effectLst>
                              <a:outerShdw blurRad="38100" dist="38100" dir="2700000" algn="tl">
                                <a:srgbClr val="000000">
                                  <a:alpha val="43137"/>
                                </a:srgbClr>
                              </a:outerShdw>
                            </a:effectLst>
                            <a:latin typeface="Cambria Math"/>
                          </a:rPr>
                        </m:ctrlPr>
                      </m:fPr>
                      <m:num>
                        <m:r>
                          <a:rPr lang="it-IT" sz="2400" b="1" i="1" dirty="0" smtClean="0">
                            <a:effectLst>
                              <a:outerShdw blurRad="38100" dist="38100" dir="2700000" algn="tl">
                                <a:srgbClr val="000000">
                                  <a:alpha val="43137"/>
                                </a:srgbClr>
                              </a:outerShdw>
                            </a:effectLst>
                            <a:latin typeface="Cambria Math"/>
                          </a:rPr>
                          <m:t>𝑹𝒆𝒅𝒅𝒊𝒕𝒐</m:t>
                        </m:r>
                        <m:r>
                          <a:rPr lang="it-IT" sz="2400" b="1" i="1" dirty="0" smtClean="0">
                            <a:effectLst>
                              <a:outerShdw blurRad="38100" dist="38100" dir="2700000" algn="tl">
                                <a:srgbClr val="000000">
                                  <a:alpha val="43137"/>
                                </a:srgbClr>
                              </a:outerShdw>
                            </a:effectLst>
                            <a:latin typeface="Cambria Math"/>
                          </a:rPr>
                          <m:t> </m:t>
                        </m:r>
                        <m:r>
                          <a:rPr lang="it-IT" sz="2400" b="1" i="1" dirty="0" smtClean="0">
                            <a:effectLst>
                              <a:outerShdw blurRad="38100" dist="38100" dir="2700000" algn="tl">
                                <a:srgbClr val="000000">
                                  <a:alpha val="43137"/>
                                </a:srgbClr>
                              </a:outerShdw>
                            </a:effectLst>
                            <a:latin typeface="Cambria Math"/>
                          </a:rPr>
                          <m:t>𝑵𝒆𝒕𝒕𝒐</m:t>
                        </m:r>
                        <m:r>
                          <a:rPr lang="it-IT" sz="2400" b="1" i="1" dirty="0" smtClean="0">
                            <a:effectLst>
                              <a:outerShdw blurRad="38100" dist="38100" dir="2700000" algn="tl">
                                <a:srgbClr val="000000">
                                  <a:alpha val="43137"/>
                                </a:srgbClr>
                              </a:outerShdw>
                            </a:effectLst>
                            <a:latin typeface="Cambria Math"/>
                          </a:rPr>
                          <m:t> </m:t>
                        </m:r>
                        <m:r>
                          <a:rPr lang="it-IT" sz="2400" b="1" i="1" dirty="0" smtClean="0">
                            <a:effectLst>
                              <a:outerShdw blurRad="38100" dist="38100" dir="2700000" algn="tl">
                                <a:srgbClr val="000000">
                                  <a:alpha val="43137"/>
                                </a:srgbClr>
                              </a:outerShdw>
                            </a:effectLst>
                            <a:latin typeface="Cambria Math"/>
                          </a:rPr>
                          <m:t>𝒎𝒆𝒅𝒊𝒐</m:t>
                        </m:r>
                      </m:num>
                      <m:den>
                        <m:r>
                          <a:rPr lang="it-IT" sz="2400" b="1" i="1" dirty="0" smtClean="0">
                            <a:effectLst>
                              <a:outerShdw blurRad="38100" dist="38100" dir="2700000" algn="tl">
                                <a:srgbClr val="000000">
                                  <a:alpha val="43137"/>
                                </a:srgbClr>
                              </a:outerShdw>
                            </a:effectLst>
                            <a:latin typeface="Cambria Math"/>
                          </a:rPr>
                          <m:t>𝑪𝒂𝒑𝒊𝒕𝒂𝒍𝒆</m:t>
                        </m:r>
                        <m:r>
                          <a:rPr lang="it-IT" sz="2400" b="1" i="1" dirty="0" smtClean="0">
                            <a:effectLst>
                              <a:outerShdw blurRad="38100" dist="38100" dir="2700000" algn="tl">
                                <a:srgbClr val="000000">
                                  <a:alpha val="43137"/>
                                </a:srgbClr>
                              </a:outerShdw>
                            </a:effectLst>
                            <a:latin typeface="Cambria Math"/>
                          </a:rPr>
                          <m:t> </m:t>
                        </m:r>
                        <m:r>
                          <a:rPr lang="it-IT" sz="2400" b="1" i="1" dirty="0" smtClean="0">
                            <a:effectLst>
                              <a:outerShdw blurRad="38100" dist="38100" dir="2700000" algn="tl">
                                <a:srgbClr val="000000">
                                  <a:alpha val="43137"/>
                                </a:srgbClr>
                              </a:outerShdw>
                            </a:effectLst>
                            <a:latin typeface="Cambria Math"/>
                          </a:rPr>
                          <m:t>𝒊𝒏𝒗𝒆𝒔𝒕𝒊𝒕𝒐</m:t>
                        </m:r>
                        <m:r>
                          <a:rPr lang="it-IT" sz="2400" b="1" i="1" dirty="0" smtClean="0">
                            <a:effectLst>
                              <a:outerShdw blurRad="38100" dist="38100" dir="2700000" algn="tl">
                                <a:srgbClr val="000000">
                                  <a:alpha val="43137"/>
                                </a:srgbClr>
                              </a:outerShdw>
                            </a:effectLst>
                            <a:latin typeface="Cambria Math"/>
                          </a:rPr>
                          <m:t> </m:t>
                        </m:r>
                        <m:r>
                          <a:rPr lang="it-IT" sz="2400" b="1" i="1" dirty="0" smtClean="0">
                            <a:effectLst>
                              <a:outerShdw blurRad="38100" dist="38100" dir="2700000" algn="tl">
                                <a:srgbClr val="000000">
                                  <a:alpha val="43137"/>
                                </a:srgbClr>
                              </a:outerShdw>
                            </a:effectLst>
                            <a:latin typeface="Cambria Math"/>
                          </a:rPr>
                          <m:t>𝒎𝒆𝒅𝒊𝒐</m:t>
                        </m:r>
                      </m:den>
                    </m:f>
                  </m:oMath>
                </a14:m>
                <a:endParaRPr lang="it-IT" sz="2400" b="1" dirty="0">
                  <a:effectLst>
                    <a:outerShdw blurRad="38100" dist="38100" dir="2700000" algn="tl">
                      <a:srgbClr val="000000">
                        <a:alpha val="43137"/>
                      </a:srgbClr>
                    </a:outerShdw>
                  </a:effectLst>
                </a:endParaRPr>
              </a:p>
            </p:txBody>
          </p:sp>
        </mc:Choice>
        <mc:Fallback>
          <p:sp>
            <p:nvSpPr>
              <p:cNvPr id="5" name="Rettangolo 4"/>
              <p:cNvSpPr>
                <a:spLocks noRot="1" noChangeAspect="1" noMove="1" noResize="1" noEditPoints="1" noAdjustHandles="1" noChangeArrowheads="1" noChangeShapeType="1" noTextEdit="1"/>
              </p:cNvSpPr>
              <p:nvPr/>
            </p:nvSpPr>
            <p:spPr>
              <a:xfrm>
                <a:off x="2318394" y="1844824"/>
                <a:ext cx="4608512" cy="676788"/>
              </a:xfrm>
              <a:prstGeom prst="rect">
                <a:avLst/>
              </a:prstGeom>
              <a:blipFill rotWithShape="1">
                <a:blip r:embed="rId2" cstate="print"/>
                <a:stretch>
                  <a:fillRect l="-2116" b="-7207"/>
                </a:stretch>
              </a:blipFill>
            </p:spPr>
            <p:txBody>
              <a:bodyPr/>
              <a:lstStyle/>
              <a:p>
                <a:r>
                  <a:rPr lang="it-IT">
                    <a:noFill/>
                  </a:rPr>
                  <a:t> </a:t>
                </a:r>
              </a:p>
            </p:txBody>
          </p:sp>
        </mc:Fallback>
      </mc:AlternateContent>
      <p:sp>
        <p:nvSpPr>
          <p:cNvPr id="11" name="Rettangolo 10"/>
          <p:cNvSpPr/>
          <p:nvPr/>
        </p:nvSpPr>
        <p:spPr>
          <a:xfrm>
            <a:off x="179512" y="4941168"/>
            <a:ext cx="8576367" cy="1477328"/>
          </a:xfrm>
          <a:prstGeom prst="rect">
            <a:avLst/>
          </a:prstGeom>
        </p:spPr>
        <p:txBody>
          <a:bodyPr wrap="square">
            <a:spAutoFit/>
          </a:bodyPr>
          <a:lstStyle/>
          <a:p>
            <a:pPr algn="just"/>
            <a:r>
              <a:rPr lang="it-IT" b="1" i="1" u="sng" dirty="0" smtClean="0">
                <a:effectLst>
                  <a:outerShdw blurRad="38100" dist="38100" dir="2700000" algn="tl">
                    <a:srgbClr val="000000">
                      <a:alpha val="43137"/>
                    </a:srgbClr>
                  </a:outerShdw>
                </a:effectLst>
              </a:rPr>
              <a:t>Come analizzare l’RMC ?</a:t>
            </a:r>
          </a:p>
          <a:p>
            <a:pPr algn="just"/>
            <a:endParaRPr lang="it-IT" dirty="0" smtClean="0"/>
          </a:p>
          <a:p>
            <a:pPr algn="just"/>
            <a:r>
              <a:rPr lang="it-IT" b="1" dirty="0" smtClean="0">
                <a:effectLst>
                  <a:outerShdw blurRad="38100" dist="38100" dir="2700000" algn="tl">
                    <a:srgbClr val="000000">
                      <a:alpha val="43137"/>
                    </a:srgbClr>
                  </a:outerShdw>
                </a:effectLst>
              </a:rPr>
              <a:t>Il progetto andrebbe intrapreso se l’indice di rendimento medio contabile ottenuto è superiore a quello medio di settore o maggiore rispetto </a:t>
            </a:r>
            <a:r>
              <a:rPr lang="it-IT" b="1" dirty="0" smtClean="0">
                <a:effectLst>
                  <a:outerShdw blurRad="38100" dist="38100" dir="2700000" algn="tl">
                    <a:srgbClr val="000000">
                      <a:alpha val="43137"/>
                    </a:srgbClr>
                  </a:outerShdw>
                </a:effectLst>
              </a:rPr>
              <a:t>alle </a:t>
            </a:r>
            <a:r>
              <a:rPr lang="it-IT" b="1" dirty="0" smtClean="0">
                <a:effectLst>
                  <a:outerShdw blurRad="38100" dist="38100" dir="2700000" algn="tl">
                    <a:srgbClr val="000000">
                      <a:alpha val="43137"/>
                    </a:srgbClr>
                  </a:outerShdw>
                </a:effectLst>
              </a:rPr>
              <a:t>proprie aspettative.</a:t>
            </a:r>
          </a:p>
          <a:p>
            <a:pPr algn="just"/>
            <a:endParaRPr lang="it-IT" dirty="0" smtClean="0"/>
          </a:p>
        </p:txBody>
      </p:sp>
      <p:sp>
        <p:nvSpPr>
          <p:cNvPr id="9" name="Rettangolo 8"/>
          <p:cNvSpPr/>
          <p:nvPr/>
        </p:nvSpPr>
        <p:spPr>
          <a:xfrm>
            <a:off x="179511" y="2937718"/>
            <a:ext cx="8576368" cy="923330"/>
          </a:xfrm>
          <a:prstGeom prst="rect">
            <a:avLst/>
          </a:prstGeom>
        </p:spPr>
        <p:txBody>
          <a:bodyPr wrap="square">
            <a:spAutoFit/>
          </a:bodyPr>
          <a:lstStyle/>
          <a:p>
            <a:pPr marL="285750" indent="-285750">
              <a:buFont typeface="Wingdings" pitchFamily="2" charset="2"/>
              <a:buChar char="Ø"/>
            </a:pPr>
            <a:r>
              <a:rPr lang="it-IT" dirty="0" smtClean="0"/>
              <a:t>Dividere i </a:t>
            </a:r>
            <a:r>
              <a:rPr lang="it-IT" dirty="0"/>
              <a:t>profitti medi previsti dal progetto, </a:t>
            </a:r>
            <a:r>
              <a:rPr lang="it-IT" dirty="0" smtClean="0"/>
              <a:t>al netto </a:t>
            </a:r>
            <a:r>
              <a:rPr lang="it-IT" dirty="0"/>
              <a:t>degli ammortamenti e delle  </a:t>
            </a:r>
            <a:r>
              <a:rPr lang="it-IT" dirty="0" smtClean="0"/>
              <a:t>  imposte</a:t>
            </a:r>
            <a:r>
              <a:rPr lang="it-IT" dirty="0"/>
              <a:t>, per il valore </a:t>
            </a:r>
            <a:r>
              <a:rPr lang="it-IT" dirty="0" smtClean="0"/>
              <a:t>contabile medio dell’investimento </a:t>
            </a:r>
            <a:r>
              <a:rPr lang="it-IT" b="1" dirty="0" smtClean="0">
                <a:effectLst>
                  <a:outerShdw blurRad="38100" dist="38100" dir="2700000" algn="tl">
                    <a:srgbClr val="000000">
                      <a:alpha val="43137"/>
                    </a:srgbClr>
                  </a:outerShdw>
                </a:effectLst>
              </a:rPr>
              <a:t>(decrementato ogni anno delle rispettive quote di ammortamento)</a:t>
            </a:r>
            <a:endParaRPr lang="it-IT" b="1" dirty="0">
              <a:effectLst>
                <a:outerShdw blurRad="38100" dist="38100" dir="2700000" algn="tl">
                  <a:srgbClr val="000000">
                    <a:alpha val="43137"/>
                  </a:srgbClr>
                </a:outerShdw>
              </a:effectLst>
            </a:endParaRPr>
          </a:p>
        </p:txBody>
      </p:sp>
      <p:sp>
        <p:nvSpPr>
          <p:cNvPr id="12" name="Rettangolo 11"/>
          <p:cNvSpPr/>
          <p:nvPr/>
        </p:nvSpPr>
        <p:spPr>
          <a:xfrm>
            <a:off x="179511" y="3861048"/>
            <a:ext cx="8576368" cy="646331"/>
          </a:xfrm>
          <a:prstGeom prst="rect">
            <a:avLst/>
          </a:prstGeom>
        </p:spPr>
        <p:txBody>
          <a:bodyPr wrap="square">
            <a:spAutoFit/>
          </a:bodyPr>
          <a:lstStyle/>
          <a:p>
            <a:pPr marL="285750" indent="-285750">
              <a:buFont typeface="Wingdings" pitchFamily="2" charset="2"/>
              <a:buChar char="Ø"/>
            </a:pPr>
            <a:r>
              <a:rPr lang="it-IT" dirty="0" smtClean="0"/>
              <a:t>Confrontare il </a:t>
            </a:r>
            <a:r>
              <a:rPr lang="it-IT" dirty="0"/>
              <a:t>rendimento </a:t>
            </a:r>
            <a:r>
              <a:rPr lang="it-IT" dirty="0" smtClean="0"/>
              <a:t>ottenuto con </a:t>
            </a:r>
            <a:r>
              <a:rPr lang="it-IT" dirty="0"/>
              <a:t>l’obiettivo di rendimento atteso, o con </a:t>
            </a:r>
            <a:r>
              <a:rPr lang="it-IT" dirty="0" smtClean="0"/>
              <a:t>un benchmark </a:t>
            </a:r>
            <a:r>
              <a:rPr lang="it-IT" dirty="0"/>
              <a:t>di riferimento (settore, </a:t>
            </a:r>
            <a:r>
              <a:rPr lang="it-IT" dirty="0" err="1"/>
              <a:t>peers</a:t>
            </a:r>
            <a:r>
              <a:rPr lang="it-IT" dirty="0"/>
              <a:t>).</a:t>
            </a:r>
          </a:p>
        </p:txBody>
      </p:sp>
    </p:spTree>
    <p:extLst>
      <p:ext uri="{BB962C8B-B14F-4D97-AF65-F5344CB8AC3E}">
        <p14:creationId xmlns="" xmlns:p14="http://schemas.microsoft.com/office/powerpoint/2010/main" val="22081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11" grpId="0"/>
      <p:bldP spid="9"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Il rendimento medio contabile</a:t>
            </a:r>
            <a:endParaRPr lang="it-IT" sz="1400" b="1" i="1" dirty="0">
              <a:latin typeface="Times New Roman" pitchFamily="18" charset="0"/>
              <a:cs typeface="Times New Roman" pitchFamily="18" charset="0"/>
            </a:endParaRPr>
          </a:p>
        </p:txBody>
      </p:sp>
      <p:graphicFrame>
        <p:nvGraphicFramePr>
          <p:cNvPr id="6" name="Diagramma 5"/>
          <p:cNvGraphicFramePr/>
          <p:nvPr>
            <p:extLst>
              <p:ext uri="{D42A27DB-BD31-4B8C-83A1-F6EECF244321}">
                <p14:modId xmlns="" xmlns:p14="http://schemas.microsoft.com/office/powerpoint/2010/main" val="1512486775"/>
              </p:ext>
            </p:extLst>
          </p:nvPr>
        </p:nvGraphicFramePr>
        <p:xfrm>
          <a:off x="337988" y="908720"/>
          <a:ext cx="82664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015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L’indice di profittabilità</a:t>
            </a:r>
            <a:endParaRPr lang="it-IT" sz="1400" b="1" i="1" dirty="0">
              <a:latin typeface="Times New Roman" pitchFamily="18" charset="0"/>
              <a:cs typeface="Times New Roman" pitchFamily="18" charset="0"/>
            </a:endParaRPr>
          </a:p>
        </p:txBody>
      </p:sp>
      <p:sp>
        <p:nvSpPr>
          <p:cNvPr id="3" name="Rettangolo 2"/>
          <p:cNvSpPr/>
          <p:nvPr/>
        </p:nvSpPr>
        <p:spPr>
          <a:xfrm>
            <a:off x="188314" y="763435"/>
            <a:ext cx="8488141" cy="2031325"/>
          </a:xfrm>
          <a:prstGeom prst="rect">
            <a:avLst/>
          </a:prstGeom>
        </p:spPr>
        <p:txBody>
          <a:bodyPr wrap="square">
            <a:spAutoFit/>
          </a:bodyPr>
          <a:lstStyle/>
          <a:p>
            <a:pPr algn="just"/>
            <a:r>
              <a:rPr lang="it-IT" dirty="0" smtClean="0"/>
              <a:t>L’indice di profittabilità  (PI) o indice di rendimento attualizzato (IRA), esprime l’efficienza di un progetto d’investimento.</a:t>
            </a:r>
          </a:p>
          <a:p>
            <a:pPr algn="just"/>
            <a:endParaRPr lang="it-IT" dirty="0"/>
          </a:p>
          <a:p>
            <a:pPr algn="just"/>
            <a:r>
              <a:rPr lang="it-IT" dirty="0" smtClean="0"/>
              <a:t>In particolare, è calcolato come il rapporto fra il VA dei flussi di cassa e l’esborso iniziale sostenuto per l’investimento.</a:t>
            </a:r>
          </a:p>
          <a:p>
            <a:pPr algn="just"/>
            <a:endParaRPr lang="it-IT" dirty="0"/>
          </a:p>
          <a:p>
            <a:pPr algn="just"/>
            <a:endParaRPr lang="it-IT" dirty="0"/>
          </a:p>
        </p:txBody>
      </p:sp>
      <mc:AlternateContent xmlns:mc="http://schemas.openxmlformats.org/markup-compatibility/2006">
        <mc:Choice xmlns="" xmlns:a14="http://schemas.microsoft.com/office/drawing/2010/main" Requires="a14">
          <p:sp>
            <p:nvSpPr>
              <p:cNvPr id="5" name="Rettangolo 4"/>
              <p:cNvSpPr/>
              <p:nvPr/>
            </p:nvSpPr>
            <p:spPr>
              <a:xfrm>
                <a:off x="2193471" y="2636912"/>
                <a:ext cx="4896544" cy="817724"/>
              </a:xfrm>
              <a:prstGeom prst="rect">
                <a:avLst/>
              </a:prstGeom>
            </p:spPr>
            <p:txBody>
              <a:bodyPr wrap="square">
                <a:spAutoFit/>
              </a:bodyPr>
              <a:lstStyle/>
              <a:p>
                <a:pPr algn="just"/>
                <a:r>
                  <a:rPr lang="pt-BR" sz="2800" b="1" dirty="0" smtClean="0">
                    <a:effectLst>
                      <a:outerShdw blurRad="38100" dist="38100" dir="2700000" algn="tl">
                        <a:srgbClr val="000000">
                          <a:alpha val="43137"/>
                        </a:srgbClr>
                      </a:outerShdw>
                    </a:effectLst>
                  </a:rPr>
                  <a:t>IRA </a:t>
                </a:r>
                <a14:m>
                  <m:oMath xmlns:m="http://schemas.openxmlformats.org/officeDocument/2006/math">
                    <m:r>
                      <a:rPr lang="pt-BR" sz="2800" b="1" i="1" dirty="0" smtClean="0">
                        <a:effectLst>
                          <a:outerShdw blurRad="38100" dist="38100" dir="2700000" algn="tl">
                            <a:srgbClr val="000000">
                              <a:alpha val="43137"/>
                            </a:srgbClr>
                          </a:outerShdw>
                        </a:effectLst>
                        <a:latin typeface="Cambria Math"/>
                      </a:rPr>
                      <m:t>=</m:t>
                    </m:r>
                  </m:oMath>
                </a14:m>
                <a:r>
                  <a:rPr lang="it-IT" sz="2800" b="1" dirty="0" smtClean="0">
                    <a:effectLst>
                      <a:outerShdw blurRad="38100" dist="38100" dir="2700000" algn="tl">
                        <a:srgbClr val="000000">
                          <a:alpha val="43137"/>
                        </a:srgbClr>
                      </a:outerShdw>
                    </a:effectLst>
                  </a:rPr>
                  <a:t> </a:t>
                </a:r>
                <a14:m>
                  <m:oMath xmlns:m="http://schemas.openxmlformats.org/officeDocument/2006/math">
                    <m:f>
                      <m:fPr>
                        <m:ctrlPr>
                          <a:rPr lang="it-IT" sz="2800" b="1" i="1" dirty="0" smtClean="0">
                            <a:effectLst>
                              <a:outerShdw blurRad="38100" dist="38100" dir="2700000" algn="tl">
                                <a:srgbClr val="000000">
                                  <a:alpha val="43137"/>
                                </a:srgbClr>
                              </a:outerShdw>
                            </a:effectLst>
                            <a:latin typeface="Cambria Math"/>
                          </a:rPr>
                        </m:ctrlPr>
                      </m:fPr>
                      <m:num>
                        <m:nary>
                          <m:naryPr>
                            <m:chr m:val="∑"/>
                            <m:ctrlPr>
                              <a:rPr lang="it-IT" sz="2800" b="1" i="1" dirty="0" smtClean="0">
                                <a:effectLst>
                                  <a:outerShdw blurRad="38100" dist="38100" dir="2700000" algn="tl">
                                    <a:srgbClr val="000000">
                                      <a:alpha val="43137"/>
                                    </a:srgbClr>
                                  </a:outerShdw>
                                </a:effectLst>
                                <a:latin typeface="Cambria Math"/>
                              </a:rPr>
                            </m:ctrlPr>
                          </m:naryPr>
                          <m:sub>
                            <m:r>
                              <m:rPr>
                                <m:brk m:alnAt="23"/>
                              </m:rPr>
                              <a:rPr lang="it-IT" sz="2800" b="1" i="1" dirty="0" smtClean="0">
                                <a:effectLst>
                                  <a:outerShdw blurRad="38100" dist="38100" dir="2700000" algn="tl">
                                    <a:srgbClr val="000000">
                                      <a:alpha val="43137"/>
                                    </a:srgbClr>
                                  </a:outerShdw>
                                </a:effectLst>
                                <a:latin typeface="Cambria Math"/>
                              </a:rPr>
                              <m:t>𝒕</m:t>
                            </m:r>
                            <m:r>
                              <a:rPr lang="it-IT" sz="2800" b="1" i="1" dirty="0" smtClean="0">
                                <a:effectLst>
                                  <a:outerShdw blurRad="38100" dist="38100" dir="2700000" algn="tl">
                                    <a:srgbClr val="000000">
                                      <a:alpha val="43137"/>
                                    </a:srgbClr>
                                  </a:outerShdw>
                                </a:effectLst>
                                <a:latin typeface="Cambria Math"/>
                              </a:rPr>
                              <m:t>=</m:t>
                            </m:r>
                            <m:r>
                              <a:rPr lang="it-IT" sz="2800" b="1" i="1" dirty="0" smtClean="0">
                                <a:effectLst>
                                  <a:outerShdw blurRad="38100" dist="38100" dir="2700000" algn="tl">
                                    <a:srgbClr val="000000">
                                      <a:alpha val="43137"/>
                                    </a:srgbClr>
                                  </a:outerShdw>
                                </a:effectLst>
                                <a:latin typeface="Cambria Math"/>
                              </a:rPr>
                              <m:t>𝟏</m:t>
                            </m:r>
                          </m:sub>
                          <m:sup>
                            <m:r>
                              <a:rPr lang="it-IT" sz="2800" b="1" i="1" dirty="0" smtClean="0">
                                <a:effectLst>
                                  <a:outerShdw blurRad="38100" dist="38100" dir="2700000" algn="tl">
                                    <a:srgbClr val="000000">
                                      <a:alpha val="43137"/>
                                    </a:srgbClr>
                                  </a:outerShdw>
                                </a:effectLst>
                                <a:latin typeface="Cambria Math"/>
                              </a:rPr>
                              <m:t>𝒏</m:t>
                            </m:r>
                          </m:sup>
                          <m:e>
                            <m:sSub>
                              <m:sSubPr>
                                <m:ctrlPr>
                                  <a:rPr lang="it-IT" sz="2800" b="1" i="1" dirty="0" smtClean="0">
                                    <a:effectLst>
                                      <a:outerShdw blurRad="38100" dist="38100" dir="2700000" algn="tl">
                                        <a:srgbClr val="000000">
                                          <a:alpha val="43137"/>
                                        </a:srgbClr>
                                      </a:outerShdw>
                                    </a:effectLst>
                                    <a:latin typeface="Cambria Math"/>
                                  </a:rPr>
                                </m:ctrlPr>
                              </m:sSubPr>
                              <m:e>
                                <m:r>
                                  <a:rPr lang="it-IT" sz="2800" b="1" i="1" dirty="0" smtClean="0">
                                    <a:effectLst>
                                      <a:outerShdw blurRad="38100" dist="38100" dir="2700000" algn="tl">
                                        <a:srgbClr val="000000">
                                          <a:alpha val="43137"/>
                                        </a:srgbClr>
                                      </a:outerShdw>
                                    </a:effectLst>
                                    <a:latin typeface="Cambria Math"/>
                                  </a:rPr>
                                  <m:t>[</m:t>
                                </m:r>
                                <m:r>
                                  <a:rPr lang="it-IT" sz="2800" b="1" i="1" dirty="0" smtClean="0">
                                    <a:effectLst>
                                      <a:outerShdw blurRad="38100" dist="38100" dir="2700000" algn="tl">
                                        <a:srgbClr val="000000">
                                          <a:alpha val="43137"/>
                                        </a:srgbClr>
                                      </a:outerShdw>
                                    </a:effectLst>
                                    <a:latin typeface="Cambria Math"/>
                                  </a:rPr>
                                  <m:t>𝑭</m:t>
                                </m:r>
                              </m:e>
                              <m:sub>
                                <m:r>
                                  <a:rPr lang="it-IT" sz="2800" b="1" i="1" dirty="0" smtClean="0">
                                    <a:effectLst>
                                      <a:outerShdw blurRad="38100" dist="38100" dir="2700000" algn="tl">
                                        <a:srgbClr val="000000">
                                          <a:alpha val="43137"/>
                                        </a:srgbClr>
                                      </a:outerShdw>
                                    </a:effectLst>
                                    <a:latin typeface="Cambria Math"/>
                                  </a:rPr>
                                  <m:t>𝒏</m:t>
                                </m:r>
                                <m:r>
                                  <a:rPr lang="it-IT" sz="2800" b="1" i="1" dirty="0" smtClean="0">
                                    <a:effectLst>
                                      <a:outerShdw blurRad="38100" dist="38100" dir="2700000" algn="tl">
                                        <a:srgbClr val="000000">
                                          <a:alpha val="43137"/>
                                        </a:srgbClr>
                                      </a:outerShdw>
                                    </a:effectLst>
                                    <a:latin typeface="Cambria Math"/>
                                  </a:rPr>
                                  <m:t> </m:t>
                                </m:r>
                              </m:sub>
                            </m:sSub>
                          </m:e>
                        </m:nary>
                        <m:r>
                          <a:rPr lang="it-IT" sz="2800" b="1" i="1" dirty="0" smtClean="0">
                            <a:effectLst>
                              <a:outerShdw blurRad="38100" dist="38100" dir="2700000" algn="tl">
                                <a:srgbClr val="000000">
                                  <a:alpha val="43137"/>
                                </a:srgbClr>
                              </a:outerShdw>
                            </a:effectLst>
                            <a:latin typeface="Cambria Math"/>
                          </a:rPr>
                          <m:t>∗ </m:t>
                        </m:r>
                        <m:sSup>
                          <m:sSupPr>
                            <m:ctrlPr>
                              <a:rPr lang="it-IT" sz="2800" b="1" i="1" dirty="0" smtClean="0">
                                <a:effectLst>
                                  <a:outerShdw blurRad="38100" dist="38100" dir="2700000" algn="tl">
                                    <a:srgbClr val="000000">
                                      <a:alpha val="43137"/>
                                    </a:srgbClr>
                                  </a:outerShdw>
                                </a:effectLst>
                                <a:latin typeface="Cambria Math"/>
                              </a:rPr>
                            </m:ctrlPr>
                          </m:sSupPr>
                          <m:e>
                            <m:d>
                              <m:dPr>
                                <m:ctrlPr>
                                  <a:rPr lang="it-IT" sz="2800" b="1" i="1" dirty="0" smtClean="0">
                                    <a:effectLst>
                                      <a:outerShdw blurRad="38100" dist="38100" dir="2700000" algn="tl">
                                        <a:srgbClr val="000000">
                                          <a:alpha val="43137"/>
                                        </a:srgbClr>
                                      </a:outerShdw>
                                    </a:effectLst>
                                    <a:latin typeface="Cambria Math"/>
                                  </a:rPr>
                                </m:ctrlPr>
                              </m:dPr>
                              <m:e>
                                <m:r>
                                  <a:rPr lang="it-IT" sz="2800" b="1" i="1" dirty="0" smtClean="0">
                                    <a:effectLst>
                                      <a:outerShdw blurRad="38100" dist="38100" dir="2700000" algn="tl">
                                        <a:srgbClr val="000000">
                                          <a:alpha val="43137"/>
                                        </a:srgbClr>
                                      </a:outerShdw>
                                    </a:effectLst>
                                    <a:latin typeface="Cambria Math"/>
                                  </a:rPr>
                                  <m:t>𝟏</m:t>
                                </m:r>
                                <m:r>
                                  <a:rPr lang="it-IT" sz="2800" b="1" i="1" dirty="0" smtClean="0">
                                    <a:effectLst>
                                      <a:outerShdw blurRad="38100" dist="38100" dir="2700000" algn="tl">
                                        <a:srgbClr val="000000">
                                          <a:alpha val="43137"/>
                                        </a:srgbClr>
                                      </a:outerShdw>
                                    </a:effectLst>
                                    <a:latin typeface="Cambria Math"/>
                                  </a:rPr>
                                  <m:t>+</m:t>
                                </m:r>
                                <m:r>
                                  <a:rPr lang="it-IT" sz="2800" b="1" i="1" dirty="0" smtClean="0">
                                    <a:effectLst>
                                      <a:outerShdw blurRad="38100" dist="38100" dir="2700000" algn="tl">
                                        <a:srgbClr val="000000">
                                          <a:alpha val="43137"/>
                                        </a:srgbClr>
                                      </a:outerShdw>
                                    </a:effectLst>
                                    <a:latin typeface="Cambria Math"/>
                                  </a:rPr>
                                  <m:t>𝑾𝑨𝑪𝑪</m:t>
                                </m:r>
                              </m:e>
                            </m:d>
                          </m:e>
                          <m:sup>
                            <m:r>
                              <a:rPr lang="it-IT" sz="2800" b="1" i="1" dirty="0" smtClean="0">
                                <a:effectLst>
                                  <a:outerShdw blurRad="38100" dist="38100" dir="2700000" algn="tl">
                                    <a:srgbClr val="000000">
                                      <a:alpha val="43137"/>
                                    </a:srgbClr>
                                  </a:outerShdw>
                                </a:effectLst>
                                <a:latin typeface="Cambria Math"/>
                              </a:rPr>
                              <m:t>𝒕</m:t>
                            </m:r>
                          </m:sup>
                        </m:sSup>
                        <m:r>
                          <a:rPr lang="it-IT" sz="2800" b="1" i="1" dirty="0" smtClean="0">
                            <a:effectLst>
                              <a:outerShdw blurRad="38100" dist="38100" dir="2700000" algn="tl">
                                <a:srgbClr val="000000">
                                  <a:alpha val="43137"/>
                                </a:srgbClr>
                              </a:outerShdw>
                            </a:effectLst>
                            <a:latin typeface="Cambria Math"/>
                          </a:rPr>
                          <m:t>]</m:t>
                        </m:r>
                      </m:num>
                      <m:den>
                        <m:r>
                          <a:rPr lang="it-IT" sz="2800" b="1" i="1" dirty="0" smtClean="0">
                            <a:effectLst>
                              <a:outerShdw blurRad="38100" dist="38100" dir="2700000" algn="tl">
                                <a:srgbClr val="000000">
                                  <a:alpha val="43137"/>
                                </a:srgbClr>
                              </a:outerShdw>
                            </a:effectLst>
                            <a:latin typeface="Cambria Math"/>
                          </a:rPr>
                          <m:t>𝑪𝒂𝒑𝒊𝒕𝒂𝒍𝒆</m:t>
                        </m:r>
                        <m:r>
                          <a:rPr lang="it-IT" sz="2800" b="1" i="1" dirty="0" smtClean="0">
                            <a:effectLst>
                              <a:outerShdw blurRad="38100" dist="38100" dir="2700000" algn="tl">
                                <a:srgbClr val="000000">
                                  <a:alpha val="43137"/>
                                </a:srgbClr>
                              </a:outerShdw>
                            </a:effectLst>
                            <a:latin typeface="Cambria Math"/>
                          </a:rPr>
                          <m:t> </m:t>
                        </m:r>
                        <m:r>
                          <a:rPr lang="it-IT" sz="2800" b="1" i="1" dirty="0" smtClean="0">
                            <a:effectLst>
                              <a:outerShdw blurRad="38100" dist="38100" dir="2700000" algn="tl">
                                <a:srgbClr val="000000">
                                  <a:alpha val="43137"/>
                                </a:srgbClr>
                              </a:outerShdw>
                            </a:effectLst>
                            <a:latin typeface="Cambria Math"/>
                          </a:rPr>
                          <m:t>𝒊𝒏𝒗𝒆𝒔𝒕𝒊𝒕𝒐</m:t>
                        </m:r>
                        <m:r>
                          <a:rPr lang="it-IT" sz="2800" b="1" i="1" dirty="0" smtClean="0">
                            <a:effectLst>
                              <a:outerShdw blurRad="38100" dist="38100" dir="2700000" algn="tl">
                                <a:srgbClr val="000000">
                                  <a:alpha val="43137"/>
                                </a:srgbClr>
                              </a:outerShdw>
                            </a:effectLst>
                            <a:latin typeface="Cambria Math"/>
                          </a:rPr>
                          <m:t> </m:t>
                        </m:r>
                      </m:den>
                    </m:f>
                  </m:oMath>
                </a14:m>
                <a:endParaRPr lang="it-IT" sz="2800" b="1" dirty="0">
                  <a:effectLst>
                    <a:outerShdw blurRad="38100" dist="38100" dir="2700000" algn="tl">
                      <a:srgbClr val="000000">
                        <a:alpha val="43137"/>
                      </a:srgbClr>
                    </a:outerShdw>
                  </a:effectLst>
                </a:endParaRPr>
              </a:p>
            </p:txBody>
          </p:sp>
        </mc:Choice>
        <mc:Fallback>
          <p:sp>
            <p:nvSpPr>
              <p:cNvPr id="5" name="Rettangolo 4"/>
              <p:cNvSpPr>
                <a:spLocks noRot="1" noChangeAspect="1" noMove="1" noResize="1" noEditPoints="1" noAdjustHandles="1" noChangeArrowheads="1" noChangeShapeType="1" noTextEdit="1"/>
              </p:cNvSpPr>
              <p:nvPr/>
            </p:nvSpPr>
            <p:spPr>
              <a:xfrm>
                <a:off x="2193471" y="2636912"/>
                <a:ext cx="4896544" cy="817724"/>
              </a:xfrm>
              <a:prstGeom prst="rect">
                <a:avLst/>
              </a:prstGeom>
              <a:blipFill rotWithShape="1">
                <a:blip r:embed="rId2" cstate="print"/>
                <a:stretch>
                  <a:fillRect l="-2740" b="-8955"/>
                </a:stretch>
              </a:blipFill>
            </p:spPr>
            <p:txBody>
              <a:bodyPr/>
              <a:lstStyle/>
              <a:p>
                <a:r>
                  <a:rPr lang="it-IT">
                    <a:noFill/>
                  </a:rPr>
                  <a:t> </a:t>
                </a:r>
              </a:p>
            </p:txBody>
          </p:sp>
        </mc:Fallback>
      </mc:AlternateContent>
      <p:sp>
        <p:nvSpPr>
          <p:cNvPr id="6" name="Rettangolo 5"/>
          <p:cNvSpPr/>
          <p:nvPr/>
        </p:nvSpPr>
        <p:spPr>
          <a:xfrm>
            <a:off x="188315" y="4077072"/>
            <a:ext cx="8576367" cy="2308324"/>
          </a:xfrm>
          <a:prstGeom prst="rect">
            <a:avLst/>
          </a:prstGeom>
        </p:spPr>
        <p:txBody>
          <a:bodyPr wrap="square">
            <a:spAutoFit/>
          </a:bodyPr>
          <a:lstStyle/>
          <a:p>
            <a:pPr algn="just"/>
            <a:r>
              <a:rPr lang="it-IT" b="1" i="1" u="sng" dirty="0" smtClean="0">
                <a:effectLst>
                  <a:outerShdw blurRad="38100" dist="38100" dir="2700000" algn="tl">
                    <a:srgbClr val="000000">
                      <a:alpha val="43137"/>
                    </a:srgbClr>
                  </a:outerShdw>
                </a:effectLst>
              </a:rPr>
              <a:t>Come analizzare l’IRA ?</a:t>
            </a:r>
          </a:p>
          <a:p>
            <a:pPr algn="just"/>
            <a:endParaRPr lang="it-IT" dirty="0" smtClean="0"/>
          </a:p>
          <a:p>
            <a:pPr algn="just"/>
            <a:r>
              <a:rPr lang="it-IT" b="1" dirty="0" smtClean="0">
                <a:effectLst>
                  <a:outerShdw blurRad="38100" dist="38100" dir="2700000" algn="tl">
                    <a:srgbClr val="000000">
                      <a:alpha val="43137"/>
                    </a:srgbClr>
                  </a:outerShdw>
                </a:effectLst>
              </a:rPr>
              <a:t>Effettuare l’investimento se IRA &gt; 1. </a:t>
            </a:r>
          </a:p>
          <a:p>
            <a:pPr algn="just"/>
            <a:endParaRPr lang="it-IT" b="1" dirty="0">
              <a:effectLst>
                <a:outerShdw blurRad="38100" dist="38100" dir="2700000" algn="tl">
                  <a:srgbClr val="000000">
                    <a:alpha val="43137"/>
                  </a:srgbClr>
                </a:outerShdw>
              </a:effectLst>
            </a:endParaRPr>
          </a:p>
          <a:p>
            <a:pPr algn="just"/>
            <a:r>
              <a:rPr lang="it-IT" b="1" dirty="0" smtClean="0">
                <a:effectLst>
                  <a:outerShdw blurRad="38100" dist="38100" dir="2700000" algn="tl">
                    <a:srgbClr val="000000">
                      <a:alpha val="43137"/>
                    </a:srgbClr>
                  </a:outerShdw>
                </a:effectLst>
              </a:rPr>
              <a:t>Il metodo è una approssimazione del VAN, pertanto un valore maggiore dell’unità indica che il valore attuale dei flussi di cassa coprono la totalità dell’investimento sull’orizzonte temporale considerato. </a:t>
            </a:r>
          </a:p>
          <a:p>
            <a:pPr algn="just"/>
            <a:endParaRPr lang="it-IT" dirty="0" smtClean="0"/>
          </a:p>
        </p:txBody>
      </p:sp>
    </p:spTree>
    <p:extLst>
      <p:ext uri="{BB962C8B-B14F-4D97-AF65-F5344CB8AC3E}">
        <p14:creationId xmlns="" xmlns:p14="http://schemas.microsoft.com/office/powerpoint/2010/main" val="28452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L’indice di profittabilità</a:t>
            </a:r>
            <a:endParaRPr lang="it-IT" sz="1400" b="1" i="1" dirty="0">
              <a:latin typeface="Times New Roman" pitchFamily="18" charset="0"/>
              <a:cs typeface="Times New Roman" pitchFamily="18" charset="0"/>
            </a:endParaRPr>
          </a:p>
        </p:txBody>
      </p:sp>
      <p:graphicFrame>
        <p:nvGraphicFramePr>
          <p:cNvPr id="12" name="Diagramma 11"/>
          <p:cNvGraphicFramePr/>
          <p:nvPr>
            <p:extLst>
              <p:ext uri="{D42A27DB-BD31-4B8C-83A1-F6EECF244321}">
                <p14:modId xmlns="" xmlns:p14="http://schemas.microsoft.com/office/powerpoint/2010/main" val="3164865830"/>
              </p:ext>
            </p:extLst>
          </p:nvPr>
        </p:nvGraphicFramePr>
        <p:xfrm>
          <a:off x="337988" y="908720"/>
          <a:ext cx="82664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3848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L’orizzonte temporale della valutazione</a:t>
            </a:r>
            <a:endParaRPr lang="it-IT" sz="1400" b="1" i="1" dirty="0">
              <a:latin typeface="Times New Roman" pitchFamily="18" charset="0"/>
              <a:cs typeface="Times New Roman" pitchFamily="18" charset="0"/>
            </a:endParaRPr>
          </a:p>
        </p:txBody>
      </p:sp>
      <p:grpSp>
        <p:nvGrpSpPr>
          <p:cNvPr id="5" name="Gruppo 4"/>
          <p:cNvGrpSpPr/>
          <p:nvPr/>
        </p:nvGrpSpPr>
        <p:grpSpPr>
          <a:xfrm>
            <a:off x="944427" y="3362449"/>
            <a:ext cx="7488832" cy="786631"/>
            <a:chOff x="323528" y="1634257"/>
            <a:chExt cx="7488832" cy="786631"/>
          </a:xfrm>
        </p:grpSpPr>
        <p:cxnSp>
          <p:nvCxnSpPr>
            <p:cNvPr id="6" name="Connettore 2 5"/>
            <p:cNvCxnSpPr/>
            <p:nvPr/>
          </p:nvCxnSpPr>
          <p:spPr>
            <a:xfrm>
              <a:off x="323528" y="1988840"/>
              <a:ext cx="74888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23850" y="1634257"/>
              <a:ext cx="720080" cy="288032"/>
            </a:xfrm>
            <a:prstGeom prst="rect">
              <a:avLst/>
            </a:prstGeom>
            <a:noFill/>
          </p:spPr>
          <p:txBody>
            <a:bodyPr wrap="square" rtlCol="0">
              <a:spAutoFit/>
            </a:bodyPr>
            <a:lstStyle/>
            <a:p>
              <a:r>
                <a:rPr lang="it-IT" sz="1200" b="1" dirty="0" smtClean="0"/>
                <a:t>Anno 0</a:t>
              </a:r>
              <a:endParaRPr lang="it-IT" sz="1200" b="1" dirty="0"/>
            </a:p>
          </p:txBody>
        </p:sp>
        <p:sp>
          <p:nvSpPr>
            <p:cNvPr id="8" name="CasellaDiTesto 7"/>
            <p:cNvSpPr txBox="1"/>
            <p:nvPr/>
          </p:nvSpPr>
          <p:spPr>
            <a:xfrm>
              <a:off x="2005120" y="1634257"/>
              <a:ext cx="720080" cy="276999"/>
            </a:xfrm>
            <a:prstGeom prst="rect">
              <a:avLst/>
            </a:prstGeom>
            <a:noFill/>
          </p:spPr>
          <p:txBody>
            <a:bodyPr wrap="square" rtlCol="0">
              <a:spAutoFit/>
            </a:bodyPr>
            <a:lstStyle/>
            <a:p>
              <a:r>
                <a:rPr lang="it-IT" sz="1200" b="1" dirty="0" smtClean="0"/>
                <a:t>Anno </a:t>
              </a:r>
              <a:r>
                <a:rPr lang="it-IT" sz="1200" b="1" dirty="0"/>
                <a:t>1</a:t>
              </a:r>
            </a:p>
          </p:txBody>
        </p:sp>
        <p:sp>
          <p:nvSpPr>
            <p:cNvPr id="9" name="CasellaDiTesto 8"/>
            <p:cNvSpPr txBox="1"/>
            <p:nvPr/>
          </p:nvSpPr>
          <p:spPr>
            <a:xfrm>
              <a:off x="3686391" y="1634257"/>
              <a:ext cx="720080" cy="288032"/>
            </a:xfrm>
            <a:prstGeom prst="rect">
              <a:avLst/>
            </a:prstGeom>
            <a:noFill/>
          </p:spPr>
          <p:txBody>
            <a:bodyPr wrap="square" rtlCol="0">
              <a:spAutoFit/>
            </a:bodyPr>
            <a:lstStyle/>
            <a:p>
              <a:r>
                <a:rPr lang="it-IT" sz="1200" b="1" dirty="0" smtClean="0"/>
                <a:t>Anno 2</a:t>
              </a:r>
              <a:endParaRPr lang="it-IT" sz="1200" b="1" dirty="0"/>
            </a:p>
          </p:txBody>
        </p:sp>
        <p:sp>
          <p:nvSpPr>
            <p:cNvPr id="10" name="CasellaDiTesto 9"/>
            <p:cNvSpPr txBox="1"/>
            <p:nvPr/>
          </p:nvSpPr>
          <p:spPr>
            <a:xfrm>
              <a:off x="5367662" y="1639774"/>
              <a:ext cx="720080" cy="276999"/>
            </a:xfrm>
            <a:prstGeom prst="rect">
              <a:avLst/>
            </a:prstGeom>
            <a:noFill/>
          </p:spPr>
          <p:txBody>
            <a:bodyPr wrap="square" rtlCol="0">
              <a:spAutoFit/>
            </a:bodyPr>
            <a:lstStyle/>
            <a:p>
              <a:r>
                <a:rPr lang="it-IT" sz="1200" b="1" dirty="0" smtClean="0"/>
                <a:t>Anno 3</a:t>
              </a:r>
            </a:p>
          </p:txBody>
        </p:sp>
        <p:sp>
          <p:nvSpPr>
            <p:cNvPr id="11" name="CasellaDiTesto 10"/>
            <p:cNvSpPr txBox="1"/>
            <p:nvPr/>
          </p:nvSpPr>
          <p:spPr>
            <a:xfrm>
              <a:off x="7048932" y="1634257"/>
              <a:ext cx="720080" cy="288032"/>
            </a:xfrm>
            <a:prstGeom prst="rect">
              <a:avLst/>
            </a:prstGeom>
            <a:noFill/>
          </p:spPr>
          <p:txBody>
            <a:bodyPr wrap="square" rtlCol="0">
              <a:spAutoFit/>
            </a:bodyPr>
            <a:lstStyle/>
            <a:p>
              <a:r>
                <a:rPr lang="it-IT" sz="1200" b="1" dirty="0" smtClean="0"/>
                <a:t>Anno 4</a:t>
              </a:r>
              <a:endParaRPr lang="it-IT" sz="1200" b="1" dirty="0"/>
            </a:p>
          </p:txBody>
        </p:sp>
        <p:sp>
          <p:nvSpPr>
            <p:cNvPr id="13" name="CasellaDiTesto 12"/>
            <p:cNvSpPr txBox="1"/>
            <p:nvPr/>
          </p:nvSpPr>
          <p:spPr>
            <a:xfrm>
              <a:off x="323528" y="2132856"/>
              <a:ext cx="792088" cy="276999"/>
            </a:xfrm>
            <a:prstGeom prst="rect">
              <a:avLst/>
            </a:prstGeom>
            <a:noFill/>
          </p:spPr>
          <p:txBody>
            <a:bodyPr wrap="square" rtlCol="0">
              <a:spAutoFit/>
            </a:bodyPr>
            <a:lstStyle/>
            <a:p>
              <a:r>
                <a:rPr lang="it-IT" sz="1200" b="1" dirty="0" smtClean="0"/>
                <a:t>- 2.000 €</a:t>
              </a:r>
              <a:endParaRPr lang="it-IT" sz="1200" b="1" dirty="0"/>
            </a:p>
          </p:txBody>
        </p:sp>
        <p:sp>
          <p:nvSpPr>
            <p:cNvPr id="14" name="CasellaDiTesto 13"/>
            <p:cNvSpPr txBox="1"/>
            <p:nvPr/>
          </p:nvSpPr>
          <p:spPr>
            <a:xfrm>
              <a:off x="2004798"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5" name="CasellaDiTesto 14"/>
            <p:cNvSpPr txBox="1"/>
            <p:nvPr/>
          </p:nvSpPr>
          <p:spPr>
            <a:xfrm>
              <a:off x="3686069" y="2132856"/>
              <a:ext cx="720080" cy="288032"/>
            </a:xfrm>
            <a:prstGeom prst="rect">
              <a:avLst/>
            </a:prstGeom>
            <a:noFill/>
          </p:spPr>
          <p:txBody>
            <a:bodyPr wrap="square" rtlCol="0">
              <a:spAutoFit/>
            </a:bodyPr>
            <a:lstStyle/>
            <a:p>
              <a:r>
                <a:rPr lang="it-IT" sz="1200" b="1" dirty="0" smtClean="0"/>
                <a:t>1.000 €</a:t>
              </a:r>
              <a:endParaRPr lang="it-IT" sz="1200" b="1" dirty="0"/>
            </a:p>
          </p:txBody>
        </p:sp>
        <p:sp>
          <p:nvSpPr>
            <p:cNvPr id="16" name="CasellaDiTesto 15"/>
            <p:cNvSpPr txBox="1"/>
            <p:nvPr/>
          </p:nvSpPr>
          <p:spPr>
            <a:xfrm>
              <a:off x="5367340" y="2138373"/>
              <a:ext cx="720080" cy="276999"/>
            </a:xfrm>
            <a:prstGeom prst="rect">
              <a:avLst/>
            </a:prstGeom>
            <a:noFill/>
          </p:spPr>
          <p:txBody>
            <a:bodyPr wrap="square" rtlCol="0">
              <a:spAutoFit/>
            </a:bodyPr>
            <a:lstStyle/>
            <a:p>
              <a:r>
                <a:rPr lang="it-IT" sz="1200" b="1" dirty="0" smtClean="0"/>
                <a:t>1.000 €</a:t>
              </a:r>
            </a:p>
          </p:txBody>
        </p:sp>
        <p:sp>
          <p:nvSpPr>
            <p:cNvPr id="17" name="CasellaDiTesto 16"/>
            <p:cNvSpPr txBox="1"/>
            <p:nvPr/>
          </p:nvSpPr>
          <p:spPr>
            <a:xfrm>
              <a:off x="7048610" y="2132856"/>
              <a:ext cx="720080" cy="288032"/>
            </a:xfrm>
            <a:prstGeom prst="rect">
              <a:avLst/>
            </a:prstGeom>
            <a:noFill/>
          </p:spPr>
          <p:txBody>
            <a:bodyPr wrap="square" rtlCol="0">
              <a:spAutoFit/>
            </a:bodyPr>
            <a:lstStyle/>
            <a:p>
              <a:r>
                <a:rPr lang="it-IT" sz="1200" b="1" dirty="0" smtClean="0"/>
                <a:t>1.000 €</a:t>
              </a:r>
              <a:endParaRPr lang="it-IT" sz="1200" b="1" dirty="0"/>
            </a:p>
          </p:txBody>
        </p:sp>
      </p:grpSp>
      <p:grpSp>
        <p:nvGrpSpPr>
          <p:cNvPr id="19" name="Gruppo 18"/>
          <p:cNvGrpSpPr/>
          <p:nvPr/>
        </p:nvGrpSpPr>
        <p:grpSpPr>
          <a:xfrm>
            <a:off x="683568" y="2031800"/>
            <a:ext cx="8208912" cy="2117280"/>
            <a:chOff x="302015" y="1641574"/>
            <a:chExt cx="8208912" cy="2117280"/>
          </a:xfrm>
        </p:grpSpPr>
        <p:sp>
          <p:nvSpPr>
            <p:cNvPr id="18" name="Rettangolo 17"/>
            <p:cNvSpPr/>
            <p:nvPr/>
          </p:nvSpPr>
          <p:spPr>
            <a:xfrm>
              <a:off x="302015" y="2835524"/>
              <a:ext cx="8208912" cy="923330"/>
            </a:xfrm>
            <a:prstGeom prst="rect">
              <a:avLst/>
            </a:prstGeom>
          </p:spPr>
          <p:txBody>
            <a:bodyPr wrap="square">
              <a:spAutoFit/>
            </a:bodyPr>
            <a:lstStyle/>
            <a:p>
              <a:endParaRPr lang="it-IT" dirty="0" smtClean="0"/>
            </a:p>
            <a:p>
              <a:endParaRPr lang="it-IT" dirty="0"/>
            </a:p>
            <a:p>
              <a:endParaRPr lang="it-IT" dirty="0"/>
            </a:p>
          </p:txBody>
        </p:sp>
        <p:sp>
          <p:nvSpPr>
            <p:cNvPr id="2" name="Freccia in giù 1"/>
            <p:cNvSpPr/>
            <p:nvPr/>
          </p:nvSpPr>
          <p:spPr>
            <a:xfrm>
              <a:off x="4176424" y="2470754"/>
              <a:ext cx="122503" cy="432048"/>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3" name="CasellaDiTesto 2"/>
            <p:cNvSpPr txBox="1"/>
            <p:nvPr/>
          </p:nvSpPr>
          <p:spPr>
            <a:xfrm>
              <a:off x="3993718" y="1641574"/>
              <a:ext cx="299992"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it-IT" sz="5400" b="1" dirty="0" smtClean="0">
                  <a:effectLst>
                    <a:outerShdw blurRad="38100" dist="38100" dir="2700000" algn="tl">
                      <a:srgbClr val="000000">
                        <a:alpha val="43137"/>
                      </a:srgbClr>
                    </a:outerShdw>
                  </a:effectLst>
                </a:rPr>
                <a:t>?</a:t>
              </a:r>
              <a:endParaRPr lang="it-IT" sz="5400" b="1" dirty="0">
                <a:effectLst>
                  <a:outerShdw blurRad="38100" dist="38100" dir="2700000" algn="tl">
                    <a:srgbClr val="000000">
                      <a:alpha val="43137"/>
                    </a:srgbClr>
                  </a:outerShdw>
                </a:effectLst>
              </a:endParaRPr>
            </a:p>
          </p:txBody>
        </p:sp>
      </p:grpSp>
      <p:sp>
        <p:nvSpPr>
          <p:cNvPr id="20" name="CasellaDiTesto 19"/>
          <p:cNvSpPr txBox="1"/>
          <p:nvPr/>
        </p:nvSpPr>
        <p:spPr>
          <a:xfrm>
            <a:off x="337987" y="4213537"/>
            <a:ext cx="8277242" cy="2031325"/>
          </a:xfrm>
          <a:prstGeom prst="rect">
            <a:avLst/>
          </a:prstGeom>
          <a:noFill/>
        </p:spPr>
        <p:txBody>
          <a:bodyPr wrap="square" rtlCol="0">
            <a:spAutoFit/>
          </a:bodyPr>
          <a:lstStyle/>
          <a:p>
            <a:endParaRPr lang="it-IT" dirty="0">
              <a:effectLst>
                <a:outerShdw blurRad="38100" dist="38100" dir="2700000" algn="tl">
                  <a:srgbClr val="000000">
                    <a:alpha val="43137"/>
                  </a:srgbClr>
                </a:outerShdw>
              </a:effectLst>
            </a:endParaRPr>
          </a:p>
          <a:p>
            <a:pPr marL="285750" indent="-285750">
              <a:buFont typeface="Wingdings" pitchFamily="2" charset="2"/>
              <a:buChar char="Ø"/>
            </a:pPr>
            <a:r>
              <a:rPr lang="it-IT" dirty="0" smtClean="0">
                <a:effectLst>
                  <a:outerShdw blurRad="38100" dist="38100" dir="2700000" algn="tl">
                    <a:srgbClr val="000000">
                      <a:alpha val="43137"/>
                    </a:srgbClr>
                  </a:outerShdw>
                </a:effectLst>
              </a:rPr>
              <a:t>Valutazione intermedia: Quale sarebbe il valore dell’investimento se lo esaminassi su un numero inferiore di anni?</a:t>
            </a:r>
          </a:p>
          <a:p>
            <a:pPr marL="285750" indent="-285750">
              <a:buFont typeface="Wingdings" pitchFamily="2" charset="2"/>
              <a:buChar char="Ø"/>
            </a:pPr>
            <a:endParaRPr lang="it-IT" dirty="0">
              <a:effectLst>
                <a:outerShdw blurRad="38100" dist="38100" dir="2700000" algn="tl">
                  <a:srgbClr val="000000">
                    <a:alpha val="43137"/>
                  </a:srgbClr>
                </a:outerShdw>
              </a:effectLst>
            </a:endParaRPr>
          </a:p>
          <a:p>
            <a:pPr marL="285750" indent="-285750">
              <a:buFont typeface="Wingdings" pitchFamily="2" charset="2"/>
              <a:buChar char="Ø"/>
            </a:pPr>
            <a:r>
              <a:rPr lang="it-IT" dirty="0" smtClean="0">
                <a:effectLst>
                  <a:outerShdw blurRad="38100" dist="38100" dir="2700000" algn="tl">
                    <a:srgbClr val="000000">
                      <a:alpha val="43137"/>
                    </a:srgbClr>
                  </a:outerShdw>
                </a:effectLst>
              </a:rPr>
              <a:t>E’ possibile applicare i metodi di valutazione degli investimenti su qualsiasi orizzonte temporale.</a:t>
            </a:r>
            <a:endParaRPr lang="it-IT" dirty="0">
              <a:effectLst>
                <a:outerShdw blurRad="38100" dist="38100" dir="2700000" algn="tl">
                  <a:srgbClr val="000000">
                    <a:alpha val="43137"/>
                  </a:srgbClr>
                </a:outerShdw>
              </a:effectLst>
            </a:endParaRPr>
          </a:p>
          <a:p>
            <a:pPr marL="285750" indent="-285750">
              <a:buFont typeface="Wingdings" pitchFamily="2" charset="2"/>
              <a:buChar char="Ø"/>
            </a:pPr>
            <a:endParaRPr lang="it-IT" dirty="0" smtClean="0">
              <a:effectLst>
                <a:outerShdw blurRad="38100" dist="38100" dir="2700000" algn="tl">
                  <a:srgbClr val="000000">
                    <a:alpha val="43137"/>
                  </a:srgbClr>
                </a:outerShdw>
              </a:effectLst>
            </a:endParaRPr>
          </a:p>
        </p:txBody>
      </p:sp>
      <p:sp>
        <p:nvSpPr>
          <p:cNvPr id="21" name="Rettangolo 20"/>
          <p:cNvSpPr/>
          <p:nvPr/>
        </p:nvSpPr>
        <p:spPr>
          <a:xfrm>
            <a:off x="337987" y="642085"/>
            <a:ext cx="8277242" cy="1477328"/>
          </a:xfrm>
          <a:prstGeom prst="rect">
            <a:avLst/>
          </a:prstGeom>
        </p:spPr>
        <p:txBody>
          <a:bodyPr wrap="square">
            <a:spAutoFit/>
          </a:bodyPr>
          <a:lstStyle/>
          <a:p>
            <a:pPr marL="285750" indent="-285750">
              <a:buFont typeface="Wingdings" pitchFamily="2" charset="2"/>
              <a:buChar char="Ø"/>
            </a:pPr>
            <a:r>
              <a:rPr lang="it-IT" dirty="0">
                <a:effectLst>
                  <a:outerShdw blurRad="38100" dist="38100" dir="2700000" algn="tl">
                    <a:srgbClr val="000000">
                      <a:alpha val="43137"/>
                    </a:srgbClr>
                  </a:outerShdw>
                </a:effectLst>
              </a:rPr>
              <a:t>Valutazione standard: </a:t>
            </a:r>
            <a:r>
              <a:rPr lang="it-IT" dirty="0" smtClean="0">
                <a:effectLst>
                  <a:outerShdw blurRad="38100" dist="38100" dir="2700000" algn="tl">
                    <a:srgbClr val="000000">
                      <a:alpha val="43137"/>
                    </a:srgbClr>
                  </a:outerShdw>
                </a:effectLst>
              </a:rPr>
              <a:t> </a:t>
            </a:r>
            <a:r>
              <a:rPr lang="it-IT" dirty="0">
                <a:effectLst>
                  <a:outerShdw blurRad="38100" dist="38100" dir="2700000" algn="tl">
                    <a:srgbClr val="000000">
                      <a:alpha val="43137"/>
                    </a:srgbClr>
                  </a:outerShdw>
                </a:effectLst>
              </a:rPr>
              <a:t>Numero di anni di vita economica di un progetto </a:t>
            </a:r>
            <a:r>
              <a:rPr lang="it-IT" dirty="0" smtClean="0">
                <a:effectLst>
                  <a:outerShdw blurRad="38100" dist="38100" dir="2700000" algn="tl">
                    <a:srgbClr val="000000">
                      <a:alpha val="43137"/>
                    </a:srgbClr>
                  </a:outerShdw>
                </a:effectLst>
              </a:rPr>
              <a:t>o numero di anni in cui è possibile effettuare stime attendibili sui flussi di cassa </a:t>
            </a:r>
          </a:p>
          <a:p>
            <a:pPr marL="285750" indent="-285750">
              <a:buFont typeface="Wingdings" pitchFamily="2" charset="2"/>
              <a:buChar char="Ø"/>
            </a:pPr>
            <a:endParaRPr lang="it-IT" dirty="0" smtClean="0">
              <a:effectLst>
                <a:outerShdw blurRad="38100" dist="38100" dir="2700000" algn="tl">
                  <a:srgbClr val="000000">
                    <a:alpha val="43137"/>
                  </a:srgbClr>
                </a:outerShdw>
              </a:effectLst>
            </a:endParaRPr>
          </a:p>
          <a:p>
            <a:pPr marL="285750" indent="-285750">
              <a:buFont typeface="Wingdings" pitchFamily="2" charset="2"/>
              <a:buChar char="Ø"/>
            </a:pPr>
            <a:r>
              <a:rPr lang="it-IT" dirty="0" smtClean="0">
                <a:effectLst>
                  <a:outerShdw blurRad="38100" dist="38100" dir="2700000" algn="tl">
                    <a:srgbClr val="000000">
                      <a:alpha val="43137"/>
                    </a:srgbClr>
                  </a:outerShdw>
                </a:effectLst>
              </a:rPr>
              <a:t>Al termine dell’ultimo anno di valutazione stimare il Valore Residuo (valore di alienazione degli </a:t>
            </a:r>
            <a:r>
              <a:rPr lang="it-IT" dirty="0" err="1" smtClean="0">
                <a:effectLst>
                  <a:outerShdw blurRad="38100" dist="38100" dir="2700000" algn="tl">
                    <a:srgbClr val="000000">
                      <a:alpha val="43137"/>
                    </a:srgbClr>
                  </a:outerShdw>
                </a:effectLst>
              </a:rPr>
              <a:t>asset</a:t>
            </a:r>
            <a:r>
              <a:rPr lang="it-IT" dirty="0" smtClean="0">
                <a:effectLst>
                  <a:outerShdw blurRad="38100" dist="38100" dir="2700000" algn="tl">
                    <a:srgbClr val="000000">
                      <a:alpha val="43137"/>
                    </a:srgbClr>
                  </a:outerShdw>
                </a:effectLst>
              </a:rPr>
              <a:t>) ed annullare il CCN.</a:t>
            </a:r>
            <a:endParaRPr lang="it-IT"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751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4"/>
          <p:cNvSpPr txBox="1">
            <a:spLocks noChangeArrowheads="1"/>
          </p:cNvSpPr>
          <p:nvPr/>
        </p:nvSpPr>
        <p:spPr bwMode="auto">
          <a:xfrm>
            <a:off x="337988"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L’analisi «</a:t>
            </a:r>
            <a:r>
              <a:rPr lang="it-IT" sz="2400" b="1" i="1" dirty="0" err="1" smtClean="0">
                <a:latin typeface="Times New Roman" pitchFamily="18" charset="0"/>
                <a:cs typeface="Times New Roman" pitchFamily="18" charset="0"/>
              </a:rPr>
              <a:t>What</a:t>
            </a:r>
            <a:r>
              <a:rPr lang="it-IT" sz="2400" b="1" i="1" dirty="0" smtClean="0">
                <a:latin typeface="Times New Roman" pitchFamily="18" charset="0"/>
                <a:cs typeface="Times New Roman" pitchFamily="18" charset="0"/>
              </a:rPr>
              <a:t> </a:t>
            </a:r>
            <a:r>
              <a:rPr lang="it-IT" sz="2400" b="1" i="1" dirty="0" err="1" smtClean="0">
                <a:latin typeface="Times New Roman" pitchFamily="18" charset="0"/>
                <a:cs typeface="Times New Roman" pitchFamily="18" charset="0"/>
              </a:rPr>
              <a:t>if</a:t>
            </a:r>
            <a:r>
              <a:rPr lang="it-IT" sz="2400" b="1" i="1" dirty="0" smtClean="0">
                <a:latin typeface="Times New Roman" pitchFamily="18" charset="0"/>
                <a:cs typeface="Times New Roman" pitchFamily="18" charset="0"/>
              </a:rPr>
              <a:t>»</a:t>
            </a:r>
            <a:endParaRPr lang="it-IT" sz="1400" b="1" i="1" dirty="0">
              <a:latin typeface="Times New Roman" pitchFamily="18" charset="0"/>
              <a:cs typeface="Times New Roman" pitchFamily="18" charset="0"/>
            </a:endParaRPr>
          </a:p>
        </p:txBody>
      </p:sp>
      <p:graphicFrame>
        <p:nvGraphicFramePr>
          <p:cNvPr id="3" name="Diagramma 2"/>
          <p:cNvGraphicFramePr/>
          <p:nvPr>
            <p:extLst>
              <p:ext uri="{D42A27DB-BD31-4B8C-83A1-F6EECF244321}">
                <p14:modId xmlns="" xmlns:p14="http://schemas.microsoft.com/office/powerpoint/2010/main" val="2441627560"/>
              </p:ext>
            </p:extLst>
          </p:nvPr>
        </p:nvGraphicFramePr>
        <p:xfrm>
          <a:off x="590202" y="980728"/>
          <a:ext cx="8064896"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467544" y="3933056"/>
            <a:ext cx="8136904" cy="1200329"/>
          </a:xfrm>
          <a:prstGeom prst="rect">
            <a:avLst/>
          </a:prstGeom>
          <a:noFill/>
        </p:spPr>
        <p:txBody>
          <a:bodyPr wrap="square" rtlCol="0">
            <a:spAutoFit/>
          </a:bodyPr>
          <a:lstStyle/>
          <a:p>
            <a:pPr algn="just"/>
            <a:r>
              <a:rPr lang="it-IT" b="1" dirty="0" smtClean="0">
                <a:effectLst>
                  <a:outerShdw blurRad="38100" dist="38100" dir="2700000" algn="tl">
                    <a:srgbClr val="000000">
                      <a:alpha val="43137"/>
                    </a:srgbClr>
                  </a:outerShdw>
                </a:effectLst>
              </a:rPr>
              <a:t>Il piano e la valutazione di un investimento è un processo iterativo che prevede continui accorgimenti prima della scelta definitiva sul «fare o non fare». </a:t>
            </a:r>
          </a:p>
          <a:p>
            <a:endParaRPr lang="it-IT" b="1" dirty="0">
              <a:effectLst>
                <a:outerShdw blurRad="38100" dist="38100" dir="2700000" algn="tl">
                  <a:srgbClr val="000000">
                    <a:alpha val="43137"/>
                  </a:srgbClr>
                </a:outerShdw>
              </a:effectLst>
            </a:endParaRPr>
          </a:p>
          <a:p>
            <a:r>
              <a:rPr lang="it-IT" b="1" dirty="0" smtClean="0">
                <a:effectLst>
                  <a:outerShdw blurRad="38100" dist="38100" dir="2700000" algn="tl">
                    <a:srgbClr val="000000">
                      <a:alpha val="43137"/>
                    </a:srgbClr>
                  </a:outerShdw>
                </a:effectLst>
              </a:rPr>
              <a:t>La prima soluzione spesso non è quella più giusta!!!</a:t>
            </a:r>
            <a:endParaRPr lang="it-IT" b="1" dirty="0">
              <a:effectLst>
                <a:outerShdw blurRad="38100" dist="38100" dir="2700000" algn="tl">
                  <a:srgbClr val="000000">
                    <a:alpha val="43137"/>
                  </a:srgbClr>
                </a:outerShdw>
              </a:effectLst>
            </a:endParaRPr>
          </a:p>
        </p:txBody>
      </p:sp>
      <p:sp>
        <p:nvSpPr>
          <p:cNvPr id="6" name="Avanti o successivo 5">
            <a:hlinkClick r:id="rId7" action="ppaction://hlinkfile" highlightClick="1"/>
          </p:cNvPr>
          <p:cNvSpPr/>
          <p:nvPr/>
        </p:nvSpPr>
        <p:spPr>
          <a:xfrm>
            <a:off x="7308304" y="5877272"/>
            <a:ext cx="864096" cy="360040"/>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6751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950" y="0"/>
            <a:ext cx="9251950" cy="6858000"/>
            <a:chOff x="-6010" y="0"/>
            <a:chExt cx="5828" cy="4320"/>
          </a:xfrm>
        </p:grpSpPr>
        <p:sp>
          <p:nvSpPr>
            <p:cNvPr id="4107" name="Text Box 3"/>
            <p:cNvSpPr txBox="1">
              <a:spLocks noChangeArrowheads="1"/>
            </p:cNvSpPr>
            <p:nvPr/>
          </p:nvSpPr>
          <p:spPr bwMode="auto">
            <a:xfrm>
              <a:off x="-5963" y="0"/>
              <a:ext cx="5760" cy="4320"/>
            </a:xfrm>
            <a:prstGeom prst="rect">
              <a:avLst/>
            </a:prstGeom>
            <a:solidFill>
              <a:srgbClr val="646957">
                <a:alpha val="87057"/>
              </a:srgbClr>
            </a:solidFill>
            <a:ln w="9525" algn="ctr">
              <a:noFill/>
              <a:miter lim="800000"/>
              <a:headEnd/>
              <a:tailEnd/>
            </a:ln>
          </p:spPr>
          <p:txBody>
            <a:bodyPr/>
            <a:lstStyle/>
            <a:p>
              <a:endParaRPr lang="it-IT"/>
            </a:p>
          </p:txBody>
        </p:sp>
        <p:grpSp>
          <p:nvGrpSpPr>
            <p:cNvPr id="5" name="Group 4"/>
            <p:cNvGrpSpPr>
              <a:grpSpLocks/>
            </p:cNvGrpSpPr>
            <p:nvPr/>
          </p:nvGrpSpPr>
          <p:grpSpPr bwMode="auto">
            <a:xfrm>
              <a:off x="-2742" y="0"/>
              <a:ext cx="2517" cy="4320"/>
              <a:chOff x="-6464" y="0"/>
              <a:chExt cx="2517" cy="4320"/>
            </a:xfrm>
          </p:grpSpPr>
          <p:sp>
            <p:nvSpPr>
              <p:cNvPr id="4138" name="Line 5"/>
              <p:cNvSpPr>
                <a:spLocks noChangeShapeType="1"/>
              </p:cNvSpPr>
              <p:nvPr/>
            </p:nvSpPr>
            <p:spPr bwMode="auto">
              <a:xfrm>
                <a:off x="-6464" y="1752"/>
                <a:ext cx="2517" cy="2568"/>
              </a:xfrm>
              <a:prstGeom prst="line">
                <a:avLst/>
              </a:prstGeom>
              <a:noFill/>
              <a:ln w="38100">
                <a:solidFill>
                  <a:srgbClr val="4B4E44"/>
                </a:solidFill>
                <a:round/>
                <a:headEnd/>
                <a:tailEnd/>
              </a:ln>
            </p:spPr>
            <p:txBody>
              <a:bodyPr/>
              <a:lstStyle/>
              <a:p>
                <a:endParaRPr lang="it-IT"/>
              </a:p>
            </p:txBody>
          </p:sp>
          <p:sp>
            <p:nvSpPr>
              <p:cNvPr id="4139" name="Line 6"/>
              <p:cNvSpPr>
                <a:spLocks noChangeShapeType="1"/>
              </p:cNvSpPr>
              <p:nvPr/>
            </p:nvSpPr>
            <p:spPr bwMode="auto">
              <a:xfrm>
                <a:off x="-6464" y="1752"/>
                <a:ext cx="2517" cy="2086"/>
              </a:xfrm>
              <a:prstGeom prst="line">
                <a:avLst/>
              </a:prstGeom>
              <a:noFill/>
              <a:ln w="9525">
                <a:solidFill>
                  <a:srgbClr val="4B4E44"/>
                </a:solidFill>
                <a:round/>
                <a:headEnd/>
                <a:tailEnd/>
              </a:ln>
            </p:spPr>
            <p:txBody>
              <a:bodyPr/>
              <a:lstStyle/>
              <a:p>
                <a:endParaRPr lang="it-IT"/>
              </a:p>
            </p:txBody>
          </p:sp>
          <p:sp>
            <p:nvSpPr>
              <p:cNvPr id="4140" name="Line 7"/>
              <p:cNvSpPr>
                <a:spLocks noChangeShapeType="1"/>
              </p:cNvSpPr>
              <p:nvPr/>
            </p:nvSpPr>
            <p:spPr bwMode="auto">
              <a:xfrm>
                <a:off x="-6464" y="1752"/>
                <a:ext cx="2517" cy="1587"/>
              </a:xfrm>
              <a:prstGeom prst="line">
                <a:avLst/>
              </a:prstGeom>
              <a:noFill/>
              <a:ln w="9525">
                <a:solidFill>
                  <a:srgbClr val="4B4E44"/>
                </a:solidFill>
                <a:round/>
                <a:headEnd/>
                <a:tailEnd/>
              </a:ln>
            </p:spPr>
            <p:txBody>
              <a:bodyPr/>
              <a:lstStyle/>
              <a:p>
                <a:endParaRPr lang="it-IT"/>
              </a:p>
            </p:txBody>
          </p:sp>
          <p:sp>
            <p:nvSpPr>
              <p:cNvPr id="4141" name="Line 8"/>
              <p:cNvSpPr>
                <a:spLocks noChangeShapeType="1"/>
              </p:cNvSpPr>
              <p:nvPr/>
            </p:nvSpPr>
            <p:spPr bwMode="auto">
              <a:xfrm>
                <a:off x="-6464" y="1752"/>
                <a:ext cx="2517" cy="1179"/>
              </a:xfrm>
              <a:prstGeom prst="line">
                <a:avLst/>
              </a:prstGeom>
              <a:noFill/>
              <a:ln w="28575">
                <a:solidFill>
                  <a:srgbClr val="4B4E44"/>
                </a:solidFill>
                <a:round/>
                <a:headEnd/>
                <a:tailEnd/>
              </a:ln>
            </p:spPr>
            <p:txBody>
              <a:bodyPr/>
              <a:lstStyle/>
              <a:p>
                <a:endParaRPr lang="it-IT"/>
              </a:p>
            </p:txBody>
          </p:sp>
          <p:sp>
            <p:nvSpPr>
              <p:cNvPr id="4142" name="Line 9"/>
              <p:cNvSpPr>
                <a:spLocks noChangeShapeType="1"/>
              </p:cNvSpPr>
              <p:nvPr/>
            </p:nvSpPr>
            <p:spPr bwMode="auto">
              <a:xfrm>
                <a:off x="-6464" y="1752"/>
                <a:ext cx="2517" cy="816"/>
              </a:xfrm>
              <a:prstGeom prst="line">
                <a:avLst/>
              </a:prstGeom>
              <a:noFill/>
              <a:ln w="9525">
                <a:solidFill>
                  <a:srgbClr val="4B4E44"/>
                </a:solidFill>
                <a:round/>
                <a:headEnd/>
                <a:tailEnd/>
              </a:ln>
            </p:spPr>
            <p:txBody>
              <a:bodyPr/>
              <a:lstStyle/>
              <a:p>
                <a:endParaRPr lang="it-IT"/>
              </a:p>
            </p:txBody>
          </p:sp>
          <p:sp>
            <p:nvSpPr>
              <p:cNvPr id="4143" name="Line 10"/>
              <p:cNvSpPr>
                <a:spLocks noChangeShapeType="1"/>
              </p:cNvSpPr>
              <p:nvPr/>
            </p:nvSpPr>
            <p:spPr bwMode="auto">
              <a:xfrm>
                <a:off x="-6464" y="1752"/>
                <a:ext cx="2517" cy="499"/>
              </a:xfrm>
              <a:prstGeom prst="line">
                <a:avLst/>
              </a:prstGeom>
              <a:noFill/>
              <a:ln w="34925">
                <a:solidFill>
                  <a:srgbClr val="4B4E44"/>
                </a:solidFill>
                <a:round/>
                <a:headEnd/>
                <a:tailEnd/>
              </a:ln>
            </p:spPr>
            <p:txBody>
              <a:bodyPr/>
              <a:lstStyle/>
              <a:p>
                <a:endParaRPr lang="it-IT"/>
              </a:p>
            </p:txBody>
          </p:sp>
          <p:sp>
            <p:nvSpPr>
              <p:cNvPr id="4144" name="Line 11"/>
              <p:cNvSpPr>
                <a:spLocks noChangeShapeType="1"/>
              </p:cNvSpPr>
              <p:nvPr/>
            </p:nvSpPr>
            <p:spPr bwMode="auto">
              <a:xfrm>
                <a:off x="-6464" y="1752"/>
                <a:ext cx="2517" cy="272"/>
              </a:xfrm>
              <a:prstGeom prst="line">
                <a:avLst/>
              </a:prstGeom>
              <a:noFill/>
              <a:ln w="9525">
                <a:solidFill>
                  <a:srgbClr val="4B4E44"/>
                </a:solidFill>
                <a:round/>
                <a:headEnd/>
                <a:tailEnd/>
              </a:ln>
            </p:spPr>
            <p:txBody>
              <a:bodyPr/>
              <a:lstStyle/>
              <a:p>
                <a:endParaRPr lang="it-IT"/>
              </a:p>
            </p:txBody>
          </p:sp>
          <p:sp>
            <p:nvSpPr>
              <p:cNvPr id="4145" name="Line 12"/>
              <p:cNvSpPr>
                <a:spLocks noChangeShapeType="1"/>
              </p:cNvSpPr>
              <p:nvPr/>
            </p:nvSpPr>
            <p:spPr bwMode="auto">
              <a:xfrm>
                <a:off x="-6464" y="1752"/>
                <a:ext cx="2517" cy="45"/>
              </a:xfrm>
              <a:prstGeom prst="line">
                <a:avLst/>
              </a:prstGeom>
              <a:noFill/>
              <a:ln w="3175">
                <a:solidFill>
                  <a:srgbClr val="4B4E44"/>
                </a:solidFill>
                <a:round/>
                <a:headEnd/>
                <a:tailEnd/>
              </a:ln>
            </p:spPr>
            <p:txBody>
              <a:bodyPr/>
              <a:lstStyle/>
              <a:p>
                <a:endParaRPr lang="it-IT"/>
              </a:p>
            </p:txBody>
          </p:sp>
          <p:sp>
            <p:nvSpPr>
              <p:cNvPr id="4146" name="Line 13"/>
              <p:cNvSpPr>
                <a:spLocks noChangeShapeType="1"/>
              </p:cNvSpPr>
              <p:nvPr/>
            </p:nvSpPr>
            <p:spPr bwMode="auto">
              <a:xfrm flipV="1">
                <a:off x="-6464" y="1570"/>
                <a:ext cx="2517" cy="182"/>
              </a:xfrm>
              <a:prstGeom prst="line">
                <a:avLst/>
              </a:prstGeom>
              <a:noFill/>
              <a:ln w="22225">
                <a:solidFill>
                  <a:srgbClr val="4B4E44"/>
                </a:solidFill>
                <a:round/>
                <a:headEnd/>
                <a:tailEnd/>
              </a:ln>
            </p:spPr>
            <p:txBody>
              <a:bodyPr/>
              <a:lstStyle/>
              <a:p>
                <a:endParaRPr lang="it-IT"/>
              </a:p>
            </p:txBody>
          </p:sp>
          <p:sp>
            <p:nvSpPr>
              <p:cNvPr id="4147" name="Line 14"/>
              <p:cNvSpPr>
                <a:spLocks noChangeShapeType="1"/>
              </p:cNvSpPr>
              <p:nvPr/>
            </p:nvSpPr>
            <p:spPr bwMode="auto">
              <a:xfrm flipV="1">
                <a:off x="-6464" y="1344"/>
                <a:ext cx="2517" cy="408"/>
              </a:xfrm>
              <a:prstGeom prst="line">
                <a:avLst/>
              </a:prstGeom>
              <a:noFill/>
              <a:ln w="34925">
                <a:solidFill>
                  <a:srgbClr val="4B4E44"/>
                </a:solidFill>
                <a:round/>
                <a:headEnd/>
                <a:tailEnd/>
              </a:ln>
            </p:spPr>
            <p:txBody>
              <a:bodyPr/>
              <a:lstStyle/>
              <a:p>
                <a:endParaRPr lang="it-IT"/>
              </a:p>
            </p:txBody>
          </p:sp>
          <p:sp>
            <p:nvSpPr>
              <p:cNvPr id="4148" name="Line 15"/>
              <p:cNvSpPr>
                <a:spLocks noChangeShapeType="1"/>
              </p:cNvSpPr>
              <p:nvPr/>
            </p:nvSpPr>
            <p:spPr bwMode="auto">
              <a:xfrm flipV="1">
                <a:off x="-6464" y="1117"/>
                <a:ext cx="2517" cy="635"/>
              </a:xfrm>
              <a:prstGeom prst="line">
                <a:avLst/>
              </a:prstGeom>
              <a:noFill/>
              <a:ln w="9525">
                <a:solidFill>
                  <a:srgbClr val="4B4E44"/>
                </a:solidFill>
                <a:round/>
                <a:headEnd/>
                <a:tailEnd/>
              </a:ln>
            </p:spPr>
            <p:txBody>
              <a:bodyPr/>
              <a:lstStyle/>
              <a:p>
                <a:endParaRPr lang="it-IT"/>
              </a:p>
            </p:txBody>
          </p:sp>
          <p:sp>
            <p:nvSpPr>
              <p:cNvPr id="4149" name="Line 16"/>
              <p:cNvSpPr>
                <a:spLocks noChangeShapeType="1"/>
              </p:cNvSpPr>
              <p:nvPr/>
            </p:nvSpPr>
            <p:spPr bwMode="auto">
              <a:xfrm flipV="1">
                <a:off x="-6464" y="890"/>
                <a:ext cx="2517" cy="862"/>
              </a:xfrm>
              <a:prstGeom prst="line">
                <a:avLst/>
              </a:prstGeom>
              <a:noFill/>
              <a:ln w="9525">
                <a:solidFill>
                  <a:srgbClr val="4B4E44"/>
                </a:solidFill>
                <a:round/>
                <a:headEnd/>
                <a:tailEnd/>
              </a:ln>
            </p:spPr>
            <p:txBody>
              <a:bodyPr/>
              <a:lstStyle/>
              <a:p>
                <a:endParaRPr lang="it-IT"/>
              </a:p>
            </p:txBody>
          </p:sp>
          <p:sp>
            <p:nvSpPr>
              <p:cNvPr id="4150" name="Line 17"/>
              <p:cNvSpPr>
                <a:spLocks noChangeShapeType="1"/>
              </p:cNvSpPr>
              <p:nvPr/>
            </p:nvSpPr>
            <p:spPr bwMode="auto">
              <a:xfrm flipV="1">
                <a:off x="-6464" y="436"/>
                <a:ext cx="2517" cy="1316"/>
              </a:xfrm>
              <a:prstGeom prst="line">
                <a:avLst/>
              </a:prstGeom>
              <a:noFill/>
              <a:ln w="22225">
                <a:solidFill>
                  <a:srgbClr val="4B4E44"/>
                </a:solidFill>
                <a:round/>
                <a:headEnd/>
                <a:tailEnd/>
              </a:ln>
            </p:spPr>
            <p:txBody>
              <a:bodyPr/>
              <a:lstStyle/>
              <a:p>
                <a:endParaRPr lang="it-IT"/>
              </a:p>
            </p:txBody>
          </p:sp>
          <p:sp>
            <p:nvSpPr>
              <p:cNvPr id="4151" name="Line 18"/>
              <p:cNvSpPr>
                <a:spLocks noChangeShapeType="1"/>
              </p:cNvSpPr>
              <p:nvPr/>
            </p:nvSpPr>
            <p:spPr bwMode="auto">
              <a:xfrm flipV="1">
                <a:off x="-6464" y="0"/>
                <a:ext cx="2041" cy="1752"/>
              </a:xfrm>
              <a:prstGeom prst="line">
                <a:avLst/>
              </a:prstGeom>
              <a:noFill/>
              <a:ln w="22225">
                <a:solidFill>
                  <a:srgbClr val="4B4E44"/>
                </a:solidFill>
                <a:round/>
                <a:headEnd/>
                <a:tailEnd/>
              </a:ln>
            </p:spPr>
            <p:txBody>
              <a:bodyPr/>
              <a:lstStyle/>
              <a:p>
                <a:endParaRPr lang="it-IT"/>
              </a:p>
            </p:txBody>
          </p:sp>
          <p:sp>
            <p:nvSpPr>
              <p:cNvPr id="4152" name="Line 19"/>
              <p:cNvSpPr>
                <a:spLocks noChangeShapeType="1"/>
              </p:cNvSpPr>
              <p:nvPr/>
            </p:nvSpPr>
            <p:spPr bwMode="auto">
              <a:xfrm flipH="1">
                <a:off x="-6464" y="0"/>
                <a:ext cx="1179" cy="1752"/>
              </a:xfrm>
              <a:prstGeom prst="line">
                <a:avLst/>
              </a:prstGeom>
              <a:noFill/>
              <a:ln w="41275">
                <a:solidFill>
                  <a:srgbClr val="4B4E44"/>
                </a:solidFill>
                <a:round/>
                <a:headEnd/>
                <a:tailEnd/>
              </a:ln>
            </p:spPr>
            <p:txBody>
              <a:bodyPr/>
              <a:lstStyle/>
              <a:p>
                <a:endParaRPr lang="it-IT"/>
              </a:p>
            </p:txBody>
          </p:sp>
          <p:sp>
            <p:nvSpPr>
              <p:cNvPr id="4153" name="Line 20"/>
              <p:cNvSpPr>
                <a:spLocks noChangeShapeType="1"/>
              </p:cNvSpPr>
              <p:nvPr/>
            </p:nvSpPr>
            <p:spPr bwMode="auto">
              <a:xfrm>
                <a:off x="-6464" y="1752"/>
                <a:ext cx="1905" cy="2568"/>
              </a:xfrm>
              <a:prstGeom prst="line">
                <a:avLst/>
              </a:prstGeom>
              <a:noFill/>
              <a:ln w="22225">
                <a:solidFill>
                  <a:srgbClr val="4B4E44"/>
                </a:solidFill>
                <a:round/>
                <a:headEnd/>
                <a:tailEnd/>
              </a:ln>
            </p:spPr>
            <p:txBody>
              <a:bodyPr/>
              <a:lstStyle/>
              <a:p>
                <a:endParaRPr lang="it-IT"/>
              </a:p>
            </p:txBody>
          </p:sp>
          <p:sp>
            <p:nvSpPr>
              <p:cNvPr id="4154" name="Line 21"/>
              <p:cNvSpPr>
                <a:spLocks noChangeShapeType="1"/>
              </p:cNvSpPr>
              <p:nvPr/>
            </p:nvSpPr>
            <p:spPr bwMode="auto">
              <a:xfrm>
                <a:off x="-6464" y="1752"/>
                <a:ext cx="1043" cy="2568"/>
              </a:xfrm>
              <a:prstGeom prst="line">
                <a:avLst/>
              </a:prstGeom>
              <a:noFill/>
              <a:ln w="25400">
                <a:solidFill>
                  <a:srgbClr val="4B4E44"/>
                </a:solidFill>
                <a:round/>
                <a:headEnd/>
                <a:tailEnd/>
              </a:ln>
            </p:spPr>
            <p:txBody>
              <a:bodyPr/>
              <a:lstStyle/>
              <a:p>
                <a:endParaRPr lang="it-IT"/>
              </a:p>
            </p:txBody>
          </p:sp>
        </p:grpSp>
        <p:sp>
          <p:nvSpPr>
            <p:cNvPr id="4109" name="Line 22"/>
            <p:cNvSpPr>
              <a:spLocks noChangeShapeType="1"/>
            </p:cNvSpPr>
            <p:nvPr/>
          </p:nvSpPr>
          <p:spPr bwMode="auto">
            <a:xfrm flipH="1">
              <a:off x="-5192" y="1752"/>
              <a:ext cx="2517" cy="2568"/>
            </a:xfrm>
            <a:prstGeom prst="line">
              <a:avLst/>
            </a:prstGeom>
            <a:noFill/>
            <a:ln w="38100">
              <a:solidFill>
                <a:srgbClr val="4B4E44"/>
              </a:solidFill>
              <a:round/>
              <a:headEnd/>
              <a:tailEnd/>
            </a:ln>
          </p:spPr>
          <p:txBody>
            <a:bodyPr/>
            <a:lstStyle/>
            <a:p>
              <a:endParaRPr lang="it-IT"/>
            </a:p>
          </p:txBody>
        </p:sp>
        <p:sp>
          <p:nvSpPr>
            <p:cNvPr id="4110" name="Line 23"/>
            <p:cNvSpPr>
              <a:spLocks noChangeShapeType="1"/>
            </p:cNvSpPr>
            <p:nvPr/>
          </p:nvSpPr>
          <p:spPr bwMode="auto">
            <a:xfrm flipH="1">
              <a:off x="-5700" y="1752"/>
              <a:ext cx="3025" cy="2532"/>
            </a:xfrm>
            <a:prstGeom prst="line">
              <a:avLst/>
            </a:prstGeom>
            <a:noFill/>
            <a:ln w="9525">
              <a:solidFill>
                <a:srgbClr val="4B4E44"/>
              </a:solidFill>
              <a:round/>
              <a:headEnd/>
              <a:tailEnd/>
            </a:ln>
          </p:spPr>
          <p:txBody>
            <a:bodyPr/>
            <a:lstStyle/>
            <a:p>
              <a:endParaRPr lang="it-IT"/>
            </a:p>
          </p:txBody>
        </p:sp>
        <p:sp>
          <p:nvSpPr>
            <p:cNvPr id="4111" name="Line 24"/>
            <p:cNvSpPr>
              <a:spLocks noChangeShapeType="1"/>
            </p:cNvSpPr>
            <p:nvPr/>
          </p:nvSpPr>
          <p:spPr bwMode="auto">
            <a:xfrm flipH="1">
              <a:off x="-5963" y="1752"/>
              <a:ext cx="3288" cy="2086"/>
            </a:xfrm>
            <a:prstGeom prst="line">
              <a:avLst/>
            </a:prstGeom>
            <a:noFill/>
            <a:ln w="25400">
              <a:solidFill>
                <a:srgbClr val="4B4E44"/>
              </a:solidFill>
              <a:round/>
              <a:headEnd/>
              <a:tailEnd/>
            </a:ln>
          </p:spPr>
          <p:txBody>
            <a:bodyPr/>
            <a:lstStyle/>
            <a:p>
              <a:endParaRPr lang="it-IT"/>
            </a:p>
          </p:txBody>
        </p:sp>
        <p:sp>
          <p:nvSpPr>
            <p:cNvPr id="4112" name="Line 25"/>
            <p:cNvSpPr>
              <a:spLocks noChangeShapeType="1"/>
            </p:cNvSpPr>
            <p:nvPr/>
          </p:nvSpPr>
          <p:spPr bwMode="auto">
            <a:xfrm flipH="1">
              <a:off x="-5963" y="1752"/>
              <a:ext cx="3288" cy="1542"/>
            </a:xfrm>
            <a:prstGeom prst="line">
              <a:avLst/>
            </a:prstGeom>
            <a:noFill/>
            <a:ln w="38100">
              <a:solidFill>
                <a:srgbClr val="4B4E44"/>
              </a:solidFill>
              <a:round/>
              <a:headEnd/>
              <a:tailEnd/>
            </a:ln>
          </p:spPr>
          <p:txBody>
            <a:bodyPr/>
            <a:lstStyle/>
            <a:p>
              <a:endParaRPr lang="it-IT"/>
            </a:p>
          </p:txBody>
        </p:sp>
        <p:sp>
          <p:nvSpPr>
            <p:cNvPr id="4113" name="Line 26"/>
            <p:cNvSpPr>
              <a:spLocks noChangeShapeType="1"/>
            </p:cNvSpPr>
            <p:nvPr/>
          </p:nvSpPr>
          <p:spPr bwMode="auto">
            <a:xfrm flipH="1">
              <a:off x="-5963" y="1752"/>
              <a:ext cx="3288" cy="1088"/>
            </a:xfrm>
            <a:prstGeom prst="line">
              <a:avLst/>
            </a:prstGeom>
            <a:noFill/>
            <a:ln w="9525">
              <a:solidFill>
                <a:srgbClr val="4B4E44"/>
              </a:solidFill>
              <a:round/>
              <a:headEnd/>
              <a:tailEnd/>
            </a:ln>
          </p:spPr>
          <p:txBody>
            <a:bodyPr/>
            <a:lstStyle/>
            <a:p>
              <a:endParaRPr lang="it-IT"/>
            </a:p>
          </p:txBody>
        </p:sp>
        <p:sp>
          <p:nvSpPr>
            <p:cNvPr id="4114" name="Line 27"/>
            <p:cNvSpPr>
              <a:spLocks noChangeShapeType="1"/>
            </p:cNvSpPr>
            <p:nvPr/>
          </p:nvSpPr>
          <p:spPr bwMode="auto">
            <a:xfrm flipH="1">
              <a:off x="-5963" y="1752"/>
              <a:ext cx="3288" cy="363"/>
            </a:xfrm>
            <a:prstGeom prst="line">
              <a:avLst/>
            </a:prstGeom>
            <a:noFill/>
            <a:ln w="9525">
              <a:solidFill>
                <a:srgbClr val="4B4E44"/>
              </a:solidFill>
              <a:round/>
              <a:headEnd/>
              <a:tailEnd/>
            </a:ln>
          </p:spPr>
          <p:txBody>
            <a:bodyPr/>
            <a:lstStyle/>
            <a:p>
              <a:endParaRPr lang="it-IT"/>
            </a:p>
          </p:txBody>
        </p:sp>
        <p:sp>
          <p:nvSpPr>
            <p:cNvPr id="4115" name="Line 28"/>
            <p:cNvSpPr>
              <a:spLocks noChangeShapeType="1"/>
            </p:cNvSpPr>
            <p:nvPr/>
          </p:nvSpPr>
          <p:spPr bwMode="auto">
            <a:xfrm flipH="1" flipV="1">
              <a:off x="-5963" y="1207"/>
              <a:ext cx="3288" cy="545"/>
            </a:xfrm>
            <a:prstGeom prst="line">
              <a:avLst/>
            </a:prstGeom>
            <a:noFill/>
            <a:ln w="22225">
              <a:solidFill>
                <a:srgbClr val="4B4E44"/>
              </a:solidFill>
              <a:round/>
              <a:headEnd/>
              <a:tailEnd/>
            </a:ln>
          </p:spPr>
          <p:txBody>
            <a:bodyPr/>
            <a:lstStyle/>
            <a:p>
              <a:endParaRPr lang="it-IT"/>
            </a:p>
          </p:txBody>
        </p:sp>
        <p:sp>
          <p:nvSpPr>
            <p:cNvPr id="4116" name="Line 29"/>
            <p:cNvSpPr>
              <a:spLocks noChangeShapeType="1"/>
            </p:cNvSpPr>
            <p:nvPr/>
          </p:nvSpPr>
          <p:spPr bwMode="auto">
            <a:xfrm flipH="1" flipV="1">
              <a:off x="-5963" y="890"/>
              <a:ext cx="3288" cy="862"/>
            </a:xfrm>
            <a:prstGeom prst="line">
              <a:avLst/>
            </a:prstGeom>
            <a:noFill/>
            <a:ln w="9525">
              <a:solidFill>
                <a:srgbClr val="4B4E44"/>
              </a:solidFill>
              <a:round/>
              <a:headEnd/>
              <a:tailEnd/>
            </a:ln>
          </p:spPr>
          <p:txBody>
            <a:bodyPr/>
            <a:lstStyle/>
            <a:p>
              <a:endParaRPr lang="it-IT"/>
            </a:p>
          </p:txBody>
        </p:sp>
        <p:sp>
          <p:nvSpPr>
            <p:cNvPr id="4117" name="Line 30"/>
            <p:cNvSpPr>
              <a:spLocks noChangeShapeType="1"/>
            </p:cNvSpPr>
            <p:nvPr/>
          </p:nvSpPr>
          <p:spPr bwMode="auto">
            <a:xfrm flipH="1" flipV="1">
              <a:off x="-5891" y="630"/>
              <a:ext cx="3216" cy="1122"/>
            </a:xfrm>
            <a:prstGeom prst="line">
              <a:avLst/>
            </a:prstGeom>
            <a:noFill/>
            <a:ln w="9525">
              <a:solidFill>
                <a:srgbClr val="4B4E44"/>
              </a:solidFill>
              <a:round/>
              <a:headEnd/>
              <a:tailEnd/>
            </a:ln>
          </p:spPr>
          <p:txBody>
            <a:bodyPr/>
            <a:lstStyle/>
            <a:p>
              <a:endParaRPr lang="it-IT"/>
            </a:p>
          </p:txBody>
        </p:sp>
        <p:sp>
          <p:nvSpPr>
            <p:cNvPr id="4118" name="Line 31"/>
            <p:cNvSpPr>
              <a:spLocks noChangeShapeType="1"/>
            </p:cNvSpPr>
            <p:nvPr/>
          </p:nvSpPr>
          <p:spPr bwMode="auto">
            <a:xfrm flipH="1" flipV="1">
              <a:off x="-5963" y="210"/>
              <a:ext cx="3288" cy="1542"/>
            </a:xfrm>
            <a:prstGeom prst="line">
              <a:avLst/>
            </a:prstGeom>
            <a:noFill/>
            <a:ln w="38100">
              <a:solidFill>
                <a:srgbClr val="4B4E44"/>
              </a:solidFill>
              <a:round/>
              <a:headEnd/>
              <a:tailEnd/>
            </a:ln>
          </p:spPr>
          <p:txBody>
            <a:bodyPr/>
            <a:lstStyle/>
            <a:p>
              <a:endParaRPr lang="it-IT"/>
            </a:p>
          </p:txBody>
        </p:sp>
        <p:sp>
          <p:nvSpPr>
            <p:cNvPr id="4119" name="Line 32"/>
            <p:cNvSpPr>
              <a:spLocks noChangeShapeType="1"/>
            </p:cNvSpPr>
            <p:nvPr/>
          </p:nvSpPr>
          <p:spPr bwMode="auto">
            <a:xfrm flipH="1" flipV="1">
              <a:off x="-3921" y="0"/>
              <a:ext cx="1224" cy="1752"/>
            </a:xfrm>
            <a:prstGeom prst="line">
              <a:avLst/>
            </a:prstGeom>
            <a:noFill/>
            <a:ln w="41275">
              <a:solidFill>
                <a:srgbClr val="4B4E44"/>
              </a:solidFill>
              <a:round/>
              <a:headEnd/>
              <a:tailEnd/>
            </a:ln>
          </p:spPr>
          <p:txBody>
            <a:bodyPr/>
            <a:lstStyle/>
            <a:p>
              <a:endParaRPr lang="it-IT"/>
            </a:p>
          </p:txBody>
        </p:sp>
        <p:sp>
          <p:nvSpPr>
            <p:cNvPr id="4120" name="Line 33"/>
            <p:cNvSpPr>
              <a:spLocks noChangeShapeType="1"/>
            </p:cNvSpPr>
            <p:nvPr/>
          </p:nvSpPr>
          <p:spPr bwMode="auto">
            <a:xfrm>
              <a:off x="-4693" y="0"/>
              <a:ext cx="1996" cy="1752"/>
            </a:xfrm>
            <a:prstGeom prst="line">
              <a:avLst/>
            </a:prstGeom>
            <a:noFill/>
            <a:ln w="22225">
              <a:solidFill>
                <a:srgbClr val="4B4E44"/>
              </a:solidFill>
              <a:round/>
              <a:headEnd/>
              <a:tailEnd/>
            </a:ln>
          </p:spPr>
          <p:txBody>
            <a:bodyPr/>
            <a:lstStyle/>
            <a:p>
              <a:endParaRPr lang="it-IT"/>
            </a:p>
          </p:txBody>
        </p:sp>
        <p:sp>
          <p:nvSpPr>
            <p:cNvPr id="4121" name="Line 34"/>
            <p:cNvSpPr>
              <a:spLocks noChangeShapeType="1"/>
            </p:cNvSpPr>
            <p:nvPr/>
          </p:nvSpPr>
          <p:spPr bwMode="auto">
            <a:xfrm flipH="1">
              <a:off x="-4783" y="1752"/>
              <a:ext cx="2086" cy="2568"/>
            </a:xfrm>
            <a:prstGeom prst="line">
              <a:avLst/>
            </a:prstGeom>
            <a:noFill/>
            <a:ln w="25400">
              <a:solidFill>
                <a:srgbClr val="4B4E44"/>
              </a:solidFill>
              <a:round/>
              <a:headEnd/>
              <a:tailEnd/>
            </a:ln>
          </p:spPr>
          <p:txBody>
            <a:bodyPr/>
            <a:lstStyle/>
            <a:p>
              <a:endParaRPr lang="it-IT"/>
            </a:p>
          </p:txBody>
        </p:sp>
        <p:sp>
          <p:nvSpPr>
            <p:cNvPr id="4122" name="Line 35"/>
            <p:cNvSpPr>
              <a:spLocks noChangeShapeType="1"/>
            </p:cNvSpPr>
            <p:nvPr/>
          </p:nvSpPr>
          <p:spPr bwMode="auto">
            <a:xfrm flipH="1">
              <a:off x="-4351" y="1752"/>
              <a:ext cx="1654" cy="2496"/>
            </a:xfrm>
            <a:prstGeom prst="line">
              <a:avLst/>
            </a:prstGeom>
            <a:noFill/>
            <a:ln w="28575">
              <a:solidFill>
                <a:srgbClr val="4B4E44"/>
              </a:solidFill>
              <a:round/>
              <a:headEnd/>
              <a:tailEnd/>
            </a:ln>
          </p:spPr>
          <p:txBody>
            <a:bodyPr/>
            <a:lstStyle/>
            <a:p>
              <a:endParaRPr lang="it-IT"/>
            </a:p>
          </p:txBody>
        </p:sp>
        <p:sp>
          <p:nvSpPr>
            <p:cNvPr id="4123" name="Line 36"/>
            <p:cNvSpPr>
              <a:spLocks noChangeShapeType="1"/>
            </p:cNvSpPr>
            <p:nvPr/>
          </p:nvSpPr>
          <p:spPr bwMode="auto">
            <a:xfrm flipH="1">
              <a:off x="-5841" y="1752"/>
              <a:ext cx="3120" cy="620"/>
            </a:xfrm>
            <a:prstGeom prst="line">
              <a:avLst/>
            </a:prstGeom>
            <a:noFill/>
            <a:ln w="3175">
              <a:solidFill>
                <a:srgbClr val="4B4E44"/>
              </a:solidFill>
              <a:round/>
              <a:headEnd/>
              <a:tailEnd/>
            </a:ln>
          </p:spPr>
          <p:txBody>
            <a:bodyPr/>
            <a:lstStyle/>
            <a:p>
              <a:endParaRPr lang="it-IT"/>
            </a:p>
          </p:txBody>
        </p:sp>
        <p:sp>
          <p:nvSpPr>
            <p:cNvPr id="4124" name="Line 37"/>
            <p:cNvSpPr>
              <a:spLocks noChangeShapeType="1"/>
            </p:cNvSpPr>
            <p:nvPr/>
          </p:nvSpPr>
          <p:spPr bwMode="auto">
            <a:xfrm flipH="1">
              <a:off x="-5961" y="1752"/>
              <a:ext cx="3240" cy="45"/>
            </a:xfrm>
            <a:prstGeom prst="line">
              <a:avLst/>
            </a:prstGeom>
            <a:noFill/>
            <a:ln w="3175">
              <a:solidFill>
                <a:srgbClr val="4B4E44"/>
              </a:solidFill>
              <a:round/>
              <a:headEnd/>
              <a:tailEnd/>
            </a:ln>
          </p:spPr>
          <p:txBody>
            <a:bodyPr/>
            <a:lstStyle/>
            <a:p>
              <a:endParaRPr lang="it-IT"/>
            </a:p>
          </p:txBody>
        </p:sp>
        <p:sp>
          <p:nvSpPr>
            <p:cNvPr id="4125" name="Line 38"/>
            <p:cNvSpPr>
              <a:spLocks noChangeShapeType="1"/>
            </p:cNvSpPr>
            <p:nvPr/>
          </p:nvSpPr>
          <p:spPr bwMode="auto">
            <a:xfrm flipH="1" flipV="1">
              <a:off x="-5901" y="1570"/>
              <a:ext cx="3180" cy="182"/>
            </a:xfrm>
            <a:prstGeom prst="line">
              <a:avLst/>
            </a:prstGeom>
            <a:noFill/>
            <a:ln w="41275">
              <a:solidFill>
                <a:srgbClr val="4B4E44"/>
              </a:solidFill>
              <a:round/>
              <a:headEnd/>
              <a:tailEnd/>
            </a:ln>
          </p:spPr>
          <p:txBody>
            <a:bodyPr/>
            <a:lstStyle/>
            <a:p>
              <a:endParaRPr lang="it-IT"/>
            </a:p>
          </p:txBody>
        </p:sp>
        <p:sp>
          <p:nvSpPr>
            <p:cNvPr id="4126" name="Line 39"/>
            <p:cNvSpPr>
              <a:spLocks noChangeShapeType="1"/>
            </p:cNvSpPr>
            <p:nvPr/>
          </p:nvSpPr>
          <p:spPr bwMode="auto">
            <a:xfrm flipH="1" flipV="1">
              <a:off x="-2834" y="46"/>
              <a:ext cx="104" cy="1660"/>
            </a:xfrm>
            <a:prstGeom prst="line">
              <a:avLst/>
            </a:prstGeom>
            <a:noFill/>
            <a:ln w="41275">
              <a:solidFill>
                <a:srgbClr val="4B4E44"/>
              </a:solidFill>
              <a:round/>
              <a:headEnd/>
              <a:tailEnd/>
            </a:ln>
          </p:spPr>
          <p:txBody>
            <a:bodyPr/>
            <a:lstStyle/>
            <a:p>
              <a:endParaRPr lang="it-IT"/>
            </a:p>
          </p:txBody>
        </p:sp>
        <p:sp>
          <p:nvSpPr>
            <p:cNvPr id="4127" name="Line 40"/>
            <p:cNvSpPr>
              <a:spLocks noChangeShapeType="1"/>
            </p:cNvSpPr>
            <p:nvPr/>
          </p:nvSpPr>
          <p:spPr bwMode="auto">
            <a:xfrm rot="-278465" flipH="1" flipV="1">
              <a:off x="-5970" y="2551"/>
              <a:ext cx="5736" cy="163"/>
            </a:xfrm>
            <a:prstGeom prst="line">
              <a:avLst/>
            </a:prstGeom>
            <a:noFill/>
            <a:ln w="3175">
              <a:solidFill>
                <a:srgbClr val="747969"/>
              </a:solidFill>
              <a:round/>
              <a:headEnd/>
              <a:tailEnd/>
            </a:ln>
          </p:spPr>
          <p:txBody>
            <a:bodyPr/>
            <a:lstStyle/>
            <a:p>
              <a:endParaRPr lang="it-IT"/>
            </a:p>
          </p:txBody>
        </p:sp>
        <p:sp>
          <p:nvSpPr>
            <p:cNvPr id="4128" name="Line 42"/>
            <p:cNvSpPr>
              <a:spLocks noChangeShapeType="1"/>
            </p:cNvSpPr>
            <p:nvPr/>
          </p:nvSpPr>
          <p:spPr bwMode="auto">
            <a:xfrm rot="21321535" flipH="1">
              <a:off x="-5952" y="2723"/>
              <a:ext cx="5754" cy="980"/>
            </a:xfrm>
            <a:prstGeom prst="line">
              <a:avLst/>
            </a:prstGeom>
            <a:noFill/>
            <a:ln w="9525">
              <a:solidFill>
                <a:srgbClr val="747969"/>
              </a:solidFill>
              <a:round/>
              <a:headEnd/>
              <a:tailEnd/>
            </a:ln>
          </p:spPr>
          <p:txBody>
            <a:bodyPr/>
            <a:lstStyle/>
            <a:p>
              <a:endParaRPr lang="it-IT"/>
            </a:p>
          </p:txBody>
        </p:sp>
        <p:sp>
          <p:nvSpPr>
            <p:cNvPr id="4129" name="Line 43"/>
            <p:cNvSpPr>
              <a:spLocks noChangeShapeType="1"/>
            </p:cNvSpPr>
            <p:nvPr/>
          </p:nvSpPr>
          <p:spPr bwMode="auto">
            <a:xfrm rot="21321535" flipH="1">
              <a:off x="-5937" y="2723"/>
              <a:ext cx="5730" cy="757"/>
            </a:xfrm>
            <a:prstGeom prst="line">
              <a:avLst/>
            </a:prstGeom>
            <a:noFill/>
            <a:ln w="9525">
              <a:solidFill>
                <a:srgbClr val="747969"/>
              </a:solidFill>
              <a:round/>
              <a:headEnd/>
              <a:tailEnd/>
            </a:ln>
          </p:spPr>
          <p:txBody>
            <a:bodyPr/>
            <a:lstStyle/>
            <a:p>
              <a:endParaRPr lang="it-IT"/>
            </a:p>
          </p:txBody>
        </p:sp>
        <p:sp>
          <p:nvSpPr>
            <p:cNvPr id="4130" name="Line 44"/>
            <p:cNvSpPr>
              <a:spLocks noChangeShapeType="1"/>
            </p:cNvSpPr>
            <p:nvPr/>
          </p:nvSpPr>
          <p:spPr bwMode="auto">
            <a:xfrm rot="21321535" flipH="1">
              <a:off x="-5962" y="2722"/>
              <a:ext cx="5743" cy="483"/>
            </a:xfrm>
            <a:prstGeom prst="line">
              <a:avLst/>
            </a:prstGeom>
            <a:noFill/>
            <a:ln w="9525">
              <a:solidFill>
                <a:srgbClr val="747969"/>
              </a:solidFill>
              <a:round/>
              <a:headEnd/>
              <a:tailEnd/>
            </a:ln>
          </p:spPr>
          <p:txBody>
            <a:bodyPr/>
            <a:lstStyle/>
            <a:p>
              <a:endParaRPr lang="it-IT"/>
            </a:p>
          </p:txBody>
        </p:sp>
        <p:sp>
          <p:nvSpPr>
            <p:cNvPr id="4131" name="Line 45"/>
            <p:cNvSpPr>
              <a:spLocks noChangeShapeType="1"/>
            </p:cNvSpPr>
            <p:nvPr/>
          </p:nvSpPr>
          <p:spPr bwMode="auto">
            <a:xfrm rot="21321535" flipH="1">
              <a:off x="-5953" y="2724"/>
              <a:ext cx="5721" cy="151"/>
            </a:xfrm>
            <a:prstGeom prst="line">
              <a:avLst/>
            </a:prstGeom>
            <a:noFill/>
            <a:ln w="38100">
              <a:solidFill>
                <a:srgbClr val="747969"/>
              </a:solidFill>
              <a:round/>
              <a:headEnd/>
              <a:tailEnd/>
            </a:ln>
          </p:spPr>
          <p:txBody>
            <a:bodyPr/>
            <a:lstStyle/>
            <a:p>
              <a:endParaRPr lang="it-IT"/>
            </a:p>
          </p:txBody>
        </p:sp>
        <p:sp>
          <p:nvSpPr>
            <p:cNvPr id="4132" name="Line 46"/>
            <p:cNvSpPr>
              <a:spLocks noChangeShapeType="1"/>
            </p:cNvSpPr>
            <p:nvPr/>
          </p:nvSpPr>
          <p:spPr bwMode="auto">
            <a:xfrm rot="-278465" flipH="1" flipV="1">
              <a:off x="-5948" y="2364"/>
              <a:ext cx="5695" cy="359"/>
            </a:xfrm>
            <a:prstGeom prst="line">
              <a:avLst/>
            </a:prstGeom>
            <a:noFill/>
            <a:ln w="9525">
              <a:solidFill>
                <a:srgbClr val="747969"/>
              </a:solidFill>
              <a:round/>
              <a:headEnd/>
              <a:tailEnd/>
            </a:ln>
          </p:spPr>
          <p:txBody>
            <a:bodyPr/>
            <a:lstStyle/>
            <a:p>
              <a:endParaRPr lang="it-IT"/>
            </a:p>
          </p:txBody>
        </p:sp>
        <p:sp>
          <p:nvSpPr>
            <p:cNvPr id="4133" name="Line 47"/>
            <p:cNvSpPr>
              <a:spLocks noChangeShapeType="1"/>
            </p:cNvSpPr>
            <p:nvPr/>
          </p:nvSpPr>
          <p:spPr bwMode="auto">
            <a:xfrm rot="-278465" flipH="1" flipV="1">
              <a:off x="-5920" y="2179"/>
              <a:ext cx="5659" cy="544"/>
            </a:xfrm>
            <a:prstGeom prst="line">
              <a:avLst/>
            </a:prstGeom>
            <a:noFill/>
            <a:ln w="9525">
              <a:solidFill>
                <a:srgbClr val="747969"/>
              </a:solidFill>
              <a:round/>
              <a:headEnd/>
              <a:tailEnd/>
            </a:ln>
          </p:spPr>
          <p:txBody>
            <a:bodyPr/>
            <a:lstStyle/>
            <a:p>
              <a:endParaRPr lang="it-IT"/>
            </a:p>
          </p:txBody>
        </p:sp>
        <p:sp>
          <p:nvSpPr>
            <p:cNvPr id="4134" name="Line 48"/>
            <p:cNvSpPr>
              <a:spLocks noChangeShapeType="1"/>
            </p:cNvSpPr>
            <p:nvPr/>
          </p:nvSpPr>
          <p:spPr bwMode="auto">
            <a:xfrm rot="-278465" flipH="1" flipV="1">
              <a:off x="-5952" y="1924"/>
              <a:ext cx="5680" cy="798"/>
            </a:xfrm>
            <a:prstGeom prst="line">
              <a:avLst/>
            </a:prstGeom>
            <a:noFill/>
            <a:ln w="31750">
              <a:solidFill>
                <a:srgbClr val="747969"/>
              </a:solidFill>
              <a:round/>
              <a:headEnd/>
              <a:tailEnd/>
            </a:ln>
          </p:spPr>
          <p:txBody>
            <a:bodyPr/>
            <a:lstStyle/>
            <a:p>
              <a:endParaRPr lang="it-IT"/>
            </a:p>
          </p:txBody>
        </p:sp>
        <p:sp>
          <p:nvSpPr>
            <p:cNvPr id="4135" name="Line 49"/>
            <p:cNvSpPr>
              <a:spLocks noChangeShapeType="1"/>
            </p:cNvSpPr>
            <p:nvPr/>
          </p:nvSpPr>
          <p:spPr bwMode="auto">
            <a:xfrm rot="-278465">
              <a:off x="-5911" y="1356"/>
              <a:ext cx="5617" cy="1365"/>
            </a:xfrm>
            <a:prstGeom prst="line">
              <a:avLst/>
            </a:prstGeom>
            <a:noFill/>
            <a:ln w="22225">
              <a:solidFill>
                <a:srgbClr val="747969"/>
              </a:solidFill>
              <a:round/>
              <a:headEnd/>
              <a:tailEnd/>
            </a:ln>
          </p:spPr>
          <p:txBody>
            <a:bodyPr/>
            <a:lstStyle/>
            <a:p>
              <a:endParaRPr lang="it-IT"/>
            </a:p>
          </p:txBody>
        </p:sp>
        <p:sp>
          <p:nvSpPr>
            <p:cNvPr id="4136" name="Line 50"/>
            <p:cNvSpPr>
              <a:spLocks noChangeShapeType="1"/>
            </p:cNvSpPr>
            <p:nvPr/>
          </p:nvSpPr>
          <p:spPr bwMode="auto">
            <a:xfrm rot="21321535" flipH="1">
              <a:off x="-6010" y="2724"/>
              <a:ext cx="5825" cy="1316"/>
            </a:xfrm>
            <a:prstGeom prst="line">
              <a:avLst/>
            </a:prstGeom>
            <a:noFill/>
            <a:ln w="41275">
              <a:solidFill>
                <a:srgbClr val="747969"/>
              </a:solidFill>
              <a:round/>
              <a:headEnd/>
              <a:tailEnd/>
            </a:ln>
          </p:spPr>
          <p:txBody>
            <a:bodyPr/>
            <a:lstStyle/>
            <a:p>
              <a:endParaRPr lang="it-IT"/>
            </a:p>
          </p:txBody>
        </p:sp>
        <p:sp>
          <p:nvSpPr>
            <p:cNvPr id="4137" name="Line 51"/>
            <p:cNvSpPr>
              <a:spLocks noChangeShapeType="1"/>
            </p:cNvSpPr>
            <p:nvPr/>
          </p:nvSpPr>
          <p:spPr bwMode="auto">
            <a:xfrm rot="21321535" flipH="1">
              <a:off x="-5158" y="2685"/>
              <a:ext cx="4976" cy="1404"/>
            </a:xfrm>
            <a:prstGeom prst="line">
              <a:avLst/>
            </a:prstGeom>
            <a:noFill/>
            <a:ln w="22225">
              <a:solidFill>
                <a:srgbClr val="747969"/>
              </a:solidFill>
              <a:round/>
              <a:headEnd/>
              <a:tailEnd/>
            </a:ln>
          </p:spPr>
          <p:txBody>
            <a:bodyPr/>
            <a:lstStyle/>
            <a:p>
              <a:endParaRPr lang="it-IT"/>
            </a:p>
          </p:txBody>
        </p:sp>
      </p:grpSp>
      <p:sp>
        <p:nvSpPr>
          <p:cNvPr id="4099" name="Rectangle 2"/>
          <p:cNvSpPr>
            <a:spLocks noGrp="1" noChangeArrowheads="1"/>
          </p:cNvSpPr>
          <p:nvPr>
            <p:ph type="ctrTitle"/>
          </p:nvPr>
        </p:nvSpPr>
        <p:spPr>
          <a:xfrm>
            <a:off x="251520" y="2564904"/>
            <a:ext cx="8642350" cy="1727200"/>
          </a:xfrm>
        </p:spPr>
        <p:txBody>
          <a:bodyPr>
            <a:normAutofit/>
          </a:bodyPr>
          <a:lstStyle/>
          <a:p>
            <a:pPr eaLnBrk="1" hangingPunct="1"/>
            <a:r>
              <a:rPr lang="it-IT" sz="6600" b="1" dirty="0" smtClean="0">
                <a:effectLst>
                  <a:outerShdw blurRad="38100" dist="38100" dir="2700000" algn="tl">
                    <a:srgbClr val="000000">
                      <a:alpha val="43137"/>
                    </a:srgbClr>
                  </a:outerShdw>
                </a:effectLst>
                <a:latin typeface="Edwardian Script ITC" pitchFamily="66" charset="0"/>
              </a:rPr>
              <a:t>Grazie dell’attenzione</a:t>
            </a:r>
          </a:p>
        </p:txBody>
      </p:sp>
      <p:sp>
        <p:nvSpPr>
          <p:cNvPr id="2" name="Rectangle 3"/>
          <p:cNvSpPr>
            <a:spLocks noGrp="1" noChangeArrowheads="1"/>
          </p:cNvSpPr>
          <p:nvPr>
            <p:ph type="subTitle" idx="1"/>
          </p:nvPr>
        </p:nvSpPr>
        <p:spPr>
          <a:xfrm>
            <a:off x="1285875" y="6065838"/>
            <a:ext cx="6400800" cy="792162"/>
          </a:xfrm>
        </p:spPr>
        <p:txBody>
          <a:bodyPr rtlCol="0">
            <a:normAutofit/>
          </a:bodyPr>
          <a:lstStyle/>
          <a:p>
            <a:pPr eaLnBrk="1" fontAlgn="auto" hangingPunct="1">
              <a:lnSpc>
                <a:spcPct val="80000"/>
              </a:lnSpc>
              <a:spcAft>
                <a:spcPts val="0"/>
              </a:spcAft>
              <a:buFont typeface="Arial" pitchFamily="34" charset="0"/>
              <a:buNone/>
              <a:defRPr/>
            </a:pPr>
            <a:endParaRPr lang="it-IT" sz="2000" dirty="0" smtClean="0"/>
          </a:p>
          <a:p>
            <a:pPr eaLnBrk="1" fontAlgn="auto" hangingPunct="1">
              <a:lnSpc>
                <a:spcPct val="80000"/>
              </a:lnSpc>
              <a:spcAft>
                <a:spcPts val="0"/>
              </a:spcAft>
              <a:buFont typeface="Arial" pitchFamily="34" charset="0"/>
              <a:buNone/>
              <a:defRPr/>
            </a:pPr>
            <a:r>
              <a:rPr lang="it-IT" sz="1400" i="1" dirty="0" smtClean="0"/>
              <a:t>Relatore: Dott. Ing. Gilberto Grana</a:t>
            </a:r>
          </a:p>
        </p:txBody>
      </p:sp>
      <p:pic>
        <p:nvPicPr>
          <p:cNvPr id="4101" name="Picture 4" descr="logo_ordine"/>
          <p:cNvPicPr>
            <a:picLocks noChangeAspect="1" noChangeArrowheads="1"/>
          </p:cNvPicPr>
          <p:nvPr/>
        </p:nvPicPr>
        <p:blipFill>
          <a:blip r:embed="rId3" cstate="print"/>
          <a:srcRect/>
          <a:stretch>
            <a:fillRect/>
          </a:stretch>
        </p:blipFill>
        <p:spPr bwMode="auto">
          <a:xfrm>
            <a:off x="285750" y="285750"/>
            <a:ext cx="828675" cy="1366838"/>
          </a:xfrm>
          <a:prstGeom prst="rect">
            <a:avLst/>
          </a:prstGeom>
          <a:noFill/>
          <a:ln w="9525">
            <a:noFill/>
            <a:miter lim="800000"/>
            <a:headEnd/>
            <a:tailEnd/>
          </a:ln>
        </p:spPr>
      </p:pic>
      <p:sp>
        <p:nvSpPr>
          <p:cNvPr id="4102" name="Text Box 9"/>
          <p:cNvSpPr txBox="1">
            <a:spLocks noChangeArrowheads="1"/>
          </p:cNvSpPr>
          <p:nvPr/>
        </p:nvSpPr>
        <p:spPr bwMode="auto">
          <a:xfrm>
            <a:off x="2627313" y="4941888"/>
            <a:ext cx="3673475" cy="396875"/>
          </a:xfrm>
          <a:prstGeom prst="rect">
            <a:avLst/>
          </a:prstGeom>
          <a:noFill/>
          <a:ln w="9525">
            <a:noFill/>
            <a:miter lim="800000"/>
            <a:headEnd/>
            <a:tailEnd/>
          </a:ln>
        </p:spPr>
        <p:txBody>
          <a:bodyPr>
            <a:spAutoFit/>
          </a:bodyPr>
          <a:lstStyle/>
          <a:p>
            <a:pPr algn="ctr"/>
            <a:r>
              <a:rPr lang="it-IT" sz="2000"/>
              <a:t>RIMINI, 4 Maggio 2012</a:t>
            </a:r>
            <a:endParaRPr lang="it-IT" sz="2000">
              <a:latin typeface="Arial" charset="0"/>
            </a:endParaRPr>
          </a:p>
        </p:txBody>
      </p:sp>
      <p:sp>
        <p:nvSpPr>
          <p:cNvPr id="3" name="Rectangle 6"/>
          <p:cNvSpPr>
            <a:spLocks noChangeArrowheads="1"/>
          </p:cNvSpPr>
          <p:nvPr/>
        </p:nvSpPr>
        <p:spPr bwMode="auto">
          <a:xfrm>
            <a:off x="1071563" y="428625"/>
            <a:ext cx="8072437" cy="1296988"/>
          </a:xfrm>
          <a:prstGeom prst="rect">
            <a:avLst/>
          </a:prstGeom>
          <a:noFill/>
          <a:ln w="9525">
            <a:noFill/>
            <a:miter lim="800000"/>
            <a:headEnd/>
            <a:tailEnd/>
          </a:ln>
          <a:effectLst/>
        </p:spPr>
        <p:txBody>
          <a:bodyPr/>
          <a:lstStyle/>
          <a:p>
            <a:pPr algn="ctr">
              <a:lnSpc>
                <a:spcPct val="80000"/>
              </a:lnSpc>
              <a:spcBef>
                <a:spcPct val="20000"/>
              </a:spcBef>
              <a:buClr>
                <a:schemeClr val="tx2"/>
              </a:buClr>
              <a:buSzPct val="60000"/>
              <a:buFont typeface="Wingdings" pitchFamily="2" charset="2"/>
              <a:buNone/>
              <a:defRPr/>
            </a:pPr>
            <a:r>
              <a:rPr lang="it-IT" dirty="0">
                <a:effectLst>
                  <a:outerShdw blurRad="38100" dist="38100" dir="2700000" algn="tl">
                    <a:srgbClr val="000000"/>
                  </a:outerShdw>
                </a:effectLst>
              </a:rPr>
              <a:t>ORDINE degli INGEGNERI della Provincia di RIMINI</a:t>
            </a:r>
            <a:endParaRPr lang="it-IT" sz="2000" dirty="0">
              <a:latin typeface="Arial" charset="0"/>
            </a:endParaRPr>
          </a:p>
          <a:p>
            <a:pPr algn="ctr">
              <a:spcBef>
                <a:spcPct val="0"/>
              </a:spcBef>
              <a:defRPr/>
            </a:pPr>
            <a:endParaRPr lang="it-IT" dirty="0">
              <a:latin typeface="Arial" charset="0"/>
            </a:endParaRPr>
          </a:p>
          <a:p>
            <a:pPr algn="ctr">
              <a:spcBef>
                <a:spcPct val="0"/>
              </a:spcBef>
              <a:defRPr/>
            </a:pPr>
            <a:endParaRPr lang="it-IT" dirty="0">
              <a:latin typeface="Arial" charset="0"/>
            </a:endParaRPr>
          </a:p>
          <a:p>
            <a:pPr algn="ctr">
              <a:spcBef>
                <a:spcPct val="0"/>
              </a:spcBef>
              <a:defRPr/>
            </a:pPr>
            <a:r>
              <a:rPr lang="it-IT" sz="1200" dirty="0">
                <a:effectLst>
                  <a:outerShdw blurRad="38100" dist="38100" dir="2700000" algn="tl">
                    <a:srgbClr val="000000"/>
                  </a:outerShdw>
                </a:effectLst>
              </a:rPr>
              <a:t> COMMISSIONE INFORMATICA,ELETTRONICA,TELECOMUNICAZIONI, GESTIONALE ed AUTOMAZIONE</a:t>
            </a:r>
            <a:endParaRPr lang="it-IT" sz="1200" dirty="0">
              <a:latin typeface="Arial" charset="0"/>
            </a:endParaRPr>
          </a:p>
          <a:p>
            <a:pPr>
              <a:spcBef>
                <a:spcPct val="0"/>
              </a:spcBef>
              <a:defRPr/>
            </a:pPr>
            <a:endParaRPr lang="it-IT" sz="1200" dirty="0">
              <a:latin typeface="Arial" charset="0"/>
            </a:endParaRPr>
          </a:p>
        </p:txBody>
      </p:sp>
      <p:sp>
        <p:nvSpPr>
          <p:cNvPr id="4104" name="Line 134"/>
          <p:cNvSpPr>
            <a:spLocks noChangeShapeType="1"/>
          </p:cNvSpPr>
          <p:nvPr/>
        </p:nvSpPr>
        <p:spPr bwMode="auto">
          <a:xfrm>
            <a:off x="2166938" y="981075"/>
            <a:ext cx="6192837" cy="0"/>
          </a:xfrm>
          <a:prstGeom prst="line">
            <a:avLst/>
          </a:prstGeom>
          <a:noFill/>
          <a:ln w="9525">
            <a:solidFill>
              <a:schemeClr val="tx1"/>
            </a:solidFill>
            <a:round/>
            <a:headEnd/>
            <a:tailEnd/>
          </a:ln>
        </p:spPr>
        <p:txBody>
          <a:bodyPr/>
          <a:lstStyle/>
          <a:p>
            <a:endParaRPr lang="it-IT"/>
          </a:p>
        </p:txBody>
      </p:sp>
      <p:sp>
        <p:nvSpPr>
          <p:cNvPr id="2184" name="Text Box 136"/>
          <p:cNvSpPr txBox="1">
            <a:spLocks noChangeArrowheads="1"/>
          </p:cNvSpPr>
          <p:nvPr/>
        </p:nvSpPr>
        <p:spPr bwMode="auto">
          <a:xfrm>
            <a:off x="3492500" y="1700213"/>
            <a:ext cx="2374900" cy="366712"/>
          </a:xfrm>
          <a:prstGeom prst="rect">
            <a:avLst/>
          </a:prstGeom>
          <a:noFill/>
          <a:ln w="9525" algn="ctr">
            <a:noFill/>
            <a:miter lim="800000"/>
            <a:headEnd/>
            <a:tailEnd/>
          </a:ln>
          <a:effectLst/>
        </p:spPr>
        <p:txBody>
          <a:bodyPr>
            <a:spAutoFit/>
          </a:bodyPr>
          <a:lstStyle/>
          <a:p>
            <a:pPr algn="ctr">
              <a:defRPr/>
            </a:pPr>
            <a:r>
              <a:rPr lang="it-IT" i="1" dirty="0">
                <a:solidFill>
                  <a:srgbClr val="E2E2E2"/>
                </a:solidFill>
                <a:effectLst>
                  <a:outerShdw blurRad="38100" dist="38100" dir="2700000" algn="tl">
                    <a:srgbClr val="000000"/>
                  </a:outerShdw>
                </a:effectLst>
              </a:rPr>
              <a:t>SEMINARIO </a:t>
            </a:r>
          </a:p>
        </p:txBody>
      </p:sp>
      <p:sp>
        <p:nvSpPr>
          <p:cNvPr id="61" name="Text Box 136"/>
          <p:cNvSpPr txBox="1">
            <a:spLocks noChangeArrowheads="1"/>
          </p:cNvSpPr>
          <p:nvPr/>
        </p:nvSpPr>
        <p:spPr bwMode="auto">
          <a:xfrm>
            <a:off x="1214438" y="5357813"/>
            <a:ext cx="6786562" cy="784225"/>
          </a:xfrm>
          <a:prstGeom prst="rect">
            <a:avLst/>
          </a:prstGeom>
          <a:noFill/>
          <a:ln w="9525" algn="ctr">
            <a:noFill/>
            <a:miter lim="800000"/>
            <a:headEnd/>
            <a:tailEnd/>
          </a:ln>
          <a:effectLst/>
        </p:spPr>
        <p:txBody>
          <a:bodyPr>
            <a:spAutoFit/>
          </a:bodyPr>
          <a:lstStyle/>
          <a:p>
            <a:pPr algn="ctr">
              <a:defRPr/>
            </a:pPr>
            <a:r>
              <a:rPr lang="it-IT" b="1" i="1" dirty="0">
                <a:solidFill>
                  <a:srgbClr val="E2E2E2"/>
                </a:solidFill>
                <a:effectLst>
                  <a:outerShdw blurRad="38100" dist="38100" dir="2700000" algn="tl">
                    <a:srgbClr val="000000"/>
                  </a:outerShdw>
                </a:effectLst>
              </a:rPr>
              <a:t>INCONTRI TEMATICI “PILLOLE </a:t>
            </a:r>
            <a:r>
              <a:rPr lang="it-IT" b="1" i="1" dirty="0" err="1">
                <a:solidFill>
                  <a:srgbClr val="E2E2E2"/>
                </a:solidFill>
                <a:effectLst>
                  <a:outerShdw blurRad="38100" dist="38100" dir="2700000" algn="tl">
                    <a:srgbClr val="000000"/>
                  </a:outerShdw>
                </a:effectLst>
              </a:rPr>
              <a:t>DI</a:t>
            </a:r>
            <a:r>
              <a:rPr lang="it-IT" b="1" i="1" dirty="0">
                <a:solidFill>
                  <a:srgbClr val="E2E2E2"/>
                </a:solidFill>
                <a:effectLst>
                  <a:outerShdw blurRad="38100" dist="38100" dir="2700000" algn="tl">
                    <a:srgbClr val="000000"/>
                  </a:outerShdw>
                </a:effectLst>
              </a:rPr>
              <a:t> INGEGNERIA”</a:t>
            </a:r>
          </a:p>
          <a:p>
            <a:pPr algn="ctr">
              <a:defRPr/>
            </a:pPr>
            <a:r>
              <a:rPr lang="it-IT" b="1" i="1" dirty="0">
                <a:solidFill>
                  <a:srgbClr val="E2E2E2"/>
                </a:solidFill>
                <a:effectLst>
                  <a:outerShdw blurRad="38100" dist="38100" dir="2700000" algn="tl">
                    <a:srgbClr val="000000"/>
                  </a:outerShdw>
                </a:effectLst>
              </a:rPr>
              <a:t>_________________________ </a:t>
            </a:r>
          </a:p>
        </p:txBody>
      </p:sp>
    </p:spTree>
    <p:extLst>
      <p:ext uri="{BB962C8B-B14F-4D97-AF65-F5344CB8AC3E}">
        <p14:creationId xmlns="" xmlns:p14="http://schemas.microsoft.com/office/powerpoint/2010/main" val="36253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4)">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egnaposto numero diapositiva 5"/>
          <p:cNvSpPr>
            <a:spLocks noGrp="1"/>
          </p:cNvSpPr>
          <p:nvPr>
            <p:ph type="sldNum" sz="quarter" idx="12"/>
          </p:nvPr>
        </p:nvSpPr>
        <p:spPr/>
        <p:txBody>
          <a:bodyPr/>
          <a:lstStyle/>
          <a:p>
            <a:pPr>
              <a:defRPr/>
            </a:pPr>
            <a:fld id="{FE80E803-4654-4794-BCEC-A6800FFD8D6A}" type="slidenum">
              <a:rPr lang="it-IT"/>
              <a:pPr>
                <a:defRPr/>
              </a:pPr>
              <a:t>5</a:t>
            </a:fld>
            <a:endParaRPr lang="it-IT"/>
          </a:p>
        </p:txBody>
      </p:sp>
      <p:grpSp>
        <p:nvGrpSpPr>
          <p:cNvPr id="2" name="Group 54"/>
          <p:cNvGrpSpPr>
            <a:grpSpLocks/>
          </p:cNvGrpSpPr>
          <p:nvPr/>
        </p:nvGrpSpPr>
        <p:grpSpPr bwMode="auto">
          <a:xfrm>
            <a:off x="141288" y="5786438"/>
            <a:ext cx="9002712" cy="865187"/>
            <a:chOff x="421" y="3521"/>
            <a:chExt cx="5135" cy="545"/>
          </a:xfrm>
        </p:grpSpPr>
        <p:sp>
          <p:nvSpPr>
            <p:cNvPr id="335927" name="Rectangle 55"/>
            <p:cNvSpPr>
              <a:spLocks noChangeArrowheads="1"/>
            </p:cNvSpPr>
            <p:nvPr/>
          </p:nvSpPr>
          <p:spPr bwMode="auto">
            <a:xfrm>
              <a:off x="703" y="3521"/>
              <a:ext cx="4853" cy="545"/>
            </a:xfrm>
            <a:prstGeom prst="rect">
              <a:avLst/>
            </a:prstGeom>
            <a:noFill/>
            <a:ln w="9525">
              <a:noFill/>
              <a:miter lim="800000"/>
              <a:headEnd/>
              <a:tailEnd/>
            </a:ln>
            <a:effectLst/>
          </p:spPr>
          <p:txBody>
            <a:bodyPr/>
            <a:lstStyle/>
            <a:p>
              <a:pPr marL="342900" indent="-342900">
                <a:spcBef>
                  <a:spcPct val="20000"/>
                </a:spcBef>
                <a:buClr>
                  <a:schemeClr val="tx2"/>
                </a:buClr>
                <a:buSzPct val="60000"/>
                <a:buFont typeface="Wingdings" pitchFamily="2" charset="2"/>
                <a:buNone/>
                <a:defRPr/>
              </a:pPr>
              <a:r>
                <a:rPr lang="it-IT" sz="1400" dirty="0">
                  <a:effectLst>
                    <a:outerShdw blurRad="38100" dist="38100" dir="2700000" algn="tl">
                      <a:srgbClr val="000000"/>
                    </a:outerShdw>
                  </a:effectLst>
                </a:rPr>
                <a:t>  ORDINE INGEGNERI RIMINI - </a:t>
              </a:r>
              <a:r>
                <a:rPr lang="it-IT" sz="1000" dirty="0">
                  <a:effectLst>
                    <a:outerShdw blurRad="38100" dist="38100" dir="2700000" algn="tl">
                      <a:srgbClr val="000000"/>
                    </a:outerShdw>
                  </a:effectLst>
                </a:rPr>
                <a:t>COMMISSIONE </a:t>
              </a:r>
              <a:r>
                <a:rPr lang="it-IT" sz="800" dirty="0">
                  <a:effectLst>
                    <a:outerShdw blurRad="38100" dist="38100" dir="2700000" algn="tl">
                      <a:srgbClr val="000000"/>
                    </a:outerShdw>
                  </a:effectLst>
                </a:rPr>
                <a:t>INFORMATICA, ELETTRONICA, TELECOMUNICAZIONI, GESTIONALE ed AUTOMAZIONE </a:t>
              </a:r>
            </a:p>
            <a:p>
              <a:pPr marL="342900" indent="-342900">
                <a:spcBef>
                  <a:spcPct val="20000"/>
                </a:spcBef>
                <a:buClr>
                  <a:schemeClr val="tx2"/>
                </a:buClr>
                <a:buSzPct val="60000"/>
                <a:buFont typeface="Wingdings" pitchFamily="2" charset="2"/>
                <a:buNone/>
                <a:defRPr/>
              </a:pPr>
              <a:r>
                <a:rPr lang="it-IT" sz="1600" dirty="0"/>
                <a:t>  </a:t>
              </a:r>
              <a:r>
                <a:rPr lang="it-IT" sz="1400" dirty="0"/>
                <a:t>TITOLO SEMINARIO </a:t>
              </a:r>
            </a:p>
            <a:p>
              <a:pPr marL="342900" indent="-342900">
                <a:spcBef>
                  <a:spcPct val="20000"/>
                </a:spcBef>
                <a:buClr>
                  <a:schemeClr val="tx2"/>
                </a:buClr>
                <a:buSzPct val="60000"/>
                <a:buFont typeface="Wingdings" pitchFamily="2" charset="2"/>
                <a:buNone/>
                <a:defRPr/>
              </a:pPr>
              <a:r>
                <a:rPr lang="it-IT" sz="1200" dirty="0">
                  <a:effectLst>
                    <a:outerShdw blurRad="38100" dist="38100" dir="2700000" algn="tl">
                      <a:srgbClr val="000000"/>
                    </a:outerShdw>
                  </a:effectLst>
                </a:rPr>
                <a:t>  RIMINI, 4 Maggio 2012– Dott. Ing. Gilberto Grana</a:t>
              </a:r>
            </a:p>
          </p:txBody>
        </p:sp>
        <p:pic>
          <p:nvPicPr>
            <p:cNvPr id="8203" name="Picture 56" descr="logo_ordine"/>
            <p:cNvPicPr>
              <a:picLocks noChangeAspect="1" noChangeArrowheads="1"/>
            </p:cNvPicPr>
            <p:nvPr/>
          </p:nvPicPr>
          <p:blipFill>
            <a:blip r:embed="rId3" cstate="print"/>
            <a:srcRect/>
            <a:stretch>
              <a:fillRect/>
            </a:stretch>
          </p:blipFill>
          <p:spPr bwMode="auto">
            <a:xfrm>
              <a:off x="421" y="3521"/>
              <a:ext cx="327" cy="483"/>
            </a:xfrm>
            <a:prstGeom prst="rect">
              <a:avLst/>
            </a:prstGeom>
            <a:noFill/>
            <a:ln w="9525">
              <a:noFill/>
              <a:miter lim="800000"/>
              <a:headEnd/>
              <a:tailEnd/>
            </a:ln>
          </p:spPr>
        </p:pic>
      </p:grpSp>
      <p:sp>
        <p:nvSpPr>
          <p:cNvPr id="8196"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Interessi ed obiettivi degli “</a:t>
            </a:r>
            <a:r>
              <a:rPr lang="it-IT" sz="2400" b="1" i="1" dirty="0" err="1">
                <a:latin typeface="Times New Roman" pitchFamily="18" charset="0"/>
                <a:cs typeface="Times New Roman" pitchFamily="18" charset="0"/>
              </a:rPr>
              <a:t>Shareholders</a:t>
            </a:r>
            <a:r>
              <a:rPr lang="it-IT" sz="2400" b="1" i="1" dirty="0">
                <a:latin typeface="Times New Roman" pitchFamily="18" charset="0"/>
                <a:cs typeface="Times New Roman" pitchFamily="18" charset="0"/>
              </a:rPr>
              <a:t>”</a:t>
            </a:r>
          </a:p>
        </p:txBody>
      </p:sp>
      <p:graphicFrame>
        <p:nvGraphicFramePr>
          <p:cNvPr id="11" name="Diagramma 10"/>
          <p:cNvGraphicFramePr/>
          <p:nvPr/>
        </p:nvGraphicFramePr>
        <p:xfrm>
          <a:off x="755576" y="548680"/>
          <a:ext cx="8136904" cy="2592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ma 14"/>
          <p:cNvGraphicFramePr/>
          <p:nvPr/>
        </p:nvGraphicFramePr>
        <p:xfrm>
          <a:off x="683568" y="3429000"/>
          <a:ext cx="9145016" cy="2276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Freccia in giù 15"/>
          <p:cNvSpPr/>
          <p:nvPr/>
        </p:nvSpPr>
        <p:spPr>
          <a:xfrm>
            <a:off x="4572000" y="3140968"/>
            <a:ext cx="144016" cy="432048"/>
          </a:xfrm>
          <a:prstGeom prst="down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Graphic spid="11" grpId="0">
        <p:bldAsOne/>
      </p:bldGraphic>
      <p:bldGraphic spid="15" grpId="0">
        <p:bldAsOne/>
      </p:bldGraphic>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24C4E59F-6F93-4DD0-8CB6-F0BA7E294B66}" type="slidenum">
              <a:rPr lang="it-IT"/>
              <a:pPr>
                <a:defRPr/>
              </a:pPr>
              <a:t>6</a:t>
            </a:fld>
            <a:endParaRPr lang="it-IT"/>
          </a:p>
        </p:txBody>
      </p:sp>
      <p:sp>
        <p:nvSpPr>
          <p:cNvPr id="9233"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Il saggio di crescita bilanciata</a:t>
            </a:r>
          </a:p>
        </p:txBody>
      </p:sp>
      <p:sp>
        <p:nvSpPr>
          <p:cNvPr id="9234"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sp>
        <p:nvSpPr>
          <p:cNvPr id="9235" name="AutoShape 26" descr="data:image/jpeg;base64,/9j/4AAQSkZJRgABAQAAAQABAAD/2wCEAAkGBhAREBAPDxEPDQ8PEBAOEA8QDw8QEA8PFRAVFRcQFRQXHCceFxkjGRYSHy8gIycpLC0sFh4xNTAqNSYrLCkBCQoKDgwOGg8PGjYkHyQqKSwxLCotLywsNSo0KS41LS0sKiwpLCopLSwqKSwsKTIsNCwsNCwsLCosLCwsLCksKf/AABEIALQAtAMBIgACEQEDEQH/xAAcAAEAAAcBAAAAAAAAAAAAAAAAAQIDBAUGBwj/xABAEAACAQMBBQUECAMGBwAAAAABAgADBBESBSExQVEGB2FxkRMigaEUIzJCYrHB0VJy4SQzU4KDkxUWF5KisvD/xAAbAQEAAgMBAQAAAAAAAAAAAAAABAUCAwYBB//EACgRAAICAgEEAQQCAwAAAAAAAAABAgMEETEFEiFBURNhcbGR4RQygf/aAAwDAQACEQMRAD8A7jERAEREAREQBEhmYDtJ24tLH3arl6uMijTw1THUjgo8yJ45KK2zZXVO2XbBbf2M/E47tPvkunyLelSoLyZ81Xx8lHoZif8AqhtT/HX/AGaf7SM8utFzDoGXJbel+Wd5kJxSx7379P7wUK4/EhQ+qkflNr2N3w2tTC3NN7Vju1j62l6gBh6TKOTXL2abujZdS327/Hn+zoMShZ31OsgqUnWrTYZV0YMp+IlbMkFS009MjERB4IiIAiIgCIiAIiIAiIgCIiAJCRmodv8AtmLKlopkG5qKdA4imvD2h+O4Dr5TGclBbZuoonfYq4LbZju8PvD+i5tbUg3JH1lTiKAI4Dq/5Tj1WqzMXcl2YlmZiSzE8yTxMhVqszFmJZmJZiTklickmSynttdj2z6LgYNeHX2x59v5ESEoVb+mu4sM9BvmpJvgmzsjBbk9FxEt6d/TbcGGeh3S4hprkQshP/V7MpsDtLc2VT2lu5UH7dM5NOoOjL+o3zuPZLtfRv6WtPcqpgVaJOWQnmOqnkfynnqX+w9t1bSulxROGQ71+7UTmjeB/rJFF7renwVPU+lwyouUVqa9/P2Z6ViWGxNr07qhTuKRylRc45qeanxByJfy2T2fP5RcW4vlCIiemIiIgCIiAIiIAiIgCIiAW9/epRpVK1Q6UpozsfADM869oNrvc13rVD71Ri2M5CjgqDwA3Tq3fHtsW+zwucG4qrTxneygFyB/2gfGeff+MVMknBBOcY4eAPGQclSm9LhHUdFsqxoO2fMvH4X9v9GZiWFLa6H7QKn1E2LsjssXt5QtwQUd81CDnFJRqbyyBj4yF9KW9aOm/wA2nsc1LhbL3ZvdltK9ph6QpW1FxqWpWcqagPAqqgtjxIGZLf8AcNtNF1U3tbgj7iVHVj5a1A+c9CUqYUBVAVVAUADAAAwAByEmlrCqMVpHA5HULb7HOX8Hj/aew7i1qexuaVS3qDfpdcZHUHgw8RL7ZrvjSfeXlnivkenhPTfabsxb39A0LhQeJpuANdJ8fbQ8j4cDwM87bc2a9lXq21QYqUm05G4MOIceBGDNdsFryTsDJbluPhop5iUrHU/uqCzE4CqCxJ6ADeZml7J35XWLS509fYt+XH5StcHvSOzjkQ7U5NLfyzde5vbpWrVsmPu1Aa9LfwdcBlHmMH/Kes61PPHZR3ttpWhdXpMK6IysrI2HOjBB3/enoeWWLJuGn6OL67VGGR3x4kt/9IxESUUQiIgCIiAIiIAiIgCIiAULyxpVkNOtTSsh4pURXU/5WGJom3e5LZlfJoipY1DvBotqp58abZGPLE6FITxpMyjOUeGee9s9xW0aTf2dqN5TLAAhvYuATjLI24ceTGdW7v8Au8obMpZ3VruooFavj4+zp5+ygPxPE9Bt0TxRSNk75zWmyMREyNJCcf71uy7XO1LNKIAqXNHS5PBRTc5qt4BT8gJ2AzS6l/Tq7Suai4b6LRpWYbjhmZqtTHj/AHY+BmE1taJWNN1yc16TL3sz2YtbCmEoINePfrsAatQ8yTyG77I3TNfSZiPpkfTJkkl4RHlOU3uT8l3tLZ1C40e2pq5putSm3B6bqwYFW4jeB5zL03BGRNdF5Mhsm6yxXwz6H+saDk2tMysRE9MRERAEREAREQBERAEREAREQBERAIQZb39/ToU2q1nWnTQZZmOAP6+E41227z61zqoWpa3t96seFWqOhP3R4D49BqstjWvJOw8G3KlqHHt+jZ+3neelENbWTCpX3q9ZcFKPgp4M/wAh5zUO7/amHuEZiWqaaoJOSxBYNv5n3gfWaVLixvGpVFqocMpz4Ec1PgRIH125qTOrfS64Y0qa+X7+52H6bI/TJrFlttKyakO/7yn7Snof3mX2Z2iVcU6iU2Thkop49TxzLNNNbRxM4Srk4yWmjJC8mb7Mks7tyVcfEn9gZY2dnaOSwydX3S5IXymd2QiU/qkUgNl87zngN59J6YGViIgCIiAIiIAiIgCIiAIiIAiIgCUrm5WmjVKhCIil2Y7gqgZJlWc574NvFKNKzQ4aufaVMf4Sncvxb/0Mwsn2RciTiY7yLo1L3+jR+3PbSpe1TglLdCRRp8P9VvxH5Zx1mpSas2TJJUOTk9s+hV1wpiq4LSQkQCSAN5O4AcyeUmo0WdlRFLu7BVVRlmYnAUDrO39gu7anZhbi5C1bwjI5pb+CdW/F543cdldTsZDzc+GLHb8t8I17sF3YPlbu/wBVJQNSW2SrMMfaqkcB+Hj1xwOTuOygIOjAPIHfu8TN621VK0KjDkvyyJpa7XHWWcIKC0jicnJnkz75mPSxuKdQZGgHAJ34J6gibxs+oaSqahznCk9M85gqW3sdCOh3yqdvqylWACkY8vGZkY3EGRmE2DtPUAjH+U/pM3AEREAREQBERAEREAREQBERAIGcG7ztomrtKuM7qISgo6YUE/NjO8meX+1O2kN3dVC2tnuKxABzu9owGem4CRcnbiki96I4QtlZN60v2WZMZlkm1EPHI+crLeIeDD47pBcJL0dRHJqlxJHSe5jY61LurcsMi2pqE6CpUJGfgqv6idqnPO5KgBY1qgx9ZctvHMKiLj1z6zoksqI6gji+p2/UyZfbwUrigHRkbg6lT5EYnOTsINyx1OSBmdFu6+hGboN3nymkXVwUO8HT1AJxNxXGLbYWPvt6mZCx2dTTJK6iQQdRLbjxA6SidqqeAYnppb9pUWs7Df8AVjx+0f2gGSpbSRcIiKGPuqFABJ5ATcF4DPHn5zFbAs6QpU6iogcggvpGs7yN7cZloAiIgCIiAIiIAiIgCIiAIiIBAzC7Q7G7Prg+2s7Wpq3lvY0w5PXUoB+cv9rbVpW1J69ZtFNBkniSeSgcyTuxOOdqe9i6rZS3/slM5A0nNYr1Z+R/l9TNVlsYck/Dwbsnbr8Jezadq90mwSSrD6I7cAt2UPmFcnPpKWx+4nZtKp7So9e8TcUpVWRU829mBq/KccqOWJZiWYnJZiWJPUk8ZsPY7ttcbPqqVZntiR7W3J90rzZAfssPDjzkeOQm/KLW3pFkYbhPb+D0PaWdOki06SJSpruVKaqiKOgUbhK0o2lytREqoQyVFV0YcCrDIPoZWk05x8+Sz2vSLUXA4gah8N/6GawQMTb7j7Lfyt+U05jug8KFQgcpi7i9y2kcuMvL6tpVj0GZi7Glz4k7/jAOlbEp6beiPwA+u/8AWX0ko09Kqo4KAvoMSeAIiIAiIgCIiAIkuqQ1QCeJJqjVAJ4lPVGuAcx779ouq2lEHCOa1Vh1ZAir6a2+U5GzZneO8/su97aBqC67i3Y1Ka86iEYemPE4BHionnxr3SxVwRglWGMMrDkQfQiQb625bOp6ZlwjSoP1vZcxKSXCHcGBPIcz4Ym7dke7S6uqiPcU6lraghneoClSov8ACinfk/xEAD0keMJN6SLW3Kqrj3Skdc7vAw2XZas59iOPTUcfLE2OW9BFRVRAFVFCqo3BVAwAPACT+0lqlpaOEsl3zcvlti5PuP8Ayt+Rmmud02bat4Epnq+V+GN/ymn3F2o3T0wLDa1TcF6n5D/4SfZlP3kHVlHqwlvfHJUkEZGoeR5zJbCp6q1IfjUnyG/9IB0OJT1xrgFSJJqjVAJ4kmqRzAJokuYgFHXJS8jiSlYANSSmrBWSmnAImvJDcSBpSm1uIBFrwDnMDtns/s26f2l1bUK1Q7jUIKufNlIJ+OZmHsVPESi+yaZ4rmD1Nrgx+yNlbPtN9rb29ux3F0UF8dNZy2PDMyo2mvUestTsel/CJEbOpjgogNt8l2NoDrJxeyzFuo5YktQgA4xnG7J5weFttq6yfBR8zMJaWZr1gm/T9pz0QcfXcPjMtUu6J92pubmCcH1k1C8oU/7tQueJycnzMAxPadR9IwowFSmoA4ABcYl32bX65D0DH/xmKu7/AOsbUtRvePvBGIPjkCVE2zTG7DD/AE3H6QDf0rg8CD5EGTh5pVrt5SQqaiSd3utx88bptKXIMAvtUjqloK0nFWAXOqRDS3DyYPAK+qJR1xAKmmNMnxGIBT0yGiVcSGIBS0SBSVtMaYBb+zkDSlzpkNMAtjRkpoS70xpgFkbUSnU2ep3EZmR0yGmAYCv2UtnOWpjPUEqflKX/ACZbfwv/ALtTH5zZNEjogGGpbBpKMAYA8TK67LUTJaI0wCxFiJMLQS90xpgFoLaTewl1pjTALb2UmFOV9MYgFEU4lbTEAmiIgCMREAhERAGIiIAjERAEREAREQBERAEjEQBERAEREAREQD//2Q=="/>
          <p:cNvSpPr>
            <a:spLocks noChangeAspect="1" noChangeArrowheads="1"/>
          </p:cNvSpPr>
          <p:nvPr/>
        </p:nvSpPr>
        <p:spPr bwMode="auto">
          <a:xfrm>
            <a:off x="80963" y="-835025"/>
            <a:ext cx="1714500" cy="1714500"/>
          </a:xfrm>
          <a:prstGeom prst="rect">
            <a:avLst/>
          </a:prstGeom>
          <a:noFill/>
          <a:ln w="9525">
            <a:noFill/>
            <a:miter lim="800000"/>
            <a:headEnd/>
            <a:tailEnd/>
          </a:ln>
        </p:spPr>
        <p:txBody>
          <a:bodyPr/>
          <a:lstStyle/>
          <a:p>
            <a:endParaRPr lang="it-IT"/>
          </a:p>
        </p:txBody>
      </p:sp>
      <p:pic>
        <p:nvPicPr>
          <p:cNvPr id="9236" name="Picture 28" descr="http://www.comune.catania.it/il_comune/organizzazione/uffici_comunali/direzioni/mobility-manager/attivit/allegati/omino_strategie_225x225.jpg"/>
          <p:cNvPicPr>
            <a:picLocks noChangeAspect="1" noChangeArrowheads="1"/>
          </p:cNvPicPr>
          <p:nvPr/>
        </p:nvPicPr>
        <p:blipFill>
          <a:blip r:embed="rId2" cstate="print"/>
          <a:srcRect/>
          <a:stretch>
            <a:fillRect/>
          </a:stretch>
        </p:blipFill>
        <p:spPr bwMode="auto">
          <a:xfrm>
            <a:off x="144463" y="692150"/>
            <a:ext cx="1331912" cy="1331913"/>
          </a:xfrm>
          <a:prstGeom prst="rect">
            <a:avLst/>
          </a:prstGeom>
          <a:noFill/>
          <a:ln w="9525">
            <a:noFill/>
            <a:miter lim="800000"/>
            <a:headEnd/>
            <a:tailEnd/>
          </a:ln>
        </p:spPr>
      </p:pic>
      <p:sp>
        <p:nvSpPr>
          <p:cNvPr id="30" name="Fumetto 4 29"/>
          <p:cNvSpPr/>
          <p:nvPr/>
        </p:nvSpPr>
        <p:spPr>
          <a:xfrm>
            <a:off x="971550" y="188913"/>
            <a:ext cx="1368425" cy="863600"/>
          </a:xfrm>
          <a:prstGeom prst="cloudCallout">
            <a:avLst>
              <a:gd name="adj1" fmla="val -34799"/>
              <a:gd name="adj2" fmla="val 70397"/>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it-IT" sz="1000" dirty="0">
              <a:latin typeface="Times New Roman" pitchFamily="18" charset="0"/>
              <a:cs typeface="Times New Roman" pitchFamily="18" charset="0"/>
            </a:endParaRPr>
          </a:p>
          <a:p>
            <a:pPr algn="ctr">
              <a:defRPr/>
            </a:pPr>
            <a:endParaRPr lang="it-IT" sz="900" dirty="0">
              <a:latin typeface="Times New Roman" pitchFamily="18" charset="0"/>
              <a:cs typeface="Times New Roman" pitchFamily="18" charset="0"/>
            </a:endParaRPr>
          </a:p>
          <a:p>
            <a:pPr algn="ctr">
              <a:defRPr/>
            </a:pPr>
            <a:r>
              <a:rPr lang="it-IT" sz="1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Quindi QUANTO investire?</a:t>
            </a:r>
          </a:p>
          <a:p>
            <a:pPr algn="ctr">
              <a:defRPr/>
            </a:pPr>
            <a:endParaRPr lang="it-IT" dirty="0"/>
          </a:p>
        </p:txBody>
      </p:sp>
      <p:graphicFrame>
        <p:nvGraphicFramePr>
          <p:cNvPr id="42" name="Diagramma 41"/>
          <p:cNvGraphicFramePr/>
          <p:nvPr/>
        </p:nvGraphicFramePr>
        <p:xfrm>
          <a:off x="1475656" y="5013176"/>
          <a:ext cx="676875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o 6"/>
          <p:cNvGrpSpPr/>
          <p:nvPr/>
        </p:nvGrpSpPr>
        <p:grpSpPr>
          <a:xfrm>
            <a:off x="538807" y="765175"/>
            <a:ext cx="7921625" cy="4103688"/>
            <a:chOff x="395536" y="765175"/>
            <a:chExt cx="7921625" cy="4103688"/>
          </a:xfrm>
        </p:grpSpPr>
        <p:grpSp>
          <p:nvGrpSpPr>
            <p:cNvPr id="6" name="Gruppo 5"/>
            <p:cNvGrpSpPr/>
            <p:nvPr/>
          </p:nvGrpSpPr>
          <p:grpSpPr>
            <a:xfrm>
              <a:off x="395536" y="765175"/>
              <a:ext cx="7921625" cy="4103688"/>
              <a:chOff x="538807" y="765175"/>
              <a:chExt cx="7921625" cy="4103688"/>
            </a:xfrm>
          </p:grpSpPr>
          <p:cxnSp>
            <p:nvCxnSpPr>
              <p:cNvPr id="9232" name="AutoShape 16"/>
              <p:cNvCxnSpPr>
                <a:cxnSpLocks noChangeShapeType="1"/>
              </p:cNvCxnSpPr>
              <p:nvPr/>
            </p:nvCxnSpPr>
            <p:spPr bwMode="auto">
              <a:xfrm>
                <a:off x="4937125" y="2749550"/>
                <a:ext cx="1119188" cy="185738"/>
              </a:xfrm>
              <a:prstGeom prst="straightConnector1">
                <a:avLst/>
              </a:prstGeom>
              <a:noFill/>
              <a:ln w="12700">
                <a:solidFill>
                  <a:srgbClr val="000000"/>
                </a:solidFill>
                <a:round/>
                <a:headEnd/>
                <a:tailEnd type="stealth" w="med" len="med"/>
              </a:ln>
            </p:spPr>
          </p:cxnSp>
          <p:grpSp>
            <p:nvGrpSpPr>
              <p:cNvPr id="5" name="Gruppo 4"/>
              <p:cNvGrpSpPr/>
              <p:nvPr/>
            </p:nvGrpSpPr>
            <p:grpSpPr>
              <a:xfrm>
                <a:off x="538807" y="765175"/>
                <a:ext cx="7921625" cy="4103688"/>
                <a:chOff x="538807" y="765175"/>
                <a:chExt cx="7921625" cy="4103688"/>
              </a:xfrm>
            </p:grpSpPr>
            <p:sp>
              <p:nvSpPr>
                <p:cNvPr id="7180" name="Arc 9"/>
                <p:cNvSpPr>
                  <a:spLocks/>
                </p:cNvSpPr>
                <p:nvPr/>
              </p:nvSpPr>
              <p:spPr bwMode="auto">
                <a:xfrm>
                  <a:off x="3519488" y="2093913"/>
                  <a:ext cx="1968500" cy="2498725"/>
                </a:xfrm>
                <a:custGeom>
                  <a:avLst/>
                  <a:gdLst>
                    <a:gd name="T0" fmla="*/ 0 w 21599"/>
                    <a:gd name="T1" fmla="*/ 0 h 21600"/>
                    <a:gd name="T2" fmla="*/ 87100633 w 21599"/>
                    <a:gd name="T3" fmla="*/ 131330873 h 21600"/>
                    <a:gd name="T4" fmla="*/ 0 w 21599"/>
                    <a:gd name="T5" fmla="*/ 13258307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49" y="0"/>
                        <a:pt x="21487" y="9546"/>
                        <a:pt x="21599" y="21395"/>
                      </a:cubicBezTo>
                    </a:path>
                    <a:path w="21599" h="21600" stroke="0" extrusionOk="0">
                      <a:moveTo>
                        <a:pt x="-1" y="0"/>
                      </a:moveTo>
                      <a:cubicBezTo>
                        <a:pt x="11849" y="0"/>
                        <a:pt x="21487" y="9546"/>
                        <a:pt x="21599" y="21395"/>
                      </a:cubicBezTo>
                      <a:lnTo>
                        <a:pt x="0" y="21600"/>
                      </a:lnTo>
                      <a:close/>
                    </a:path>
                  </a:pathLst>
                </a:custGeom>
                <a:ln>
                  <a:solidFill>
                    <a:srgbClr val="FF0000"/>
                  </a:solidFill>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7183" name="Arc 12"/>
                <p:cNvSpPr>
                  <a:spLocks/>
                </p:cNvSpPr>
                <p:nvPr/>
              </p:nvSpPr>
              <p:spPr bwMode="auto">
                <a:xfrm>
                  <a:off x="3519488" y="2960688"/>
                  <a:ext cx="1025525" cy="1631950"/>
                </a:xfrm>
                <a:custGeom>
                  <a:avLst/>
                  <a:gdLst>
                    <a:gd name="T0" fmla="*/ 0 w 21600"/>
                    <a:gd name="T1" fmla="*/ 0 h 21600"/>
                    <a:gd name="T2" fmla="*/ 23626465 w 21600"/>
                    <a:gd name="T3" fmla="*/ 56518709 h 21600"/>
                    <a:gd name="T4" fmla="*/ 0 w 21600"/>
                    <a:gd name="T5" fmla="*/ 565187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a:solidFill>
                    <a:srgbClr val="FF0000"/>
                  </a:solidFill>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grpSp>
              <p:nvGrpSpPr>
                <p:cNvPr id="3" name="Gruppo 2"/>
                <p:cNvGrpSpPr/>
                <p:nvPr/>
              </p:nvGrpSpPr>
              <p:grpSpPr>
                <a:xfrm>
                  <a:off x="538807" y="765175"/>
                  <a:ext cx="7921625" cy="4103688"/>
                  <a:chOff x="539750" y="765175"/>
                  <a:chExt cx="7921625" cy="4103688"/>
                </a:xfrm>
              </p:grpSpPr>
              <p:grpSp>
                <p:nvGrpSpPr>
                  <p:cNvPr id="2" name="Group 1"/>
                  <p:cNvGrpSpPr>
                    <a:grpSpLocks/>
                  </p:cNvGrpSpPr>
                  <p:nvPr/>
                </p:nvGrpSpPr>
                <p:grpSpPr bwMode="auto">
                  <a:xfrm>
                    <a:off x="3519488" y="765175"/>
                    <a:ext cx="4941887" cy="3827463"/>
                    <a:chOff x="2279" y="888"/>
                    <a:chExt cx="5422" cy="4083"/>
                  </a:xfrm>
                </p:grpSpPr>
                <p:cxnSp>
                  <p:nvCxnSpPr>
                    <p:cNvPr id="9246" name="AutoShape 2"/>
                    <p:cNvCxnSpPr>
                      <a:cxnSpLocks noChangeShapeType="1"/>
                    </p:cNvCxnSpPr>
                    <p:nvPr/>
                  </p:nvCxnSpPr>
                  <p:spPr bwMode="auto">
                    <a:xfrm>
                      <a:off x="2279" y="4971"/>
                      <a:ext cx="5422" cy="0"/>
                    </a:xfrm>
                    <a:prstGeom prst="straightConnector1">
                      <a:avLst/>
                    </a:prstGeom>
                    <a:noFill/>
                    <a:ln w="9525">
                      <a:solidFill>
                        <a:srgbClr val="000000"/>
                      </a:solidFill>
                      <a:round/>
                      <a:headEnd/>
                      <a:tailEnd type="triangle" w="med" len="med"/>
                    </a:ln>
                  </p:spPr>
                </p:cxnSp>
                <p:cxnSp>
                  <p:nvCxnSpPr>
                    <p:cNvPr id="9247" name="AutoShape 3"/>
                    <p:cNvCxnSpPr>
                      <a:cxnSpLocks noChangeShapeType="1"/>
                    </p:cNvCxnSpPr>
                    <p:nvPr/>
                  </p:nvCxnSpPr>
                  <p:spPr bwMode="auto">
                    <a:xfrm flipV="1">
                      <a:off x="2279" y="888"/>
                      <a:ext cx="0" cy="4083"/>
                    </a:xfrm>
                    <a:prstGeom prst="straightConnector1">
                      <a:avLst/>
                    </a:prstGeom>
                    <a:noFill/>
                    <a:ln w="9525">
                      <a:solidFill>
                        <a:srgbClr val="000000"/>
                      </a:solidFill>
                      <a:round/>
                      <a:headEnd/>
                      <a:tailEnd type="triangle" w="med" len="med"/>
                    </a:ln>
                  </p:spPr>
                </p:cxnSp>
              </p:grpSp>
              <p:sp>
                <p:nvSpPr>
                  <p:cNvPr id="7175" name="Arc 4"/>
                  <p:cNvSpPr>
                    <a:spLocks/>
                  </p:cNvSpPr>
                  <p:nvPr/>
                </p:nvSpPr>
                <p:spPr bwMode="auto">
                  <a:xfrm>
                    <a:off x="3544888" y="1282700"/>
                    <a:ext cx="2897187" cy="3309938"/>
                  </a:xfrm>
                  <a:custGeom>
                    <a:avLst/>
                    <a:gdLst>
                      <a:gd name="T0" fmla="*/ 0 w 22322"/>
                      <a:gd name="T1" fmla="*/ 129200 h 21600"/>
                      <a:gd name="T2" fmla="*/ 182383357 w 22322"/>
                      <a:gd name="T3" fmla="*/ 232617909 h 21600"/>
                      <a:gd name="T4" fmla="*/ 5899109 w 22322"/>
                      <a:gd name="T5" fmla="*/ 232617909 h 21600"/>
                      <a:gd name="T6" fmla="*/ 0 60000 65536"/>
                      <a:gd name="T7" fmla="*/ 0 60000 65536"/>
                      <a:gd name="T8" fmla="*/ 0 60000 65536"/>
                      <a:gd name="T9" fmla="*/ 0 w 22322"/>
                      <a:gd name="T10" fmla="*/ 0 h 21600"/>
                      <a:gd name="T11" fmla="*/ 22322 w 22322"/>
                      <a:gd name="T12" fmla="*/ 21600 h 21600"/>
                    </a:gdLst>
                    <a:ahLst/>
                    <a:cxnLst>
                      <a:cxn ang="T6">
                        <a:pos x="T0" y="T1"/>
                      </a:cxn>
                      <a:cxn ang="T7">
                        <a:pos x="T2" y="T3"/>
                      </a:cxn>
                      <a:cxn ang="T8">
                        <a:pos x="T4" y="T5"/>
                      </a:cxn>
                    </a:cxnLst>
                    <a:rect l="T9" t="T10" r="T11" b="T12"/>
                    <a:pathLst>
                      <a:path w="22322" h="21600" fill="none" extrusionOk="0">
                        <a:moveTo>
                          <a:pt x="0" y="12"/>
                        </a:moveTo>
                        <a:cubicBezTo>
                          <a:pt x="240" y="4"/>
                          <a:pt x="481" y="-1"/>
                          <a:pt x="722" y="0"/>
                        </a:cubicBezTo>
                        <a:cubicBezTo>
                          <a:pt x="12651" y="0"/>
                          <a:pt x="22322" y="9670"/>
                          <a:pt x="22322" y="21600"/>
                        </a:cubicBezTo>
                      </a:path>
                      <a:path w="22322" h="21600" stroke="0" extrusionOk="0">
                        <a:moveTo>
                          <a:pt x="0" y="12"/>
                        </a:moveTo>
                        <a:cubicBezTo>
                          <a:pt x="240" y="4"/>
                          <a:pt x="481" y="-1"/>
                          <a:pt x="722" y="0"/>
                        </a:cubicBezTo>
                        <a:cubicBezTo>
                          <a:pt x="12651" y="0"/>
                          <a:pt x="22322" y="9670"/>
                          <a:pt x="22322" y="21600"/>
                        </a:cubicBezTo>
                        <a:lnTo>
                          <a:pt x="722" y="21600"/>
                        </a:lnTo>
                        <a:close/>
                      </a:path>
                    </a:pathLst>
                  </a:custGeom>
                  <a:ln>
                    <a:solidFill>
                      <a:srgbClr val="FF0000"/>
                    </a:solidFill>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7176" name="Freeform 5"/>
                  <p:cNvSpPr>
                    <a:spLocks/>
                  </p:cNvSpPr>
                  <p:nvPr/>
                </p:nvSpPr>
                <p:spPr bwMode="auto">
                  <a:xfrm>
                    <a:off x="3544888" y="2532063"/>
                    <a:ext cx="4746625" cy="2060575"/>
                  </a:xfrm>
                  <a:custGeom>
                    <a:avLst/>
                    <a:gdLst>
                      <a:gd name="T0" fmla="*/ 0 w 4482"/>
                      <a:gd name="T1" fmla="*/ 1395412 h 3318"/>
                      <a:gd name="T2" fmla="*/ 1163490 w 4482"/>
                      <a:gd name="T3" fmla="*/ 494997 h 3318"/>
                      <a:gd name="T4" fmla="*/ 3306762 w 4482"/>
                      <a:gd name="T5" fmla="*/ 0 h 3318"/>
                      <a:gd name="T6" fmla="*/ 0 60000 65536"/>
                      <a:gd name="T7" fmla="*/ 0 60000 65536"/>
                      <a:gd name="T8" fmla="*/ 0 60000 65536"/>
                      <a:gd name="T9" fmla="*/ 0 w 4482"/>
                      <a:gd name="T10" fmla="*/ 0 h 3318"/>
                      <a:gd name="T11" fmla="*/ 4482 w 4482"/>
                      <a:gd name="T12" fmla="*/ 3318 h 3318"/>
                    </a:gdLst>
                    <a:ahLst/>
                    <a:cxnLst>
                      <a:cxn ang="T6">
                        <a:pos x="T0" y="T1"/>
                      </a:cxn>
                      <a:cxn ang="T7">
                        <a:pos x="T2" y="T3"/>
                      </a:cxn>
                      <a:cxn ang="T8">
                        <a:pos x="T4" y="T5"/>
                      </a:cxn>
                    </a:cxnLst>
                    <a:rect l="T9" t="T10" r="T11" b="T12"/>
                    <a:pathLst>
                      <a:path w="4482" h="3318">
                        <a:moveTo>
                          <a:pt x="0" y="3318"/>
                        </a:moveTo>
                        <a:cubicBezTo>
                          <a:pt x="415" y="2524"/>
                          <a:pt x="830" y="1730"/>
                          <a:pt x="1577" y="1177"/>
                        </a:cubicBezTo>
                        <a:cubicBezTo>
                          <a:pt x="2324" y="624"/>
                          <a:pt x="3403" y="312"/>
                          <a:pt x="4482" y="0"/>
                        </a:cubicBezTo>
                      </a:path>
                    </a:pathLst>
                  </a:cu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7177" name="Text Box 6"/>
                  <p:cNvSpPr txBox="1">
                    <a:spLocks noChangeArrowheads="1"/>
                  </p:cNvSpPr>
                  <p:nvPr/>
                </p:nvSpPr>
                <p:spPr bwMode="auto">
                  <a:xfrm>
                    <a:off x="2627313" y="833438"/>
                    <a:ext cx="792162" cy="434975"/>
                  </a:xfrm>
                  <a:prstGeom prst="rect">
                    <a:avLst/>
                  </a:prstGeom>
                  <a:solidFill>
                    <a:srgbClr val="FFFFFF"/>
                  </a:solidFill>
                  <a:ln w="9525">
                    <a:solidFill>
                      <a:schemeClr val="bg1"/>
                    </a:solidFill>
                    <a:miter lim="800000"/>
                    <a:headEnd/>
                    <a:tailEnd/>
                  </a:ln>
                </p:spPr>
                <p:txBody>
                  <a:bodyPr/>
                  <a:lstStyle/>
                  <a:p>
                    <a:pPr>
                      <a:spcAft>
                        <a:spcPts val="1000"/>
                      </a:spcAft>
                      <a:defRPr/>
                    </a:pPr>
                    <a:r>
                      <a:rPr lang="it-IT" sz="1050" b="1" dirty="0">
                        <a:latin typeface="Calibri" pitchFamily="34" charset="0"/>
                      </a:rPr>
                      <a:t>Domanda Capitale</a:t>
                    </a:r>
                    <a:endParaRPr lang="it-IT" sz="1050" b="1" dirty="0"/>
                  </a:p>
                </p:txBody>
              </p:sp>
              <p:sp>
                <p:nvSpPr>
                  <p:cNvPr id="7178" name="Text Box 7"/>
                  <p:cNvSpPr txBox="1">
                    <a:spLocks noChangeArrowheads="1"/>
                  </p:cNvSpPr>
                  <p:nvPr/>
                </p:nvSpPr>
                <p:spPr bwMode="auto">
                  <a:xfrm>
                    <a:off x="7380288" y="4614863"/>
                    <a:ext cx="936625" cy="254000"/>
                  </a:xfrm>
                  <a:prstGeom prst="rect">
                    <a:avLst/>
                  </a:prstGeom>
                  <a:solidFill>
                    <a:srgbClr val="FFFFFF"/>
                  </a:solidFill>
                  <a:ln w="9525">
                    <a:solidFill>
                      <a:schemeClr val="bg1"/>
                    </a:solidFill>
                    <a:miter lim="800000"/>
                    <a:headEnd/>
                    <a:tailEnd/>
                  </a:ln>
                </p:spPr>
                <p:txBody>
                  <a:bodyPr/>
                  <a:lstStyle/>
                  <a:p>
                    <a:pPr>
                      <a:spcAft>
                        <a:spcPts val="1000"/>
                      </a:spcAft>
                      <a:defRPr/>
                    </a:pPr>
                    <a:r>
                      <a:rPr lang="it-IT" sz="1050" b="1" dirty="0">
                        <a:latin typeface="Times New Roman" pitchFamily="18" charset="0"/>
                        <a:cs typeface="Times New Roman" pitchFamily="18" charset="0"/>
                      </a:rPr>
                      <a:t>Investimenti</a:t>
                    </a:r>
                  </a:p>
                </p:txBody>
              </p:sp>
              <p:sp>
                <p:nvSpPr>
                  <p:cNvPr id="7179" name="Freeform 8"/>
                  <p:cNvSpPr>
                    <a:spLocks/>
                  </p:cNvSpPr>
                  <p:nvPr/>
                </p:nvSpPr>
                <p:spPr bwMode="auto">
                  <a:xfrm>
                    <a:off x="3544888" y="2093913"/>
                    <a:ext cx="4633912" cy="2416175"/>
                  </a:xfrm>
                  <a:custGeom>
                    <a:avLst/>
                    <a:gdLst>
                      <a:gd name="T0" fmla="*/ 0 w 3690"/>
                      <a:gd name="T1" fmla="*/ 1636713 h 3907"/>
                      <a:gd name="T2" fmla="*/ 763553 w 3690"/>
                      <a:gd name="T3" fmla="*/ 524904 h 3907"/>
                      <a:gd name="T4" fmla="*/ 3227387 w 3690"/>
                      <a:gd name="T5" fmla="*/ 0 h 3907"/>
                      <a:gd name="T6" fmla="*/ 0 60000 65536"/>
                      <a:gd name="T7" fmla="*/ 0 60000 65536"/>
                      <a:gd name="T8" fmla="*/ 0 60000 65536"/>
                      <a:gd name="T9" fmla="*/ 0 w 3690"/>
                      <a:gd name="T10" fmla="*/ 0 h 3907"/>
                      <a:gd name="T11" fmla="*/ 3690 w 3690"/>
                      <a:gd name="T12" fmla="*/ 3907 h 3907"/>
                    </a:gdLst>
                    <a:ahLst/>
                    <a:cxnLst>
                      <a:cxn ang="T6">
                        <a:pos x="T0" y="T1"/>
                      </a:cxn>
                      <a:cxn ang="T7">
                        <a:pos x="T2" y="T3"/>
                      </a:cxn>
                      <a:cxn ang="T8">
                        <a:pos x="T4" y="T5"/>
                      </a:cxn>
                    </a:cxnLst>
                    <a:rect l="T9" t="T10" r="T11" b="T12"/>
                    <a:pathLst>
                      <a:path w="3690" h="3907">
                        <a:moveTo>
                          <a:pt x="0" y="3907"/>
                        </a:moveTo>
                        <a:cubicBezTo>
                          <a:pt x="129" y="2905"/>
                          <a:pt x="258" y="1904"/>
                          <a:pt x="873" y="1253"/>
                        </a:cubicBezTo>
                        <a:cubicBezTo>
                          <a:pt x="1488" y="602"/>
                          <a:pt x="2589" y="301"/>
                          <a:pt x="3690" y="0"/>
                        </a:cubicBezTo>
                      </a:path>
                    </a:pathLst>
                  </a:cu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13" name="AutoShape 10"/>
                  <p:cNvSpPr>
                    <a:spLocks noChangeArrowheads="1"/>
                  </p:cNvSpPr>
                  <p:nvPr/>
                </p:nvSpPr>
                <p:spPr bwMode="auto">
                  <a:xfrm>
                    <a:off x="4724400" y="2619375"/>
                    <a:ext cx="352425" cy="304800"/>
                  </a:xfrm>
                  <a:prstGeom prst="flowChartConnector">
                    <a:avLst/>
                  </a:prstGeom>
                  <a:ln>
                    <a:headEnd/>
                    <a:tailEnd/>
                  </a:ln>
                </p:spPr>
                <p:style>
                  <a:lnRef idx="3">
                    <a:schemeClr val="lt1"/>
                  </a:lnRef>
                  <a:fillRef idx="1">
                    <a:schemeClr val="dk1"/>
                  </a:fillRef>
                  <a:effectRef idx="1">
                    <a:schemeClr val="dk1"/>
                  </a:effectRef>
                  <a:fontRef idx="minor">
                    <a:schemeClr val="lt1"/>
                  </a:fontRef>
                </p:style>
                <p:txBody>
                  <a:bodyPr/>
                  <a:lstStyle/>
                  <a:p>
                    <a:pPr>
                      <a:defRPr/>
                    </a:pPr>
                    <a:endParaRPr lang="it-IT"/>
                  </a:p>
                </p:txBody>
              </p:sp>
              <p:sp>
                <p:nvSpPr>
                  <p:cNvPr id="7184" name="Freeform 13"/>
                  <p:cNvSpPr>
                    <a:spLocks/>
                  </p:cNvSpPr>
                  <p:nvPr/>
                </p:nvSpPr>
                <p:spPr bwMode="auto">
                  <a:xfrm>
                    <a:off x="3478213" y="1611313"/>
                    <a:ext cx="4538662" cy="2981325"/>
                  </a:xfrm>
                  <a:custGeom>
                    <a:avLst/>
                    <a:gdLst>
                      <a:gd name="T0" fmla="*/ 48533 w 4689"/>
                      <a:gd name="T1" fmla="*/ 2019300 h 3143"/>
                      <a:gd name="T2" fmla="*/ 518360 w 4689"/>
                      <a:gd name="T3" fmla="*/ 606497 h 3143"/>
                      <a:gd name="T4" fmla="*/ 3160713 w 4689"/>
                      <a:gd name="T5" fmla="*/ 0 h 3143"/>
                      <a:gd name="T6" fmla="*/ 0 60000 65536"/>
                      <a:gd name="T7" fmla="*/ 0 60000 65536"/>
                      <a:gd name="T8" fmla="*/ 0 60000 65536"/>
                      <a:gd name="T9" fmla="*/ 0 w 4689"/>
                      <a:gd name="T10" fmla="*/ 0 h 3143"/>
                      <a:gd name="T11" fmla="*/ 4689 w 4689"/>
                      <a:gd name="T12" fmla="*/ 3143 h 3143"/>
                    </a:gdLst>
                    <a:ahLst/>
                    <a:cxnLst>
                      <a:cxn ang="T6">
                        <a:pos x="T0" y="T1"/>
                      </a:cxn>
                      <a:cxn ang="T7">
                        <a:pos x="T2" y="T3"/>
                      </a:cxn>
                      <a:cxn ang="T8">
                        <a:pos x="T4" y="T5"/>
                      </a:cxn>
                    </a:cxnLst>
                    <a:rect l="T9" t="T10" r="T11" b="T12"/>
                    <a:pathLst>
                      <a:path w="4689" h="3143">
                        <a:moveTo>
                          <a:pt x="72" y="3143"/>
                        </a:moveTo>
                        <a:cubicBezTo>
                          <a:pt x="36" y="2305"/>
                          <a:pt x="0" y="1468"/>
                          <a:pt x="769" y="944"/>
                        </a:cubicBezTo>
                        <a:cubicBezTo>
                          <a:pt x="1538" y="420"/>
                          <a:pt x="3113" y="210"/>
                          <a:pt x="4689" y="0"/>
                        </a:cubicBezTo>
                      </a:path>
                    </a:pathLst>
                  </a:cu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17" name="AutoShape 14"/>
                  <p:cNvSpPr>
                    <a:spLocks noChangeArrowheads="1"/>
                  </p:cNvSpPr>
                  <p:nvPr/>
                </p:nvSpPr>
                <p:spPr bwMode="auto">
                  <a:xfrm>
                    <a:off x="3671888" y="2960688"/>
                    <a:ext cx="130175" cy="133350"/>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defRPr/>
                    </a:pPr>
                    <a:endParaRPr lang="it-IT"/>
                  </a:p>
                </p:txBody>
              </p:sp>
              <p:cxnSp>
                <p:nvCxnSpPr>
                  <p:cNvPr id="9231" name="AutoShape 15"/>
                  <p:cNvCxnSpPr>
                    <a:cxnSpLocks noChangeShapeType="1"/>
                  </p:cNvCxnSpPr>
                  <p:nvPr/>
                </p:nvCxnSpPr>
                <p:spPr bwMode="auto">
                  <a:xfrm flipV="1">
                    <a:off x="3732213" y="2749550"/>
                    <a:ext cx="1122362" cy="258763"/>
                  </a:xfrm>
                  <a:prstGeom prst="straightConnector1">
                    <a:avLst/>
                  </a:prstGeom>
                  <a:noFill/>
                  <a:ln w="12700">
                    <a:solidFill>
                      <a:srgbClr val="000000"/>
                    </a:solidFill>
                    <a:round/>
                    <a:headEnd/>
                    <a:tailEnd type="stealth" w="med" len="med"/>
                  </a:ln>
                </p:spPr>
              </p:cxnSp>
              <p:cxnSp>
                <p:nvCxnSpPr>
                  <p:cNvPr id="7197" name="AutoShape 29"/>
                  <p:cNvCxnSpPr>
                    <a:cxnSpLocks noChangeShapeType="1"/>
                  </p:cNvCxnSpPr>
                  <p:nvPr/>
                </p:nvCxnSpPr>
                <p:spPr bwMode="auto">
                  <a:xfrm>
                    <a:off x="539750" y="2133600"/>
                    <a:ext cx="757238" cy="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7198" name="AutoShape 30"/>
                  <p:cNvCxnSpPr>
                    <a:cxnSpLocks noChangeShapeType="1"/>
                  </p:cNvCxnSpPr>
                  <p:nvPr/>
                </p:nvCxnSpPr>
                <p:spPr bwMode="auto">
                  <a:xfrm>
                    <a:off x="539750" y="3284538"/>
                    <a:ext cx="757238" cy="0"/>
                  </a:xfrm>
                  <a:prstGeom prst="straightConnector1">
                    <a:avLst/>
                  </a:prstGeom>
                  <a:ln>
                    <a:headEnd/>
                    <a:tailEnd/>
                  </a:ln>
                </p:spPr>
                <p:style>
                  <a:lnRef idx="3">
                    <a:schemeClr val="accent3"/>
                  </a:lnRef>
                  <a:fillRef idx="0">
                    <a:schemeClr val="accent3"/>
                  </a:fillRef>
                  <a:effectRef idx="2">
                    <a:schemeClr val="accent3"/>
                  </a:effectRef>
                  <a:fontRef idx="minor">
                    <a:schemeClr val="tx1"/>
                  </a:fontRef>
                </p:style>
              </p:cxnSp>
              <p:cxnSp>
                <p:nvCxnSpPr>
                  <p:cNvPr id="7199" name="AutoShape 31"/>
                  <p:cNvCxnSpPr>
                    <a:cxnSpLocks noChangeShapeType="1"/>
                  </p:cNvCxnSpPr>
                  <p:nvPr/>
                </p:nvCxnSpPr>
                <p:spPr bwMode="auto">
                  <a:xfrm>
                    <a:off x="539750" y="2708275"/>
                    <a:ext cx="757238" cy="0"/>
                  </a:xfrm>
                  <a:prstGeom prst="straightConnector1">
                    <a:avLst/>
                  </a:prstGeom>
                  <a:ln>
                    <a:headEnd/>
                    <a:tailEnd/>
                  </a:ln>
                </p:spPr>
                <p:style>
                  <a:lnRef idx="3">
                    <a:schemeClr val="dk1"/>
                  </a:lnRef>
                  <a:fillRef idx="0">
                    <a:schemeClr val="dk1"/>
                  </a:fillRef>
                  <a:effectRef idx="2">
                    <a:schemeClr val="dk1"/>
                  </a:effectRef>
                  <a:fontRef idx="minor">
                    <a:schemeClr val="tx1"/>
                  </a:fontRef>
                </p:style>
              </p:cxnSp>
              <p:sp>
                <p:nvSpPr>
                  <p:cNvPr id="7200" name="Text Box 32"/>
                  <p:cNvSpPr txBox="1">
                    <a:spLocks noChangeArrowheads="1"/>
                  </p:cNvSpPr>
                  <p:nvPr/>
                </p:nvSpPr>
                <p:spPr bwMode="auto">
                  <a:xfrm>
                    <a:off x="1462088" y="1989138"/>
                    <a:ext cx="1957387" cy="214312"/>
                  </a:xfrm>
                  <a:prstGeom prst="rect">
                    <a:avLst/>
                  </a:prstGeom>
                  <a:solidFill>
                    <a:srgbClr val="FFFFFF"/>
                  </a:solidFill>
                  <a:ln w="9525">
                    <a:solidFill>
                      <a:srgbClr val="000000"/>
                    </a:solidFill>
                    <a:miter lim="800000"/>
                    <a:headEnd/>
                    <a:tailEnd/>
                  </a:ln>
                </p:spPr>
                <p:txBody>
                  <a:bodyPr/>
                  <a:lstStyle/>
                  <a:p>
                    <a:pPr>
                      <a:spcAft>
                        <a:spcPts val="1000"/>
                      </a:spcAft>
                      <a:defRPr/>
                    </a:pPr>
                    <a:r>
                      <a:rPr lang="it-IT" sz="1050" dirty="0">
                        <a:latin typeface="Calibri" pitchFamily="34" charset="0"/>
                        <a:cs typeface="Arial" pitchFamily="34" charset="0"/>
                      </a:rPr>
                      <a:t>Valore del capitale C (d, π)</a:t>
                    </a:r>
                    <a:endParaRPr lang="it-IT" sz="1050" dirty="0">
                      <a:cs typeface="Arial" pitchFamily="34" charset="0"/>
                    </a:endParaRPr>
                  </a:p>
                </p:txBody>
              </p:sp>
              <p:sp>
                <p:nvSpPr>
                  <p:cNvPr id="7201" name="Text Box 33"/>
                  <p:cNvSpPr txBox="1">
                    <a:spLocks noChangeArrowheads="1"/>
                  </p:cNvSpPr>
                  <p:nvPr/>
                </p:nvSpPr>
                <p:spPr bwMode="auto">
                  <a:xfrm>
                    <a:off x="1462088" y="3143250"/>
                    <a:ext cx="1957387" cy="214313"/>
                  </a:xfrm>
                  <a:prstGeom prst="rect">
                    <a:avLst/>
                  </a:prstGeom>
                  <a:solidFill>
                    <a:srgbClr val="FFFFFF"/>
                  </a:solidFill>
                  <a:ln w="9525">
                    <a:solidFill>
                      <a:srgbClr val="000000"/>
                    </a:solidFill>
                    <a:miter lim="800000"/>
                    <a:headEnd/>
                    <a:tailEnd/>
                  </a:ln>
                </p:spPr>
                <p:txBody>
                  <a:bodyPr/>
                  <a:lstStyle/>
                  <a:p>
                    <a:pPr>
                      <a:spcAft>
                        <a:spcPts val="1000"/>
                      </a:spcAft>
                      <a:defRPr/>
                    </a:pPr>
                    <a:r>
                      <a:rPr lang="it-IT" sz="1050" dirty="0">
                        <a:latin typeface="Calibri" pitchFamily="34" charset="0"/>
                        <a:cs typeface="Arial" pitchFamily="34" charset="0"/>
                      </a:rPr>
                      <a:t>Valore della domanda D (</a:t>
                    </a:r>
                    <a:r>
                      <a:rPr lang="it-IT" sz="1050" dirty="0" err="1">
                        <a:latin typeface="Calibri" pitchFamily="34" charset="0"/>
                        <a:cs typeface="Arial" pitchFamily="34" charset="0"/>
                      </a:rPr>
                      <a:t>d</a:t>
                    </a:r>
                    <a:r>
                      <a:rPr lang="it-IT" sz="1050" dirty="0">
                        <a:latin typeface="Calibri" pitchFamily="34" charset="0"/>
                        <a:cs typeface="Arial" pitchFamily="34" charset="0"/>
                      </a:rPr>
                      <a:t>, π)</a:t>
                    </a:r>
                    <a:endParaRPr lang="it-IT" sz="1050" dirty="0">
                      <a:cs typeface="Arial" pitchFamily="34" charset="0"/>
                    </a:endParaRPr>
                  </a:p>
                </p:txBody>
              </p:sp>
              <p:sp>
                <p:nvSpPr>
                  <p:cNvPr id="7202" name="Text Box 34"/>
                  <p:cNvSpPr txBox="1">
                    <a:spLocks noChangeArrowheads="1"/>
                  </p:cNvSpPr>
                  <p:nvPr/>
                </p:nvSpPr>
                <p:spPr bwMode="auto">
                  <a:xfrm>
                    <a:off x="1462088" y="2349500"/>
                    <a:ext cx="1957387" cy="719138"/>
                  </a:xfrm>
                  <a:prstGeom prst="rect">
                    <a:avLst/>
                  </a:prstGeom>
                  <a:solidFill>
                    <a:srgbClr val="FFFFFF"/>
                  </a:solidFill>
                  <a:ln w="9525">
                    <a:solidFill>
                      <a:srgbClr val="000000"/>
                    </a:solidFill>
                    <a:miter lim="800000"/>
                    <a:headEnd/>
                    <a:tailEnd/>
                  </a:ln>
                </p:spPr>
                <p:txBody>
                  <a:bodyPr/>
                  <a:lstStyle/>
                  <a:p>
                    <a:pPr algn="just">
                      <a:spcAft>
                        <a:spcPts val="1000"/>
                      </a:spcAft>
                      <a:defRPr/>
                    </a:pPr>
                    <a:r>
                      <a:rPr lang="it-IT" sz="1050" dirty="0">
                        <a:latin typeface="Calibri" pitchFamily="34" charset="0"/>
                        <a:cs typeface="Arial" pitchFamily="34" charset="0"/>
                      </a:rPr>
                      <a:t>Tassi di profitto costante </a:t>
                    </a:r>
                    <a:r>
                      <a:rPr lang="it-IT" sz="1050" dirty="0" err="1">
                        <a:latin typeface="Calibri" pitchFamily="34" charset="0"/>
                        <a:cs typeface="Arial" pitchFamily="34" charset="0"/>
                      </a:rPr>
                      <a:t>poichè</a:t>
                    </a:r>
                    <a:r>
                      <a:rPr lang="it-IT" sz="1050" dirty="0">
                        <a:latin typeface="Calibri" pitchFamily="34" charset="0"/>
                        <a:cs typeface="Arial" pitchFamily="34" charset="0"/>
                      </a:rPr>
                      <a:t> da punto a punto aumenta la diversificazione, ma cala la sua intensità</a:t>
                    </a:r>
                    <a:endParaRPr lang="it-IT" sz="1050" dirty="0">
                      <a:cs typeface="Arial" pitchFamily="34" charset="0"/>
                    </a:endParaRPr>
                  </a:p>
                </p:txBody>
              </p:sp>
              <p:sp>
                <p:nvSpPr>
                  <p:cNvPr id="9244" name="Text Box 32"/>
                  <p:cNvSpPr txBox="1">
                    <a:spLocks noChangeArrowheads="1"/>
                  </p:cNvSpPr>
                  <p:nvPr/>
                </p:nvSpPr>
                <p:spPr bwMode="auto">
                  <a:xfrm>
                    <a:off x="539750" y="3500438"/>
                    <a:ext cx="2808288" cy="1368425"/>
                  </a:xfrm>
                  <a:prstGeom prst="rect">
                    <a:avLst/>
                  </a:prstGeom>
                  <a:solidFill>
                    <a:srgbClr val="FFFFFF"/>
                  </a:solidFill>
                  <a:ln w="9525">
                    <a:solidFill>
                      <a:srgbClr val="000000"/>
                    </a:solidFill>
                    <a:miter lim="800000"/>
                    <a:headEnd/>
                    <a:tailEnd/>
                  </a:ln>
                </p:spPr>
                <p:txBody>
                  <a:bodyPr/>
                  <a:lstStyle/>
                  <a:p>
                    <a:pPr algn="just">
                      <a:spcAft>
                        <a:spcPts val="1000"/>
                      </a:spcAft>
                    </a:pPr>
                    <a:r>
                      <a:rPr lang="it-IT" sz="1400" b="1">
                        <a:latin typeface="Calibri" pitchFamily="34" charset="0"/>
                      </a:rPr>
                      <a:t>N.B.</a:t>
                    </a:r>
                    <a:r>
                      <a:rPr lang="it-IT" sz="1400">
                        <a:latin typeface="Calibri" pitchFamily="34" charset="0"/>
                      </a:rPr>
                      <a:t> A parità di livello di investimento, se aumento la spesa, ho tassi di crescita della domanda maggiori, ma livelli di profitto e di valore del capitale minori poiché aumento l’indebitamento.</a:t>
                    </a:r>
                    <a:endParaRPr lang="it-IT" sz="1400"/>
                  </a:p>
                </p:txBody>
              </p:sp>
            </p:grpSp>
          </p:grpSp>
        </p:grpSp>
        <p:sp>
          <p:nvSpPr>
            <p:cNvPr id="14" name="AutoShape 11"/>
            <p:cNvSpPr>
              <a:spLocks noChangeArrowheads="1"/>
            </p:cNvSpPr>
            <p:nvPr/>
          </p:nvSpPr>
          <p:spPr bwMode="auto">
            <a:xfrm>
              <a:off x="5868144" y="2852936"/>
              <a:ext cx="130175" cy="133350"/>
            </a:xfrm>
            <a:prstGeom prst="flowChartConnector">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defRPr/>
              </a:pPr>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33"/>
                                        </p:tgtEl>
                                        <p:attrNameLst>
                                          <p:attrName>style.visibility</p:attrName>
                                        </p:attrNameLst>
                                      </p:cBhvr>
                                      <p:to>
                                        <p:strVal val="visible"/>
                                      </p:to>
                                    </p:set>
                                    <p:animEffect transition="in" filter="fade">
                                      <p:cBhvr>
                                        <p:cTn id="7" dur="1000"/>
                                        <p:tgtEl>
                                          <p:spTgt spid="9233"/>
                                        </p:tgtEl>
                                      </p:cBhvr>
                                    </p:animEffect>
                                  </p:childTnLst>
                                </p:cTn>
                              </p:par>
                              <p:par>
                                <p:cTn id="8" presetID="42" presetClass="entr" presetSubtype="0" fill="hold" nodeType="withEffect">
                                  <p:stCondLst>
                                    <p:cond delay="0"/>
                                  </p:stCondLst>
                                  <p:childTnLst>
                                    <p:set>
                                      <p:cBhvr>
                                        <p:cTn id="9" dur="1" fill="hold">
                                          <p:stCondLst>
                                            <p:cond delay="0"/>
                                          </p:stCondLst>
                                        </p:cTn>
                                        <p:tgtEl>
                                          <p:spTgt spid="9236"/>
                                        </p:tgtEl>
                                        <p:attrNameLst>
                                          <p:attrName>style.visibility</p:attrName>
                                        </p:attrNameLst>
                                      </p:cBhvr>
                                      <p:to>
                                        <p:strVal val="visible"/>
                                      </p:to>
                                    </p:set>
                                    <p:animEffect transition="in" filter="fade">
                                      <p:cBhvr>
                                        <p:cTn id="10" dur="1000"/>
                                        <p:tgtEl>
                                          <p:spTgt spid="9236"/>
                                        </p:tgtEl>
                                      </p:cBhvr>
                                    </p:animEffect>
                                    <p:anim calcmode="lin" valueType="num">
                                      <p:cBhvr>
                                        <p:cTn id="11" dur="1000" fill="hold"/>
                                        <p:tgtEl>
                                          <p:spTgt spid="9236"/>
                                        </p:tgtEl>
                                        <p:attrNameLst>
                                          <p:attrName>ppt_x</p:attrName>
                                        </p:attrNameLst>
                                      </p:cBhvr>
                                      <p:tavLst>
                                        <p:tav tm="0">
                                          <p:val>
                                            <p:strVal val="#ppt_x"/>
                                          </p:val>
                                        </p:tav>
                                        <p:tav tm="100000">
                                          <p:val>
                                            <p:strVal val="#ppt_x"/>
                                          </p:val>
                                        </p:tav>
                                      </p:tavLst>
                                    </p:anim>
                                    <p:anim calcmode="lin" valueType="num">
                                      <p:cBhvr>
                                        <p:cTn id="12" dur="1000" fill="hold"/>
                                        <p:tgtEl>
                                          <p:spTgt spid="923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1500"/>
                                        <p:tgtEl>
                                          <p:spTgt spid="7"/>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30" grpId="0" animBg="1"/>
      <p:bldGraphic spid="4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Caratteristiche dell’investimento</a:t>
            </a:r>
          </a:p>
        </p:txBody>
      </p:sp>
      <p:sp>
        <p:nvSpPr>
          <p:cNvPr id="1028"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graphicFrame>
        <p:nvGraphicFramePr>
          <p:cNvPr id="1026" name="Object 2"/>
          <p:cNvGraphicFramePr>
            <a:graphicFrameLocks noChangeAspect="1"/>
          </p:cNvGraphicFramePr>
          <p:nvPr/>
        </p:nvGraphicFramePr>
        <p:xfrm>
          <a:off x="323850" y="836613"/>
          <a:ext cx="8604250" cy="5113337"/>
        </p:xfrm>
        <a:graphic>
          <a:graphicData uri="http://schemas.openxmlformats.org/presentationml/2006/ole">
            <p:oleObj spid="_x0000_s1067" name="Foglio di lavoro con attivazione macro" r:id="rId3" imgW="16887808" imgH="5162685" progId="Excel.SheetMacroEnabled.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a:latin typeface="Times New Roman" pitchFamily="18" charset="0"/>
                <a:cs typeface="Times New Roman" pitchFamily="18" charset="0"/>
              </a:rPr>
              <a:t>Caratteristiche dell’investimento</a:t>
            </a:r>
          </a:p>
        </p:txBody>
      </p:sp>
      <p:sp>
        <p:nvSpPr>
          <p:cNvPr id="10243"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graphicFrame>
        <p:nvGraphicFramePr>
          <p:cNvPr id="5" name="Diagramma 4"/>
          <p:cNvGraphicFramePr/>
          <p:nvPr/>
        </p:nvGraphicFramePr>
        <p:xfrm>
          <a:off x="539552" y="908720"/>
          <a:ext cx="79208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54"/>
          <p:cNvSpPr txBox="1">
            <a:spLocks noChangeArrowheads="1"/>
          </p:cNvSpPr>
          <p:nvPr/>
        </p:nvSpPr>
        <p:spPr bwMode="auto">
          <a:xfrm>
            <a:off x="323850" y="115888"/>
            <a:ext cx="8569325" cy="461962"/>
          </a:xfrm>
          <a:prstGeom prst="rect">
            <a:avLst/>
          </a:prstGeom>
          <a:noFill/>
          <a:ln w="9525">
            <a:noFill/>
            <a:miter lim="800000"/>
            <a:headEnd/>
            <a:tailEnd/>
          </a:ln>
        </p:spPr>
        <p:txBody>
          <a:bodyPr>
            <a:spAutoFit/>
          </a:bodyPr>
          <a:lstStyle/>
          <a:p>
            <a:pPr algn="ctr"/>
            <a:r>
              <a:rPr lang="it-IT" sz="2400" b="1" i="1" dirty="0" smtClean="0">
                <a:latin typeface="Times New Roman" pitchFamily="18" charset="0"/>
                <a:cs typeface="Times New Roman" pitchFamily="18" charset="0"/>
              </a:rPr>
              <a:t>La gestione dell’IVA</a:t>
            </a:r>
            <a:endParaRPr lang="it-IT" sz="2400" b="1" i="1" dirty="0">
              <a:latin typeface="Times New Roman" pitchFamily="18" charset="0"/>
              <a:cs typeface="Times New Roman" pitchFamily="18" charset="0"/>
            </a:endParaRPr>
          </a:p>
        </p:txBody>
      </p:sp>
      <p:sp>
        <p:nvSpPr>
          <p:cNvPr id="2052" name="AutoShape 24" descr="data:image/jpeg;base64,/9j/4AAQSkZJRgABAQAAAQABAAD/2wCEAAkGBhQNEREQEBQSEBUQEBUQFxQQEBQPFhIUFBAVFRUXFB4XHCYgFxkkGRcUKzAgLycqMDgvFx8xNjc2NSYrLCkBCQoKDgwOGg8PGiwcGCA0NS01NSksLCw1KS0uLjEpNSwsLSosNSkpLCw1LDAwKSkpKSksKSwpKSwpLCkpKSksKf/AABEIAHgAZAMBIgACEQEDEQH/xAAcAAABBAMBAAAAAAAAAAAAAAAAAQQFBwIDBgj/xAA5EAABAwIDBgQDBQgDAAAAAAABAAIDBBEFEiEGEzFBUWEHcYGRIlLBMkKCobEUJFNicpKy8dHh8P/EABgBAQEBAQEAAAAAAAAAAAAAAAABAgME/8QAHhEBAQEBAQABBQAAAAAAAAAAAAERAiEDBBIxQVH/2gAMAwEAAhEDEQA/ALxQhCAQhCBE3dWjg34u/L/tNMQrMzt23gPtHqei2U7bLNqyHAlceiXfkcR7LJqHBZ2rjNjw7ULJR73lhzD26p9HIHAEcCty6ljJCEKoEIQgRCVCBFrqZ92xzz91pd7BbFHbQutTyEdG/wCbboIiikvqeJNz5lS0Ui5+jm4KTimXJtKtkSmRMmzJTOgznessJmvnb0II9f8ASYzTrPAn5pJOzR+ZP/BV5SptCEq6MkQlQgRCEIBaa6m30b4z99hb5XGhW5CCu6WctJa7RzSWkdCNCpSKqTjajZ5zz+0QC7vvsH37feb/ADdua5mDEOR0I0IOhB6FYsXXTNqUOqlBiuWqXFAOaipaesU5s1TlsRkPGU5h/SNB9T6rnsBwp1Y4PeCIgeJ03nZvbqV3AFtBpbRakShCELSFQkQg01oeY5BEQ2QscGFwuA/KcpPa9lA7IY1NOwNqSxziLtc1hjN26SMkbcgOa6/DoemvSLjcUjNHVuy6Nn/eGdN42wmZ6jKfxO6LfEl8Y7t59dkhRlLVmRtwbE6gt0BB4aFU54mY/iOGvdTirkkhqo3WLmRh7QHfE0Oa0EaEa8bErnrawdqvFqiw4PY14qZm3AihOYB3R7x8Le/E6cFxGJ7YVNVT09U6CAPqZ3Rtaxjy4sAAZzu5xOb0sqejdd35qyJtom001JfVlBA0hg0zzbvNbt8WQX/lcvV9NxOu96myTXL5esmT812eLbVR4TRRmpijNXIw2ibrc3NnOvfK0C1+9wFUuKbU1VY/O54jHJsLd00e3H1TTEsTkrpnzzOzOebk8uzW9GgcAm80oYvPfbrrPIsHZfxjq6JrIqgNrI26XeSyUC/AOGhtfmOQF1dOzW0sOKQNqKcktJyua4WdG4cWuHIrynFUArsvDfbV2E1IDtYKhzWSt+XWzZG92316i/ZQej0ICVAiEqECKG2rws1EBMYvLCd9H1LmjVn4m5h6hTKFZcSzfFebF7UmsbJFHG/PE64Bt9l3UnhZ1/cLj/EHA8UxbIBQSN3MjrHewkuaRbQB/ZXk1gHAAX6CyUqX26s8mPHlRhctDPuamMxSNc3Mx1iQHNDhextwI906rZN4658/U6p/4hVT34rVvnZkcJtWB4dZrWNDRmHH4A33UTHOH/EL2PVd+Pk+34uuf3cc+ud7l/jJi1VDLrJkn/rIeVwdGzZTAX11SKePS4LibZsrRxP6e6tGfwZAjJbNJny6XDQL27C491znhntPTYY2qlmzOmkMUcTGML3OvmJtbkDx9Fe0NQHsjd87Qf7uCxbVjLZLEJKmippZ2ujldEBI1wykPbdrjboS0nyKl02w592eRI+v1TpbQiEqECIQhAIQhB5z8S9iq6SsxCtNORCxz5N5mYGmJrAAR8VybAaW4qvaWXdjK7hfivVXiSzNhWIC4FqWR2ptfK3NbzNreq8susUG+OQHgR7rXNIB39VJbP4CyqgxKZxOejpGTRtHM/tDA9x6gMDh+O/JQ8zbg26IJKrhZQVTmPzyupprfC4QtL43ctHEtuO2inpfF2tN8m6j5CzC+3T7RULtmc1XI/8Aishm897SxPv7kqDQW14V+ItbVYlBTVE2eKRkjcmRjQHCMuaRYXvcdeavleTvDqq3OK0D+H7yxp8n3Z9V6xQCEqECIQtb3lBsSGQDmmcjio6vY9zHNacpLSAbXsSLXQVJ42+IsdZbD6Ql7Ypc8sjXHI57bgRgDR4B1J4XAtwVSGoPb2VuM8I5omhglhNha+7Nz3OiZ0vg/uiXSv3pPIMygfmboOQ2H2jZQvrJJDlMmHTwR/BvAZZDHlBbzBseOml1AMkAaBqPNdDtLsuIKp0YaY2CNpBymzib3t6qHmwpwNmB8n9Mbj+iCR2kGYUb/nw+AesTpIT/AIBQimsVOajoHfKyogPmyfefpIo+iw2Sc2jYXd+DR6lAuE1W5ngl/hTxyf2SNd9F7IuvO2x/hfHMQ6sMrx8kQ3bT2c86n0A81f1NU3AQO0qxBQgySEIQgxMYK1upgUqEGp9CCtD8LBQhA3kwIHkmkuygd2QhBBVPhHDLxyNFy6whZxPE8OKlMO8PYae1gHEc3D9OiVCCahwcN6J3HSBqEINwYhCEH//Z"/>
          <p:cNvSpPr>
            <a:spLocks noChangeAspect="1" noChangeArrowheads="1"/>
          </p:cNvSpPr>
          <p:nvPr/>
        </p:nvSpPr>
        <p:spPr bwMode="auto">
          <a:xfrm>
            <a:off x="80963" y="-560388"/>
            <a:ext cx="952500" cy="1143001"/>
          </a:xfrm>
          <a:prstGeom prst="rect">
            <a:avLst/>
          </a:prstGeom>
          <a:noFill/>
          <a:ln w="9525">
            <a:noFill/>
            <a:miter lim="800000"/>
            <a:headEnd/>
            <a:tailEnd/>
          </a:ln>
        </p:spPr>
        <p:txBody>
          <a:bodyPr/>
          <a:lstStyle/>
          <a:p>
            <a:endParaRPr lang="it-IT"/>
          </a:p>
        </p:txBody>
      </p:sp>
      <p:graphicFrame>
        <p:nvGraphicFramePr>
          <p:cNvPr id="2050" name="Object 1"/>
          <p:cNvGraphicFramePr>
            <a:graphicFrameLocks noChangeAspect="1"/>
          </p:cNvGraphicFramePr>
          <p:nvPr/>
        </p:nvGraphicFramePr>
        <p:xfrm>
          <a:off x="684213" y="620713"/>
          <a:ext cx="7920037" cy="3106737"/>
        </p:xfrm>
        <a:graphic>
          <a:graphicData uri="http://schemas.openxmlformats.org/presentationml/2006/ole">
            <p:oleObj spid="_x0000_s2091" name="Foglio di lavoro con attivazione macro" r:id="rId3" imgW="10829925" imgH="4391025" progId="Excel.SheetMacroEnabled.12">
              <p:embed/>
            </p:oleObj>
          </a:graphicData>
        </a:graphic>
      </p:graphicFrame>
      <p:graphicFrame>
        <p:nvGraphicFramePr>
          <p:cNvPr id="7" name="Diagramma 6"/>
          <p:cNvGraphicFramePr/>
          <p:nvPr/>
        </p:nvGraphicFramePr>
        <p:xfrm>
          <a:off x="179512" y="3789040"/>
          <a:ext cx="8424936" cy="2824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Graphic spid="7" grpId="0">
        <p:bldAsOne/>
      </p:bldGraphic>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3615</Words>
  <Application>Microsoft Office PowerPoint</Application>
  <PresentationFormat>Presentazione su schermo (4:3)</PresentationFormat>
  <Paragraphs>594</Paragraphs>
  <Slides>47</Slides>
  <Notes>12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47</vt:i4>
      </vt:variant>
    </vt:vector>
  </HeadingPairs>
  <TitlesOfParts>
    <vt:vector size="49" baseType="lpstr">
      <vt:lpstr>Tema di Office</vt:lpstr>
      <vt:lpstr>Foglio di lavoro con attivazione macro</vt:lpstr>
      <vt:lpstr>Modelli e metodi per la valutazione di un investimento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Grazie dell’attenzione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 e metodi per la valutazione di un investimento</dc:title>
  <dc:creator>Gillo</dc:creator>
  <cp:lastModifiedBy>Gillo</cp:lastModifiedBy>
  <cp:revision>91</cp:revision>
  <dcterms:created xsi:type="dcterms:W3CDTF">2012-04-15T13:02:17Z</dcterms:created>
  <dcterms:modified xsi:type="dcterms:W3CDTF">2012-05-04T12:43:56Z</dcterms:modified>
</cp:coreProperties>
</file>